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2" r:id="rId2"/>
    <p:sldId id="263" r:id="rId3"/>
    <p:sldId id="257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9B9B59-871D-472F-9591-47AC1414F1EC}" type="datetimeFigureOut">
              <a:rPr lang="en-US" smtClean="0"/>
              <a:t>10/31/2011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D7898A-2662-480A-8314-E7AD9D6764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543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108845-7CED-4028-A4A7-0C6109B2A804}" type="slidenum">
              <a:rPr lang="en-US" altLang="en-US"/>
              <a:pPr/>
              <a:t>5</a:t>
            </a:fld>
            <a:endParaRPr lang="en-US" altLang="en-US" dirty="0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Masked Magician;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A6D6-64A2-4CCD-9A9B-7EA24D36F6F2}" type="datetimeFigureOut">
              <a:rPr lang="en-US" smtClean="0"/>
              <a:t>10/31/2011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6BC6-2E24-480B-A5CA-3C3B883258E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A6D6-64A2-4CCD-9A9B-7EA24D36F6F2}" type="datetimeFigureOut">
              <a:rPr lang="en-US" smtClean="0"/>
              <a:t>10/31/2011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6BC6-2E24-480B-A5CA-3C3B883258E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A6D6-64A2-4CCD-9A9B-7EA24D36F6F2}" type="datetimeFigureOut">
              <a:rPr lang="en-US" smtClean="0"/>
              <a:t>10/31/2011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6BC6-2E24-480B-A5CA-3C3B883258E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A6D6-64A2-4CCD-9A9B-7EA24D36F6F2}" type="datetimeFigureOut">
              <a:rPr lang="en-US" smtClean="0"/>
              <a:t>10/31/2011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6BC6-2E24-480B-A5CA-3C3B883258E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A6D6-64A2-4CCD-9A9B-7EA24D36F6F2}" type="datetimeFigureOut">
              <a:rPr lang="en-US" smtClean="0"/>
              <a:t>10/31/2011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6BC6-2E24-480B-A5CA-3C3B883258E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A6D6-64A2-4CCD-9A9B-7EA24D36F6F2}" type="datetimeFigureOut">
              <a:rPr lang="en-US" smtClean="0"/>
              <a:t>10/31/2011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6BC6-2E24-480B-A5CA-3C3B883258E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A6D6-64A2-4CCD-9A9B-7EA24D36F6F2}" type="datetimeFigureOut">
              <a:rPr lang="en-US" smtClean="0"/>
              <a:t>10/31/2011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6BC6-2E24-480B-A5CA-3C3B883258E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A6D6-64A2-4CCD-9A9B-7EA24D36F6F2}" type="datetimeFigureOut">
              <a:rPr lang="en-US" smtClean="0"/>
              <a:t>10/31/2011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6BC6-2E24-480B-A5CA-3C3B883258E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A6D6-64A2-4CCD-9A9B-7EA24D36F6F2}" type="datetimeFigureOut">
              <a:rPr lang="en-US" smtClean="0"/>
              <a:t>10/31/2011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6BC6-2E24-480B-A5CA-3C3B883258E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A6D6-64A2-4CCD-9A9B-7EA24D36F6F2}" type="datetimeFigureOut">
              <a:rPr lang="en-US" smtClean="0"/>
              <a:t>10/31/2011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6BC6-2E24-480B-A5CA-3C3B883258E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A6D6-64A2-4CCD-9A9B-7EA24D36F6F2}" type="datetimeFigureOut">
              <a:rPr lang="en-US" smtClean="0"/>
              <a:t>10/31/2011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D6BC6-2E24-480B-A5CA-3C3B883258E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1A6D6-64A2-4CCD-9A9B-7EA24D36F6F2}" type="datetimeFigureOut">
              <a:rPr lang="en-US" smtClean="0"/>
              <a:t>10/31/2011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D6BC6-2E24-480B-A5CA-3C3B883258E3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914400" y="1676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/>
            <a:r>
              <a:rPr lang="en-US" altLang="en-US" sz="3200">
                <a:solidFill>
                  <a:schemeClr val="tx2"/>
                </a:solidFill>
                <a:latin typeface="Arial" charset="0"/>
              </a:rPr>
              <a:t>Software Engineering Testing</a:t>
            </a:r>
            <a:endParaRPr lang="en-US" altLang="en-US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3276600"/>
            <a:ext cx="6400800" cy="1752600"/>
          </a:xfrm>
          <a:ln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57200" y="6356350"/>
            <a:ext cx="8458200" cy="365125"/>
          </a:xfrm>
          <a:noFill/>
        </p:spPr>
        <p:txBody>
          <a:bodyPr/>
          <a:lstStyle/>
          <a:p>
            <a:r>
              <a:rPr lang="en-US" dirty="0" smtClean="0"/>
              <a:t>These slides are designed to accompany </a:t>
            </a:r>
            <a:r>
              <a:rPr lang="en-US" i="1" dirty="0" smtClean="0"/>
              <a:t>Software Engineering: A Practitioner’s Approach, 7/e </a:t>
            </a:r>
            <a:r>
              <a:rPr lang="en-US" dirty="0" smtClean="0"/>
              <a:t>(McGraw-Hill 2009). Slides copyright 2009 by Roger Pressman.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6204749-4B8D-4A01-8DCA-634BB0EC721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title"/>
          </p:nvPr>
        </p:nvSpPr>
        <p:spPr>
          <a:xfrm>
            <a:off x="1295400" y="1066800"/>
            <a:ext cx="6932613" cy="6334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What is a “Good” Test?</a:t>
            </a:r>
          </a:p>
        </p:txBody>
      </p:sp>
      <p:sp>
        <p:nvSpPr>
          <p:cNvPr id="1638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905000" y="2133600"/>
            <a:ext cx="5578475" cy="296545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smtClean="0"/>
              <a:t>A good test has a high probability of </a:t>
            </a:r>
            <a:r>
              <a:rPr lang="en-US" b="1" smtClean="0"/>
              <a:t>finding an error</a:t>
            </a:r>
          </a:p>
          <a:p>
            <a:pPr eaLnBrk="1" hangingPunct="1"/>
            <a:r>
              <a:rPr lang="en-US" smtClean="0"/>
              <a:t>A good test is not redundant.</a:t>
            </a:r>
          </a:p>
          <a:p>
            <a:pPr eaLnBrk="1" hangingPunct="1"/>
            <a:r>
              <a:rPr lang="en-US" smtClean="0"/>
              <a:t>A good test should be “best of breed” </a:t>
            </a:r>
          </a:p>
          <a:p>
            <a:pPr eaLnBrk="1" hangingPunct="1"/>
            <a:r>
              <a:rPr lang="en-US" smtClean="0"/>
              <a:t>A good test should be neither too simple nor too complex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Effective </a:t>
            </a:r>
            <a:r>
              <a:rPr lang="en-GB" altLang="en-US" dirty="0"/>
              <a:t>and Efficient Testing</a:t>
            </a:r>
            <a:r>
              <a:rPr lang="en-US" altLang="en-US" dirty="0"/>
              <a:t> </a:t>
            </a:r>
          </a:p>
        </p:txBody>
      </p:sp>
      <p:sp>
        <p:nvSpPr>
          <p:cNvPr id="12595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GB" altLang="en-US" dirty="0"/>
              <a:t>To test </a:t>
            </a:r>
            <a:r>
              <a:rPr lang="en-GB" altLang="en-US" i="1" dirty="0"/>
              <a:t>effectively</a:t>
            </a:r>
            <a:r>
              <a:rPr lang="en-GB" altLang="en-US" dirty="0"/>
              <a:t>, you must use a strategy that uncovers as </a:t>
            </a:r>
            <a:r>
              <a:rPr lang="en-GB" altLang="en-US" b="1" dirty="0"/>
              <a:t>many</a:t>
            </a:r>
            <a:r>
              <a:rPr lang="en-GB" altLang="en-US" dirty="0"/>
              <a:t> defects as possible. </a:t>
            </a:r>
          </a:p>
          <a:p>
            <a:pPr>
              <a:lnSpc>
                <a:spcPct val="90000"/>
              </a:lnSpc>
            </a:pPr>
            <a:r>
              <a:rPr lang="en-GB" altLang="en-US" dirty="0"/>
              <a:t>To test </a:t>
            </a:r>
            <a:r>
              <a:rPr lang="en-GB" altLang="en-US" i="1" dirty="0"/>
              <a:t>efficiently</a:t>
            </a:r>
            <a:r>
              <a:rPr lang="en-GB" altLang="en-US" dirty="0"/>
              <a:t>, you must find the largest possible number of defects using the </a:t>
            </a:r>
            <a:r>
              <a:rPr lang="en-GB" altLang="en-US" b="1" dirty="0"/>
              <a:t>fewest</a:t>
            </a:r>
            <a:r>
              <a:rPr lang="en-GB" altLang="en-US" dirty="0"/>
              <a:t> possible tests</a:t>
            </a:r>
          </a:p>
          <a:p>
            <a:pPr lvl="1">
              <a:lnSpc>
                <a:spcPct val="90000"/>
              </a:lnSpc>
            </a:pPr>
            <a:r>
              <a:rPr lang="en-GB" altLang="en-US" dirty="0"/>
              <a:t>Testing is like detective work</a:t>
            </a:r>
            <a:r>
              <a:rPr lang="en-US" altLang="en-US" dirty="0"/>
              <a:t>:</a:t>
            </a:r>
          </a:p>
          <a:p>
            <a:pPr lvl="2">
              <a:lnSpc>
                <a:spcPct val="90000"/>
              </a:lnSpc>
            </a:pPr>
            <a:r>
              <a:rPr lang="en-GB" altLang="en-US" dirty="0"/>
              <a:t>The tester must try to </a:t>
            </a:r>
            <a:r>
              <a:rPr lang="en-GB" altLang="en-US" b="1" dirty="0"/>
              <a:t>understand</a:t>
            </a:r>
            <a:r>
              <a:rPr lang="en-GB" altLang="en-US" dirty="0"/>
              <a:t> how programmers and designers think, so as to better find defects</a:t>
            </a:r>
            <a:r>
              <a:rPr lang="en-US" altLang="en-US" dirty="0"/>
              <a:t>.</a:t>
            </a:r>
          </a:p>
          <a:p>
            <a:pPr lvl="2">
              <a:lnSpc>
                <a:spcPct val="90000"/>
              </a:lnSpc>
            </a:pPr>
            <a:r>
              <a:rPr lang="en-GB" altLang="en-US" dirty="0"/>
              <a:t>The tester must not leave anything uncovered, and must be </a:t>
            </a:r>
            <a:r>
              <a:rPr lang="en-GB" altLang="en-US" b="1" dirty="0"/>
              <a:t>suspicious</a:t>
            </a:r>
            <a:r>
              <a:rPr lang="en-GB" altLang="en-US" dirty="0"/>
              <a:t> of everything</a:t>
            </a:r>
            <a:r>
              <a:rPr lang="en-US" altLang="en-US" dirty="0"/>
              <a:t>.</a:t>
            </a:r>
          </a:p>
          <a:p>
            <a:pPr lvl="2">
              <a:lnSpc>
                <a:spcPct val="90000"/>
              </a:lnSpc>
            </a:pPr>
            <a:r>
              <a:rPr lang="en-GB" altLang="en-US" dirty="0"/>
              <a:t>It does not pay to take an excessive amount of time; tester has to be </a:t>
            </a:r>
            <a:r>
              <a:rPr lang="en-GB" altLang="en-US" i="1" dirty="0"/>
              <a:t>efficient</a:t>
            </a:r>
            <a:r>
              <a:rPr lang="en-GB" altLang="en-US" dirty="0"/>
              <a:t>.</a:t>
            </a:r>
            <a:r>
              <a:rPr lang="en-US" altLang="en-US" dirty="0"/>
              <a:t> </a:t>
            </a:r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Glass-box testing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dirty="0"/>
              <a:t>Also called ‘white-box’ or ‘structural’ testing</a:t>
            </a:r>
          </a:p>
          <a:p>
            <a:pPr>
              <a:lnSpc>
                <a:spcPct val="90000"/>
              </a:lnSpc>
            </a:pPr>
            <a:r>
              <a:rPr lang="en-GB" altLang="en-US" dirty="0" smtClean="0"/>
              <a:t>Testers </a:t>
            </a:r>
            <a:r>
              <a:rPr lang="en-GB" altLang="en-US" dirty="0"/>
              <a:t>have access to the system design </a:t>
            </a:r>
          </a:p>
          <a:p>
            <a:pPr lvl="1">
              <a:lnSpc>
                <a:spcPct val="90000"/>
              </a:lnSpc>
            </a:pPr>
            <a:r>
              <a:rPr lang="en-GB" altLang="en-US" dirty="0"/>
              <a:t>They can </a:t>
            </a:r>
          </a:p>
          <a:p>
            <a:pPr lvl="2">
              <a:lnSpc>
                <a:spcPct val="90000"/>
              </a:lnSpc>
            </a:pPr>
            <a:r>
              <a:rPr lang="en-GB" altLang="en-US" dirty="0"/>
              <a:t>Examine the design documents </a:t>
            </a:r>
          </a:p>
          <a:p>
            <a:pPr lvl="2">
              <a:lnSpc>
                <a:spcPct val="90000"/>
              </a:lnSpc>
            </a:pPr>
            <a:r>
              <a:rPr lang="en-GB" altLang="en-US" dirty="0"/>
              <a:t>View the code</a:t>
            </a:r>
          </a:p>
          <a:p>
            <a:pPr lvl="2">
              <a:lnSpc>
                <a:spcPct val="90000"/>
              </a:lnSpc>
            </a:pPr>
            <a:r>
              <a:rPr lang="en-GB" altLang="en-US" dirty="0"/>
              <a:t>Observe at run time the steps taken by algorithms and their internal data</a:t>
            </a:r>
            <a:r>
              <a:rPr lang="en-US" altLang="en-US" dirty="0"/>
              <a:t> </a:t>
            </a:r>
          </a:p>
          <a:p>
            <a:pPr lvl="1">
              <a:lnSpc>
                <a:spcPct val="90000"/>
              </a:lnSpc>
            </a:pPr>
            <a:r>
              <a:rPr lang="en-GB" altLang="en-US" dirty="0"/>
              <a:t>Individual programmers often </a:t>
            </a:r>
            <a:r>
              <a:rPr lang="en-GB" altLang="en-US" b="1" dirty="0"/>
              <a:t>informally</a:t>
            </a:r>
            <a:r>
              <a:rPr lang="en-GB" altLang="en-US" dirty="0"/>
              <a:t> employ glass-box testing to verify their own code</a:t>
            </a:r>
            <a:r>
              <a:rPr lang="en-US" altLang="en-US" dirty="0"/>
              <a:t> </a:t>
            </a:r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Black-box testing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dirty="0"/>
              <a:t>Testers provide the system with inputs and observe the outputs</a:t>
            </a:r>
          </a:p>
          <a:p>
            <a:pPr lvl="1"/>
            <a:r>
              <a:rPr lang="en-GB" altLang="en-US" dirty="0"/>
              <a:t>They can see none of: </a:t>
            </a:r>
          </a:p>
          <a:p>
            <a:pPr lvl="2"/>
            <a:r>
              <a:rPr lang="en-GB" altLang="en-US" dirty="0"/>
              <a:t>The source code</a:t>
            </a:r>
          </a:p>
          <a:p>
            <a:pPr lvl="2"/>
            <a:r>
              <a:rPr lang="en-GB" altLang="en-US" dirty="0"/>
              <a:t>The internal data</a:t>
            </a:r>
          </a:p>
          <a:p>
            <a:pPr lvl="2"/>
            <a:r>
              <a:rPr lang="en-GB" altLang="en-US" dirty="0"/>
              <a:t>Any of the design documentation describing the system’s internals</a:t>
            </a:r>
            <a:r>
              <a:rPr lang="en-US" altLang="en-US" dirty="0"/>
              <a:t> </a:t>
            </a:r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Acceptance tests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828800"/>
            <a:ext cx="7772400" cy="39624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Black box tests that cover all the requirements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 our case that means testing all the user stories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Some user stories may need only one test case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Others may need multiple test cases to cover different scenarios</a:t>
            </a:r>
          </a:p>
          <a:p>
            <a:pPr>
              <a:lnSpc>
                <a:spcPct val="90000"/>
              </a:lnSpc>
            </a:pPr>
            <a:r>
              <a:rPr lang="en-US" dirty="0"/>
              <a:t>At the end of acceptance testing, need to get reasonable confidence that the system behaves as expected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320</Words>
  <Application>Microsoft Office PowerPoint</Application>
  <PresentationFormat>On-screen Show (4:3)</PresentationFormat>
  <Paragraphs>37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What is a “Good” Test?</vt:lpstr>
      <vt:lpstr>Effective and Efficient Testing </vt:lpstr>
      <vt:lpstr>Glass-box testing</vt:lpstr>
      <vt:lpstr>Black-box testing</vt:lpstr>
      <vt:lpstr>Acceptance tests</vt:lpstr>
    </vt:vector>
  </TitlesOfParts>
  <Company>RIT Software Engineering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Effective and Efficient Testing </dc:title>
  <dc:creator>kenn</dc:creator>
  <cp:lastModifiedBy>Kenn Martinez</cp:lastModifiedBy>
  <cp:revision>5</cp:revision>
  <dcterms:created xsi:type="dcterms:W3CDTF">2010-11-03T18:20:50Z</dcterms:created>
  <dcterms:modified xsi:type="dcterms:W3CDTF">2011-10-31T20:49:38Z</dcterms:modified>
</cp:coreProperties>
</file>