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66" r:id="rId2"/>
    <p:sldId id="290" r:id="rId3"/>
    <p:sldId id="306" r:id="rId4"/>
    <p:sldId id="322" r:id="rId5"/>
    <p:sldId id="300" r:id="rId6"/>
    <p:sldId id="307" r:id="rId7"/>
    <p:sldId id="301" r:id="rId8"/>
    <p:sldId id="314" r:id="rId9"/>
    <p:sldId id="304" r:id="rId10"/>
    <p:sldId id="312" r:id="rId11"/>
    <p:sldId id="311" r:id="rId12"/>
    <p:sldId id="302" r:id="rId13"/>
    <p:sldId id="303" r:id="rId14"/>
    <p:sldId id="308" r:id="rId15"/>
    <p:sldId id="315" r:id="rId16"/>
    <p:sldId id="321" r:id="rId17"/>
    <p:sldId id="320" r:id="rId18"/>
    <p:sldId id="316" r:id="rId19"/>
    <p:sldId id="323" r:id="rId20"/>
    <p:sldId id="318" r:id="rId21"/>
    <p:sldId id="317" r:id="rId22"/>
    <p:sldId id="299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66"/>
            <p14:sldId id="290"/>
            <p14:sldId id="306"/>
            <p14:sldId id="322"/>
            <p14:sldId id="300"/>
            <p14:sldId id="307"/>
            <p14:sldId id="301"/>
            <p14:sldId id="314"/>
            <p14:sldId id="304"/>
            <p14:sldId id="312"/>
            <p14:sldId id="311"/>
            <p14:sldId id="302"/>
            <p14:sldId id="303"/>
            <p14:sldId id="308"/>
            <p14:sldId id="315"/>
            <p14:sldId id="321"/>
            <p14:sldId id="320"/>
            <p14:sldId id="316"/>
            <p14:sldId id="323"/>
            <p14:sldId id="318"/>
            <p14:sldId id="317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6D6D6"/>
    <a:srgbClr val="E56618"/>
    <a:srgbClr val="D95E00"/>
    <a:srgbClr val="68696C"/>
    <a:srgbClr val="EF6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1" autoAdjust="0"/>
    <p:restoredTop sz="89851" autoAdjust="0"/>
  </p:normalViewPr>
  <p:slideViewPr>
    <p:cSldViewPr snapToGrid="0">
      <p:cViewPr varScale="1">
        <p:scale>
          <a:sx n="109" d="100"/>
          <a:sy n="109" d="100"/>
        </p:scale>
        <p:origin x="1216" y="176"/>
      </p:cViewPr>
      <p:guideLst>
        <p:guide orient="horz" pos="1620"/>
        <p:guide pos="2880"/>
      </p:guideLst>
    </p:cSldViewPr>
  </p:slideViewPr>
  <p:notesTextViewPr>
    <p:cViewPr>
      <p:scale>
        <a:sx n="60" d="100"/>
        <a:sy n="6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Interpreted:</a:t>
            </a:r>
          </a:p>
          <a:p>
            <a:r>
              <a:rPr lang="en-US" dirty="0"/>
              <a:t>C/C++</a:t>
            </a:r>
          </a:p>
          <a:p>
            <a:pPr lvl="1"/>
            <a:r>
              <a:rPr lang="en-US" dirty="0"/>
              <a:t>Compiled to assembly/Run directly on machine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Compiled to bytecode/Interpreted by JVM</a:t>
            </a:r>
          </a:p>
          <a:p>
            <a:r>
              <a:rPr lang="en-US" dirty="0"/>
              <a:t>Ruby</a:t>
            </a:r>
          </a:p>
          <a:p>
            <a:pPr lvl="1"/>
            <a:r>
              <a:rPr lang="en-US" dirty="0"/>
              <a:t>Interpreted (no compilation)</a:t>
            </a:r>
          </a:p>
          <a:p>
            <a:endParaRPr lang="en-US" dirty="0"/>
          </a:p>
          <a:p>
            <a:r>
              <a:rPr lang="en-US" dirty="0"/>
              <a:t>Object-oriented</a:t>
            </a:r>
            <a:r>
              <a:rPr lang="en-US" baseline="0" dirty="0"/>
              <a:t> (encapsulation, inheritance, polymorphism)</a:t>
            </a:r>
          </a:p>
          <a:p>
            <a:r>
              <a:rPr lang="en-US" baseline="0" dirty="0"/>
              <a:t>Dynamically (typed are bound at execution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2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6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a copy of string with first letter capitalize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4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8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4659ED-B759-394C-81AD-33BE55DD3BF9}"/>
              </a:ext>
            </a:extLst>
          </p:cNvPr>
          <p:cNvSpPr/>
          <p:nvPr userDrawn="1"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6871" y="93473"/>
            <a:ext cx="521207" cy="162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C0510-4D66-0E4E-9746-F2225F3E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" y="35011"/>
            <a:ext cx="9141434" cy="51420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rgbClr val="D9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7513" y="3271658"/>
            <a:ext cx="2970565" cy="35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514" y="3654805"/>
            <a:ext cx="2970564" cy="40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149565"/>
            <a:ext cx="9144000" cy="10096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/>
              <a:t>Please do not put content in this space.   It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9268" y="89186"/>
            <a:ext cx="438810" cy="17151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39A8BD-2F99-EA45-8F57-812564F0FC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035" y="2800350"/>
            <a:ext cx="5172549" cy="1279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65ABA-196D-034E-B656-615F72FF6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7463"/>
            <a:ext cx="9144000" cy="46460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064" y="859361"/>
            <a:ext cx="2705824" cy="3253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2528" y="1424753"/>
            <a:ext cx="5644000" cy="467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1"/>
            <a:ext cx="9144000" cy="10096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/>
              <a:t>Please do not put content in this space.   It is reserved for live captioning.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1CDF402-B822-4D46-81F9-B6120F840F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6525" y="2039614"/>
            <a:ext cx="5650003" cy="2066316"/>
          </a:xfrm>
          <a:prstGeom prst="rect">
            <a:avLst/>
          </a:prstGeom>
        </p:spPr>
        <p:txBody>
          <a:bodyPr/>
          <a:lstStyle>
            <a:lvl1pPr marL="228600" indent="-22225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000"/>
            </a:lvl1pPr>
            <a:lvl2pPr marL="401638" indent="-173038">
              <a:buClr>
                <a:srgbClr val="EF6F2A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630238" indent="-173038">
              <a:buClr>
                <a:srgbClr val="EF6F2A"/>
              </a:buClr>
              <a:buSzPct val="100000"/>
              <a:buFont typeface="Wingdings" pitchFamily="2" charset="2"/>
              <a:buChar char="§"/>
              <a:tabLst/>
              <a:defRPr sz="1600"/>
            </a:lvl3pPr>
            <a:lvl4pPr marL="804863" indent="-174625">
              <a:buClr>
                <a:srgbClr val="D95E00"/>
              </a:buClr>
              <a:buFont typeface="System Font Regular"/>
              <a:buChar char="&gt;"/>
              <a:tabLst/>
              <a:defRPr sz="1400"/>
            </a:lvl4pPr>
            <a:lvl5pPr marL="976312" indent="-171450">
              <a:buClr>
                <a:srgbClr val="D95E00"/>
              </a:buClr>
              <a:buFont typeface="Wingdings" pitchFamily="2" charset="2"/>
              <a:buChar char="§"/>
              <a:tabLst/>
              <a:defRPr sz="1200"/>
            </a:lvl5pPr>
            <a:lvl6pPr marL="971550" indent="0">
              <a:buClr>
                <a:srgbClr val="D95E00"/>
              </a:buClr>
              <a:buFont typeface="System Font Regular"/>
              <a:buNone/>
              <a:tabLst/>
              <a:defRPr sz="1100"/>
            </a:lvl6pPr>
            <a:lvl7pPr marL="1144587" indent="0">
              <a:buClr>
                <a:srgbClr val="D95E00"/>
              </a:buClr>
              <a:buFont typeface="Wingdings" pitchFamily="2" charset="2"/>
              <a:buNone/>
              <a:tabLst/>
              <a:defRPr sz="1000"/>
            </a:lvl7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C680363-BB56-114A-B17B-213E0D767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1427163"/>
            <a:ext cx="8692464" cy="26749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/>
            </a:lvl1pPr>
            <a:lvl2pPr marL="457200" indent="-228600"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685800" indent="-22860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/>
            </a:lvl3pPr>
            <a:lvl4pPr marL="915988" indent="-230188">
              <a:buClr>
                <a:srgbClr val="D95E00"/>
              </a:buClr>
              <a:buFont typeface="System Font Regular"/>
              <a:buChar char="&gt;"/>
              <a:tabLst/>
              <a:defRPr sz="1600"/>
            </a:lvl4pPr>
            <a:lvl5pPr marL="1144588" indent="-228600">
              <a:buClr>
                <a:srgbClr val="D95E00"/>
              </a:buClr>
              <a:buFont typeface="Wingdings" pitchFamily="2" charset="2"/>
              <a:buChar char="§"/>
              <a:tabLst/>
              <a:defRPr sz="1400"/>
            </a:lvl5pPr>
            <a:lvl6pPr marL="1317625" indent="-173038">
              <a:buClr>
                <a:srgbClr val="D95E00"/>
              </a:buClr>
              <a:buFont typeface="System Font Regular"/>
              <a:buChar char="&gt;"/>
              <a:tabLst/>
              <a:defRPr sz="1200"/>
            </a:lvl6pPr>
            <a:lvl7pPr marL="1428750" indent="-111125">
              <a:buClr>
                <a:srgbClr val="D95E00"/>
              </a:buClr>
              <a:buFont typeface="Wingdings" pitchFamily="2" charset="2"/>
              <a:buChar char="§"/>
              <a:tabLst/>
              <a:defRPr sz="1000"/>
            </a:lvl7pPr>
            <a:lvl8pPr marL="1546225" indent="-117475">
              <a:buClr>
                <a:srgbClr val="D95E00"/>
              </a:buClr>
              <a:buFont typeface="System Font Regular"/>
              <a:buChar char="&gt;"/>
              <a:tabLst/>
              <a:defRPr sz="900"/>
            </a:lvl8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92650" y="773113"/>
            <a:ext cx="4203700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4209186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8" y="772351"/>
            <a:ext cx="2603500" cy="596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438" y="1524000"/>
            <a:ext cx="2603500" cy="2609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00375" y="773113"/>
            <a:ext cx="5895975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B2B1F-FA12-B54F-9A9A-8E3FE786C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2990850"/>
            <a:ext cx="8692464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/>
              <a:t>Click to add Transition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A15D2-0772-BF44-93EB-3F456808C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9144000" cy="5295900"/>
          </a:xfrm>
          <a:prstGeom prst="rect">
            <a:avLst/>
          </a:prstGeom>
          <a:solidFill>
            <a:srgbClr val="D9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064" y="3194050"/>
            <a:ext cx="8692464" cy="93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300F0-F281-A448-A6D5-5FF5764E1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324" y="165472"/>
            <a:ext cx="6695440" cy="442493"/>
          </a:xfrm>
          <a:prstGeom prst="rect">
            <a:avLst/>
          </a:prstGeom>
        </p:spPr>
        <p:txBody>
          <a:bodyPr/>
          <a:lstStyle>
            <a:lvl1pPr algn="ctr">
              <a:defRPr sz="2100" b="1" i="0">
                <a:solidFill>
                  <a:schemeClr val="bg1"/>
                </a:solidFill>
                <a:latin typeface="HelveticaNeueLT Std 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80" y="1113639"/>
            <a:ext cx="8946485" cy="3206902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2042"/>
                </a:solidFill>
                <a:latin typeface="HelveticaNeueLT Std Lt"/>
                <a:cs typeface="Verdana"/>
              </a:defRPr>
            </a:lvl1pPr>
            <a:lvl2pPr>
              <a:defRPr sz="1350">
                <a:solidFill>
                  <a:srgbClr val="002042"/>
                </a:solidFill>
                <a:latin typeface="HelveticaNeueLT Std Lt"/>
                <a:cs typeface="Verdana"/>
              </a:defRPr>
            </a:lvl2pPr>
            <a:lvl3pPr>
              <a:defRPr sz="1200">
                <a:solidFill>
                  <a:srgbClr val="002042"/>
                </a:solidFill>
                <a:latin typeface="HelveticaNeueLT Std Lt"/>
                <a:cs typeface="Verdana"/>
              </a:defRPr>
            </a:lvl3pPr>
            <a:lvl4pPr>
              <a:defRPr sz="1050">
                <a:solidFill>
                  <a:srgbClr val="002042"/>
                </a:solidFill>
                <a:latin typeface="HelveticaNeueLT Std Lt"/>
                <a:cs typeface="Verdana"/>
              </a:defRPr>
            </a:lvl4pPr>
            <a:lvl5pPr>
              <a:defRPr sz="900">
                <a:solidFill>
                  <a:srgbClr val="002042"/>
                </a:solidFill>
                <a:latin typeface="HelveticaNeueLT Std Lt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43" y="4786312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F565-CD96-4A2C-BEFF-29CE3941B3E8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4786312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2042"/>
                </a:solidFill>
              </a:defRPr>
            </a:lvl1pPr>
          </a:lstStyle>
          <a:p>
            <a:pPr>
              <a:defRPr/>
            </a:pPr>
            <a:fld id="{D471DBC0-FD85-4178-90EC-9D4D823A4E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2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56408" y="211967"/>
            <a:ext cx="930808" cy="2031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0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85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8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1BAB7-92D3-A748-A041-34E4C69AF9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83400" y="247418"/>
            <a:ext cx="1693696" cy="1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  <p:sldLayoutId id="2147483666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rubular.com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ruby/ruby_loop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pl.it/languages/ruby" TargetMode="External"/><Relationship Id="rId5" Type="http://schemas.openxmlformats.org/officeDocument/2006/relationships/hyperlink" Target="https://docs.ruby-lang.org/en/2.0.0/Array.html" TargetMode="External"/><Relationship Id="rId4" Type="http://schemas.openxmlformats.org/officeDocument/2006/relationships/hyperlink" Target="https://www.endpoint.com/blog/2011/06/07/using-set-operators-with-ruby-array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870BF5-0ADE-384C-A41F-A0DB601FE6C0}"/>
              </a:ext>
            </a:extLst>
          </p:cNvPr>
          <p:cNvSpPr/>
          <p:nvPr/>
        </p:nvSpPr>
        <p:spPr>
          <a:xfrm>
            <a:off x="0" y="332620"/>
            <a:ext cx="9144000" cy="490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BCA76-9D54-4B40-95FC-20F35ED23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8765" y="3110152"/>
            <a:ext cx="4326467" cy="357571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SWEN 250 – Personal Software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0E02E-9B67-D547-9081-7B07CD133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7143" y="3597375"/>
            <a:ext cx="2036713" cy="40907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28,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078C2-FFF1-574E-909E-1B26C86AE2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4765" y="1418892"/>
            <a:ext cx="5514469" cy="1616853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Ruby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0D4A1B4-64C8-E245-ACBE-F95249D6A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86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90700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106121"/>
            <a:ext cx="5067035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Literals: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‘SWEN250’ vs “SWEN250” 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Operators: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+ and +=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== &lt; &lt;=&gt; comparisons 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Methods: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capitalize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downcase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upcase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include?(str)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And many, many, many more.</a:t>
            </a:r>
          </a:p>
          <a:p>
            <a:pPr lvl="1"/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790E3-FCB8-492B-B832-C686B0A8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93" y="3451363"/>
            <a:ext cx="2863824" cy="982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86E08-AC50-4495-BAA0-E47B37BBA077}"/>
              </a:ext>
            </a:extLst>
          </p:cNvPr>
          <p:cNvSpPr txBox="1"/>
          <p:nvPr/>
        </p:nvSpPr>
        <p:spPr>
          <a:xfrm>
            <a:off x="3553516" y="2988898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Example: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DC878-F1CD-4235-AA06-A9CED2C5F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736" y="3739308"/>
            <a:ext cx="1611792" cy="334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D4D1E7-5A83-4733-A277-92C31F1C2FBB}"/>
              </a:ext>
            </a:extLst>
          </p:cNvPr>
          <p:cNvSpPr txBox="1"/>
          <p:nvPr/>
        </p:nvSpPr>
        <p:spPr>
          <a:xfrm>
            <a:off x="6941196" y="3001132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Output:</a:t>
            </a:r>
          </a:p>
        </p:txBody>
      </p:sp>
    </p:spTree>
    <p:extLst>
      <p:ext uri="{BB962C8B-B14F-4D97-AF65-F5344CB8AC3E}">
        <p14:creationId xmlns:p14="http://schemas.microsoft.com/office/powerpoint/2010/main" val="22969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86867" y="1176867"/>
            <a:ext cx="270933" cy="2933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864" y="504400"/>
            <a:ext cx="6086669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Strings (Single (‘) vs Double (“))</a:t>
            </a:r>
          </a:p>
          <a:p>
            <a:endParaRPr lang="en-US" sz="3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0198" y="1158611"/>
            <a:ext cx="8770603" cy="2990986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puts “Betty’s pie shop”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       puts ‘Betty\’s pie shop’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Single quotes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Support two escape sequences: \’ and \\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Double quotes (typically used)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Allow more escape sequences</a:t>
            </a:r>
          </a:p>
          <a:p>
            <a:pPr lvl="2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Allow embed variables or Ruby code inside a string literal (interpolation)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457200" lvl="2" indent="0">
              <a:buNone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57800" y="1064155"/>
            <a:ext cx="1083733" cy="188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41533" y="823884"/>
            <a:ext cx="2065866" cy="37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escape sequence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59" y="3308350"/>
            <a:ext cx="2962274" cy="762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572194" y="3308350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171" y="3278715"/>
            <a:ext cx="1990725" cy="7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71017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Structures: Selection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798" y="1162353"/>
            <a:ext cx="2987870" cy="3355052"/>
          </a:xfrm>
        </p:spPr>
        <p:txBody>
          <a:bodyPr anchor="t"/>
          <a:lstStyle/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132" y="1224655"/>
            <a:ext cx="190413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if </a:t>
            </a:r>
            <a:r>
              <a:rPr lang="en-US" i="1" dirty="0"/>
              <a:t>condition</a:t>
            </a:r>
          </a:p>
          <a:p>
            <a:r>
              <a:rPr lang="en-US" dirty="0"/>
              <a:t>   </a:t>
            </a:r>
            <a:r>
              <a:rPr lang="en-US" i="1" dirty="0"/>
              <a:t>statements</a:t>
            </a:r>
          </a:p>
          <a:p>
            <a:r>
              <a:rPr lang="en-US" b="1" dirty="0" err="1"/>
              <a:t>elsif</a:t>
            </a:r>
            <a:r>
              <a:rPr lang="en-US" dirty="0"/>
              <a:t> </a:t>
            </a:r>
            <a:r>
              <a:rPr lang="en-US" i="1" dirty="0"/>
              <a:t>condition</a:t>
            </a:r>
          </a:p>
          <a:p>
            <a:r>
              <a:rPr lang="en-US" dirty="0"/>
              <a:t>   </a:t>
            </a:r>
            <a:r>
              <a:rPr lang="en-US" i="1" dirty="0"/>
              <a:t>statements</a:t>
            </a:r>
          </a:p>
          <a:p>
            <a:r>
              <a:rPr lang="en-US" b="1" dirty="0"/>
              <a:t>else</a:t>
            </a:r>
            <a:r>
              <a:rPr lang="en-US" dirty="0"/>
              <a:t>   </a:t>
            </a:r>
          </a:p>
          <a:p>
            <a:r>
              <a:rPr lang="en-US" dirty="0"/>
              <a:t>   </a:t>
            </a:r>
            <a:r>
              <a:rPr lang="en-US" i="1" dirty="0"/>
              <a:t>statements</a:t>
            </a:r>
          </a:p>
          <a:p>
            <a:r>
              <a:rPr lang="en-US" b="1" dirty="0"/>
              <a:t>end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396" y="3594075"/>
            <a:ext cx="19041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unless</a:t>
            </a:r>
            <a:r>
              <a:rPr lang="en-US" b="1" i="1" dirty="0"/>
              <a:t> </a:t>
            </a:r>
            <a:r>
              <a:rPr lang="en-US" i="1" dirty="0"/>
              <a:t>condition</a:t>
            </a:r>
          </a:p>
          <a:p>
            <a:r>
              <a:rPr lang="en-US" dirty="0"/>
              <a:t>   </a:t>
            </a:r>
            <a:r>
              <a:rPr lang="en-US" i="1" dirty="0"/>
              <a:t>statements</a:t>
            </a:r>
          </a:p>
          <a:p>
            <a:r>
              <a:rPr lang="en-US" b="1" dirty="0"/>
              <a:t>end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41602" y="1888950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624131" y="3704373"/>
            <a:ext cx="728670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34" y="1650825"/>
            <a:ext cx="2714625" cy="145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887" y="2122090"/>
            <a:ext cx="523875" cy="238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2" y="1213177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Example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2688" y="1224655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Output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933" y="3489001"/>
            <a:ext cx="2714625" cy="1133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887" y="3922388"/>
            <a:ext cx="1314450" cy="2667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6499224" y="1888949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507690" y="3710371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2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512659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Structures: Loops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35" y="2888258"/>
            <a:ext cx="2619375" cy="12160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35" y="1434627"/>
            <a:ext cx="2581275" cy="12858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179286"/>
            <a:ext cx="5067035" cy="3355052"/>
          </a:xfrm>
        </p:spPr>
        <p:txBody>
          <a:bodyPr anchor="t"/>
          <a:lstStyle/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32" y="1576214"/>
            <a:ext cx="24036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while </a:t>
            </a:r>
            <a:r>
              <a:rPr lang="en-US" i="1" dirty="0"/>
              <a:t>condition</a:t>
            </a:r>
          </a:p>
          <a:p>
            <a:r>
              <a:rPr lang="en-US" dirty="0"/>
              <a:t>   </a:t>
            </a:r>
            <a:r>
              <a:rPr lang="en-US" i="1" dirty="0"/>
              <a:t>statements</a:t>
            </a:r>
          </a:p>
          <a:p>
            <a:r>
              <a:rPr lang="en-US" b="1" dirty="0"/>
              <a:t>end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132" y="2888258"/>
            <a:ext cx="24036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begin</a:t>
            </a:r>
            <a:r>
              <a:rPr lang="en-US" dirty="0"/>
              <a:t>   </a:t>
            </a:r>
          </a:p>
          <a:p>
            <a:r>
              <a:rPr lang="en-US" i="1" dirty="0"/>
              <a:t>   statements</a:t>
            </a:r>
          </a:p>
          <a:p>
            <a:r>
              <a:rPr lang="en-US" b="1" dirty="0"/>
              <a:t>end while </a:t>
            </a:r>
            <a:r>
              <a:rPr lang="en-US" i="1" dirty="0"/>
              <a:t>condition</a:t>
            </a:r>
          </a:p>
          <a:p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721" y="2888258"/>
            <a:ext cx="1842454" cy="120032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032231" y="3137055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38016" y="3137054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7639" y="1065295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Example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7221" y="1065295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Output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032231" y="1696988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99916" y="1686512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721" y="1510597"/>
            <a:ext cx="1842454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512659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Structures: Loops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666" y="1515042"/>
            <a:ext cx="2311402" cy="1241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665" y="3106076"/>
            <a:ext cx="2311403" cy="1152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152" y="3101743"/>
            <a:ext cx="2413202" cy="1143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179286"/>
            <a:ext cx="5067035" cy="3355052"/>
          </a:xfrm>
        </p:spPr>
        <p:txBody>
          <a:bodyPr anchor="t"/>
          <a:lstStyle/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913" y="1623778"/>
            <a:ext cx="24036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until</a:t>
            </a:r>
            <a:r>
              <a:rPr lang="en-US" b="1" i="1" dirty="0"/>
              <a:t> </a:t>
            </a:r>
            <a:r>
              <a:rPr lang="en-US" i="1" dirty="0"/>
              <a:t>condition</a:t>
            </a:r>
          </a:p>
          <a:p>
            <a:r>
              <a:rPr lang="en-US" dirty="0"/>
              <a:t>   </a:t>
            </a:r>
            <a:r>
              <a:rPr lang="en-US" i="1" dirty="0"/>
              <a:t>statements</a:t>
            </a:r>
          </a:p>
          <a:p>
            <a:r>
              <a:rPr lang="en-US" b="1" dirty="0"/>
              <a:t>end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913" y="3170635"/>
            <a:ext cx="24036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begin </a:t>
            </a:r>
          </a:p>
          <a:p>
            <a:r>
              <a:rPr lang="en-US" b="1" i="1" dirty="0"/>
              <a:t>   </a:t>
            </a:r>
            <a:r>
              <a:rPr lang="en-US" i="1" dirty="0"/>
              <a:t>statements</a:t>
            </a:r>
          </a:p>
          <a:p>
            <a:r>
              <a:rPr lang="en-US" b="1" dirty="0"/>
              <a:t>end until </a:t>
            </a:r>
            <a:r>
              <a:rPr lang="en-US" i="1" dirty="0"/>
              <a:t>condition</a:t>
            </a:r>
            <a:r>
              <a:rPr lang="en-US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53" y="1515042"/>
            <a:ext cx="2413201" cy="124142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802468" y="3280933"/>
            <a:ext cx="601132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08124" y="1734076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895611" y="1734076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895611" y="3280932"/>
            <a:ext cx="634998" cy="7027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10B01-9850-414A-A189-971D1CC89B9C}"/>
              </a:ext>
            </a:extLst>
          </p:cNvPr>
          <p:cNvSpPr txBox="1"/>
          <p:nvPr/>
        </p:nvSpPr>
        <p:spPr>
          <a:xfrm>
            <a:off x="3429002" y="1213177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Example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8BB3D-94E9-AC42-83B8-B7F0FB14A4BD}"/>
              </a:ext>
            </a:extLst>
          </p:cNvPr>
          <p:cNvSpPr txBox="1"/>
          <p:nvPr/>
        </p:nvSpPr>
        <p:spPr>
          <a:xfrm>
            <a:off x="6530609" y="1149519"/>
            <a:ext cx="226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Output </a:t>
            </a:r>
          </a:p>
        </p:txBody>
      </p:sp>
    </p:spTree>
    <p:extLst>
      <p:ext uri="{BB962C8B-B14F-4D97-AF65-F5344CB8AC3E}">
        <p14:creationId xmlns:p14="http://schemas.microsoft.com/office/powerpoint/2010/main" val="10683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90700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5" y="1106121"/>
            <a:ext cx="3916572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Literals: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Operators: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Intersection (&amp;)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Difference (-)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CDA974C-6D5A-BF41-892E-5DB8040D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41889"/>
              </p:ext>
            </p:extLst>
          </p:nvPr>
        </p:nvGraphicFramePr>
        <p:xfrm>
          <a:off x="2245004" y="817687"/>
          <a:ext cx="6651524" cy="39319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698596">
                  <a:extLst>
                    <a:ext uri="{9D8B030D-6E8A-4147-A177-3AD203B41FA5}">
                      <a16:colId xmlns:a16="http://schemas.microsoft.com/office/drawing/2014/main" val="705512933"/>
                    </a:ext>
                  </a:extLst>
                </a:gridCol>
                <a:gridCol w="2952928">
                  <a:extLst>
                    <a:ext uri="{9D8B030D-6E8A-4147-A177-3AD203B41FA5}">
                      <a16:colId xmlns:a16="http://schemas.microsoft.com/office/drawing/2014/main" val="407862991"/>
                    </a:ext>
                  </a:extLst>
                </a:gridCol>
              </a:tblGrid>
              <a:tr h="36032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577977"/>
                  </a:ext>
                </a:extLst>
              </a:tr>
              <a:tr h="99089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 = [1, "</a:t>
                      </a:r>
                      <a:r>
                        <a:rPr lang="pt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</a:t>
                      </a:r>
                      <a:r>
                        <a:rPr lang="pt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", [6,7,8], 9.87]</a:t>
                      </a:r>
                    </a:p>
                    <a:p>
                      <a:pPr marL="0" algn="l" defTabSz="457200" rtl="0" eaLnBrk="1" latinLnBrk="0" hangingPunct="1"/>
                      <a:endParaRPr lang="pt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A[1]</a:t>
                      </a:r>
                    </a:p>
                    <a:p>
                      <a:pPr marL="0" algn="l" defTabSz="457200" rtl="0" eaLnBrk="1" latinLnBrk="0" hangingPunct="1"/>
                      <a:endParaRPr lang="pt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A[2][2]</a:t>
                      </a:r>
                    </a:p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[1, "foo", [6, 7, 8], 9.87]</a:t>
                      </a:r>
                    </a:p>
                    <a:p>
                      <a:pPr marL="171450" indent="-171450" algn="l">
                        <a:buFont typeface="Symbol" pitchFamily="2" charset="2"/>
                        <a:buChar char="Þ"/>
                      </a:pP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 algn="l">
                        <a:buFont typeface="Symbol" pitchFamily="2" charset="2"/>
                        <a:buNone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=&gt; foo</a:t>
                      </a:r>
                    </a:p>
                    <a:p>
                      <a:pPr marL="171450" indent="-171450" algn="l">
                        <a:buFont typeface="Symbol" pitchFamily="2" charset="2"/>
                        <a:buChar char="Þ"/>
                      </a:pP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 algn="l">
                        <a:buFont typeface="Symbol" pitchFamily="2" charset="2"/>
                        <a:buNone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=&gt; 8</a:t>
                      </a:r>
                    </a:p>
                    <a:p>
                      <a:pPr algn="l"/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74284"/>
                  </a:ext>
                </a:extLst>
              </a:tr>
              <a:tr h="990891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StudentsList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["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Robert","Alice","Jessamine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"]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puts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StudentsList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&amp; ["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Robert","Pippa","Jessamine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"]</a:t>
                      </a:r>
                    </a:p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=&gt; Robert Jessamine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75120"/>
                  </a:ext>
                </a:extLst>
              </a:tr>
              <a:tr h="1351215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StudentsList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["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Robert","Alice","Jessamine","Steven","Charles","Pippa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"]</a:t>
                      </a:r>
                    </a:p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newList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StudentsList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 ["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Robert","Alice","Jessamine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"]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puts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newList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=&gt; Steven Charles Pippa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3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9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90700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5" y="1106121"/>
            <a:ext cx="3916572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Operators: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Catenation (+)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Repetition (*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Push on end (&lt;&lt;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CDA974C-6D5A-BF41-892E-5DB8040D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24528"/>
              </p:ext>
            </p:extLst>
          </p:nvPr>
        </p:nvGraphicFramePr>
        <p:xfrm>
          <a:off x="2524387" y="1106121"/>
          <a:ext cx="6415548" cy="22860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212736">
                  <a:extLst>
                    <a:ext uri="{9D8B030D-6E8A-4147-A177-3AD203B41FA5}">
                      <a16:colId xmlns:a16="http://schemas.microsoft.com/office/drawing/2014/main" val="705512933"/>
                    </a:ext>
                  </a:extLst>
                </a:gridCol>
                <a:gridCol w="3202812">
                  <a:extLst>
                    <a:ext uri="{9D8B030D-6E8A-4147-A177-3AD203B41FA5}">
                      <a16:colId xmlns:a16="http://schemas.microsoft.com/office/drawing/2014/main" val="407862991"/>
                    </a:ext>
                  </a:extLst>
                </a:gridCol>
              </a:tblGrid>
              <a:tr h="36032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577977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StudentList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[[1, 2] + [3, 4]]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[[1, 2, 3, 4]]</a:t>
                      </a:r>
                      <a:b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79640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array = [121,47,7] * 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[121, 47, 7, 121, 47, 7]</a:t>
                      </a:r>
                      <a:b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884620"/>
                  </a:ext>
                </a:extLst>
              </a:tr>
              <a:tr h="990891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StudentsList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["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Robert","Alice","Jessamine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"]</a:t>
                      </a:r>
                    </a:p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StudentsList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&lt;&lt;"Emma"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puts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StudentsList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=&gt; Robert Alice Jessamine Emma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2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5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90700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5" y="1106121"/>
            <a:ext cx="3916572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Methods: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Empty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push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pop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collect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CDA974C-6D5A-BF41-892E-5DB8040D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14735"/>
              </p:ext>
            </p:extLst>
          </p:nvPr>
        </p:nvGraphicFramePr>
        <p:xfrm>
          <a:off x="2315489" y="1105797"/>
          <a:ext cx="6415548" cy="396764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212736">
                  <a:extLst>
                    <a:ext uri="{9D8B030D-6E8A-4147-A177-3AD203B41FA5}">
                      <a16:colId xmlns:a16="http://schemas.microsoft.com/office/drawing/2014/main" val="705512933"/>
                    </a:ext>
                  </a:extLst>
                </a:gridCol>
                <a:gridCol w="3202812">
                  <a:extLst>
                    <a:ext uri="{9D8B030D-6E8A-4147-A177-3AD203B41FA5}">
                      <a16:colId xmlns:a16="http://schemas.microsoft.com/office/drawing/2014/main" val="407862991"/>
                    </a:ext>
                  </a:extLst>
                </a:gridCol>
              </a:tblGrid>
              <a:tr h="36032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577977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Products =[“S1”,”F56”,”y2”]</a:t>
                      </a:r>
                    </a:p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Products.length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3</a:t>
                      </a:r>
                      <a:b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79640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Products.first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“S1”</a:t>
                      </a:r>
                      <a:b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884620"/>
                  </a:ext>
                </a:extLst>
              </a:tr>
              <a:tr h="416237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Products.last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“y2”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24905"/>
                  </a:ext>
                </a:extLst>
              </a:tr>
              <a:tr h="36850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Products.empty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?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=&gt;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flase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59183"/>
                  </a:ext>
                </a:extLst>
              </a:tr>
              <a:tr h="519684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Products.push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(“fe43”)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["S1", "F56", "y2", "fe43"]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16039"/>
                  </a:ext>
                </a:extLst>
              </a:tr>
              <a:tr h="398206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Products.pop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"y2”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86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Products.include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?(“S1”)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true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44131"/>
                  </a:ext>
                </a:extLst>
              </a:tr>
              <a:tr h="4866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Products.collect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{|x| x + "_"}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["S1_", "F56_", "y2_"]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54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3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90700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106121"/>
            <a:ext cx="5493351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Literals:</a:t>
            </a:r>
          </a:p>
          <a:p>
            <a:pPr marL="0" indent="0">
              <a:buNone/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Operators: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h[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h[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 = value</a:t>
            </a:r>
          </a:p>
          <a:p>
            <a:pPr lvl="1"/>
            <a:endParaRPr lang="en-US" sz="9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Methods: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each_key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each_value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FCFE90-BE79-664D-9078-B28289800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63643"/>
              </p:ext>
            </p:extLst>
          </p:nvPr>
        </p:nvGraphicFramePr>
        <p:xfrm>
          <a:off x="2145323" y="805140"/>
          <a:ext cx="6794613" cy="42976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645877">
                  <a:extLst>
                    <a:ext uri="{9D8B030D-6E8A-4147-A177-3AD203B41FA5}">
                      <a16:colId xmlns:a16="http://schemas.microsoft.com/office/drawing/2014/main" val="705512933"/>
                    </a:ext>
                  </a:extLst>
                </a:gridCol>
                <a:gridCol w="3148736">
                  <a:extLst>
                    <a:ext uri="{9D8B030D-6E8A-4147-A177-3AD203B41FA5}">
                      <a16:colId xmlns:a16="http://schemas.microsoft.com/office/drawing/2014/main" val="407862991"/>
                    </a:ext>
                  </a:extLst>
                </a:gridCol>
              </a:tblGrid>
              <a:tr h="36032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577977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Test_grades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{ "key1" =&gt; "value1" , "key2" =&gt; "value2" }</a:t>
                      </a:r>
                    </a:p>
                    <a:p>
                      <a:pPr marL="0" algn="l" defTabSz="45720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{"key1"=&gt;"value1", "key2"=&gt;"value2"}</a:t>
                      </a:r>
                      <a:b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8219"/>
                  </a:ext>
                </a:extLst>
              </a:tr>
              <a:tr h="45040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dictionary = { "one" =&gt; 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eins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", "two" =&gt; 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zwei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", "three" =&gt; 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drei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 }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dictionary["zero"] = "null"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puts dictionary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{"one"=&gt;"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eins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", "two"=&gt;"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zwei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", "three"=&gt;"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drei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", "zero"=&gt;"null"}</a:t>
                      </a:r>
                      <a:b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79640"/>
                  </a:ext>
                </a:extLst>
              </a:tr>
              <a:tr h="21031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dictionary.each_key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{|key| puts key}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one </a:t>
                      </a:r>
                      <a:b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</a:b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two </a:t>
                      </a:r>
                    </a:p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three </a:t>
                      </a:r>
                    </a:p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zero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884620"/>
                  </a:ext>
                </a:extLst>
              </a:tr>
              <a:tr h="416237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dictionary.each_value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{|value| puts value}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eins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Zwei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drei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null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24905"/>
                  </a:ext>
                </a:extLst>
              </a:tr>
              <a:tr h="368501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dictionary.each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{|key, value| puts "#{key} is #{value}" }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=&gt;one is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eins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two is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zwei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three is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drei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 marL="0" indent="0" algn="l" defTabSz="457200" rtl="0" eaLnBrk="1" latinLnBrk="0" hangingPunct="1">
                        <a:buFont typeface="Symbol" pitchFamily="2" charset="2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zero is null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59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0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90700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106121"/>
            <a:ext cx="5493351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Methods: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empty?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has_key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has_value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shift                                    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FCFE90-BE79-664D-9078-B28289800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80191"/>
              </p:ext>
            </p:extLst>
          </p:nvPr>
        </p:nvGraphicFramePr>
        <p:xfrm>
          <a:off x="2145322" y="1051323"/>
          <a:ext cx="6751205" cy="219805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152415">
                  <a:extLst>
                    <a:ext uri="{9D8B030D-6E8A-4147-A177-3AD203B41FA5}">
                      <a16:colId xmlns:a16="http://schemas.microsoft.com/office/drawing/2014/main" val="705512933"/>
                    </a:ext>
                  </a:extLst>
                </a:gridCol>
                <a:gridCol w="3598790">
                  <a:extLst>
                    <a:ext uri="{9D8B030D-6E8A-4147-A177-3AD203B41FA5}">
                      <a16:colId xmlns:a16="http://schemas.microsoft.com/office/drawing/2014/main" val="407862991"/>
                    </a:ext>
                  </a:extLst>
                </a:gridCol>
              </a:tblGrid>
              <a:tr h="36032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577977"/>
                  </a:ext>
                </a:extLst>
              </a:tr>
              <a:tr h="519684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Dictionary.empty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?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=&gt;false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16039"/>
                  </a:ext>
                </a:extLst>
              </a:tr>
              <a:tr h="3982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dictionary.has_key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?("two")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true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86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dictionary.has_value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?("tris")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false</a:t>
                      </a:r>
                      <a:endParaRPr lang="en-US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44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dictionary.shift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puts dictionary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=&gt; {"</a:t>
                      </a:r>
                      <a:r>
                        <a:rPr lang="de" sz="12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two</a:t>
                      </a:r>
                      <a:r>
                        <a:rPr lang="de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"=&gt;"zwei", "</a:t>
                      </a:r>
                      <a:r>
                        <a:rPr lang="de" sz="12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three</a:t>
                      </a:r>
                      <a:r>
                        <a:rPr lang="de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"=&gt;"drei", "</a:t>
                      </a:r>
                      <a:r>
                        <a:rPr lang="de" sz="12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zero</a:t>
                      </a:r>
                      <a:r>
                        <a:rPr lang="de" sz="12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"=&gt;"null"}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88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4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964" y="545733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of Ruby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964" y="1149652"/>
            <a:ext cx="6444208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Originally conceived by Yukihiro Matsumoto (“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Matz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February 24, 1993, Japan</a:t>
            </a:r>
          </a:p>
          <a:p>
            <a:pPr lvl="2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First public release in 1995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Feb 24, 2013: Ruby 2.0 release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Motivation: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dirty="0"/>
              <a:t>Often people, especially computer engineers, </a:t>
            </a:r>
            <a:r>
              <a:rPr lang="en-US" sz="1400" b="1" dirty="0"/>
              <a:t>focus on the machines</a:t>
            </a:r>
            <a:r>
              <a:rPr lang="en-US" sz="1400" dirty="0"/>
              <a:t>. They think, "By doing this, the machine will run faster. By doing this, the machine will run more effectively. By doing this, the machine will something </a:t>
            </a:r>
            <a:r>
              <a:rPr lang="en-US" sz="1400" dirty="0" err="1"/>
              <a:t>something</a:t>
            </a:r>
            <a:r>
              <a:rPr lang="en-US" sz="1400" dirty="0"/>
              <a:t> </a:t>
            </a:r>
            <a:r>
              <a:rPr lang="en-US" sz="1400" dirty="0" err="1"/>
              <a:t>something</a:t>
            </a:r>
            <a:r>
              <a:rPr lang="en-US" sz="1400" dirty="0"/>
              <a:t>." They are </a:t>
            </a:r>
            <a:r>
              <a:rPr lang="en-US" sz="1400" b="1" dirty="0"/>
              <a:t>focusing on machines</a:t>
            </a:r>
            <a:r>
              <a:rPr lang="en-US" sz="1400" dirty="0"/>
              <a:t>. But in fact we need to </a:t>
            </a:r>
            <a:r>
              <a:rPr lang="en-US" sz="1400" b="1" dirty="0"/>
              <a:t>focus on humans</a:t>
            </a:r>
            <a:r>
              <a:rPr lang="en-US" sz="1400" dirty="0"/>
              <a:t>, on how humans care about doing programming or operating the application of the machines. We are the masters. They are the slaves.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“wanted a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scripting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language […] more powerful than Perl, and more     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object-oriented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than Python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wanted a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very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expressive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language in which programmers can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easily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express themselves. 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1026886"/>
            <a:ext cx="17526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90700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797" y="915059"/>
            <a:ext cx="8692464" cy="3872279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Class File: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 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File.new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name, mode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2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a string giving the file name (host dependent). </a:t>
            </a:r>
          </a:p>
          <a:p>
            <a:pPr lvl="2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mode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an access string: "r", "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", "w", "w+" 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f.close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f.puts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f.printf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f.gets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etc. 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puts,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printf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are implicitly prefixed by $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stdout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gets is implicitly prefixed by $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stdin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File.open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name, mode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open the file name, call block with the open file, close file when block exits.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Class Dir: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 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Dir.new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– open named directory. 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d.close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Dir.foreach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pass each file name to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13A5F44-DBAF-4E95-8F12-5B513D5F0EFA}"/>
              </a:ext>
            </a:extLst>
          </p:cNvPr>
          <p:cNvSpPr txBox="1">
            <a:spLocks/>
          </p:cNvSpPr>
          <p:nvPr/>
        </p:nvSpPr>
        <p:spPr>
          <a:xfrm>
            <a:off x="4979956" y="1432286"/>
            <a:ext cx="3916572" cy="3355052"/>
          </a:xfrm>
          <a:prstGeom prst="rect">
            <a:avLst/>
          </a:prstGeom>
        </p:spPr>
        <p:txBody>
          <a:bodyPr anchor="t"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8" indent="-23018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7625" indent="-17303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8750" indent="-11112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6225" indent="-11747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48C805-8E7B-43B8-B11F-1A9B77DF2588}"/>
              </a:ext>
            </a:extLst>
          </p:cNvPr>
          <p:cNvSpPr txBox="1">
            <a:spLocks/>
          </p:cNvSpPr>
          <p:nvPr/>
        </p:nvSpPr>
        <p:spPr>
          <a:xfrm>
            <a:off x="4801358" y="1347619"/>
            <a:ext cx="3916572" cy="3355052"/>
          </a:xfrm>
          <a:prstGeom prst="rect">
            <a:avLst/>
          </a:prstGeom>
        </p:spPr>
        <p:txBody>
          <a:bodyPr anchor="t"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8" indent="-23018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7625" indent="-17303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8750" indent="-11112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6225" indent="-11747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90700"/>
            <a:ext cx="8692464" cy="522288"/>
          </a:xfrm>
        </p:spPr>
        <p:txBody>
          <a:bodyPr anchor="t"/>
          <a:lstStyle/>
          <a:p>
            <a:r>
              <a:rPr lang="en-US" sz="3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RegExps</a:t>
            </a:r>
            <a:endParaRPr lang="en-US" sz="3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106121"/>
            <a:ext cx="4850536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Literals: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regular expression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lvl="2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/hay/ =~ 'haystack' </a:t>
            </a:r>
          </a:p>
          <a:p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Rubular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:    </a:t>
            </a:r>
          </a:p>
          <a:p>
            <a:pPr marL="0" indent="0">
              <a:buNone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http://rubular.com/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'Some cats here'.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gsub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(/cats/,'dogs')</a:t>
            </a:r>
          </a:p>
          <a:p>
            <a:pPr marL="228600" lvl="1" indent="0">
              <a:buNone/>
            </a:pP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13A5F44-DBAF-4E95-8F12-5B513D5F0EFA}"/>
              </a:ext>
            </a:extLst>
          </p:cNvPr>
          <p:cNvSpPr txBox="1">
            <a:spLocks/>
          </p:cNvSpPr>
          <p:nvPr/>
        </p:nvSpPr>
        <p:spPr>
          <a:xfrm>
            <a:off x="2492659" y="1347619"/>
            <a:ext cx="3916572" cy="3355052"/>
          </a:xfrm>
          <a:prstGeom prst="rect">
            <a:avLst/>
          </a:prstGeom>
        </p:spPr>
        <p:txBody>
          <a:bodyPr anchor="t"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8" indent="-23018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7625" indent="-17303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8750" indent="-11112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6225" indent="-11747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48C805-8E7B-43B8-B11F-1A9B77DF2588}"/>
              </a:ext>
            </a:extLst>
          </p:cNvPr>
          <p:cNvSpPr txBox="1">
            <a:spLocks/>
          </p:cNvSpPr>
          <p:nvPr/>
        </p:nvSpPr>
        <p:spPr>
          <a:xfrm>
            <a:off x="4801358" y="1347619"/>
            <a:ext cx="3916572" cy="3355052"/>
          </a:xfrm>
          <a:prstGeom prst="rect">
            <a:avLst/>
          </a:prstGeom>
        </p:spPr>
        <p:txBody>
          <a:bodyPr anchor="t"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8" indent="-23018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7625" indent="-17303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8750" indent="-11112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6225" indent="-11747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931" y="745595"/>
            <a:ext cx="3453536" cy="522288"/>
          </a:xfrm>
        </p:spPr>
        <p:txBody>
          <a:bodyPr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458686"/>
            <a:ext cx="8643603" cy="3355052"/>
          </a:xfrm>
        </p:spPr>
        <p:txBody>
          <a:bodyPr anchor="t"/>
          <a:lstStyle/>
          <a:p>
            <a:r>
              <a:rPr lang="en-US" sz="2000" dirty="0">
                <a:hlinkClick r:id="rId3"/>
              </a:rPr>
              <a:t>https://www.tutorialspoint.com/ruby/ruby_loops.htm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https://www.endpoint.com/blog/2011/06/07/using-set-operators-with-ruby-arrays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https://docs.ruby-lang.org/en/2.0.0/Array.html</a:t>
            </a:r>
            <a:endParaRPr lang="en-US" sz="2000" dirty="0"/>
          </a:p>
          <a:p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Ruby IDE : </a:t>
            </a:r>
            <a:r>
              <a:rPr lang="en-US" sz="2000" dirty="0">
                <a:hlinkClick r:id="rId6"/>
              </a:rPr>
              <a:t>https://repl.it/languages/ruby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Ruby?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458686"/>
            <a:ext cx="6444208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Ruby is an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interpreted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object-oriented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dynamically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typed programming languages with a focus on simplicity and productivity. 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Syntax inspired by Python and Perl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Semantics akin to dynamically class-based languages like Smalltalk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Scripting facilities akin to those of Python and Perl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Manipulation of text files</a:t>
            </a:r>
          </a:p>
          <a:p>
            <a:pPr lvl="2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File handling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Execution of system tasks </a:t>
            </a:r>
          </a:p>
          <a:p>
            <a:pPr lvl="2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Support for regular expressions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04D9D-7517-4B96-B559-A9A609B53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25" y="3446303"/>
            <a:ext cx="4571998" cy="14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EF653C-D3A9-47A0-98B0-8EF25C3E2459}"/>
              </a:ext>
            </a:extLst>
          </p:cNvPr>
          <p:cNvSpPr txBox="1">
            <a:spLocks/>
          </p:cNvSpPr>
          <p:nvPr/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D95E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Ruby? </a:t>
            </a:r>
            <a:endParaRPr lang="en-US" sz="3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38FFDB-EF18-4CD7-B74C-AB1E926CA718}"/>
              </a:ext>
            </a:extLst>
          </p:cNvPr>
          <p:cNvSpPr txBox="1">
            <a:spLocks/>
          </p:cNvSpPr>
          <p:nvPr/>
        </p:nvSpPr>
        <p:spPr>
          <a:xfrm>
            <a:off x="263331" y="1649186"/>
            <a:ext cx="6444208" cy="3355052"/>
          </a:xfrm>
          <a:prstGeom prst="rect">
            <a:avLst/>
          </a:prstGeom>
        </p:spPr>
        <p:txBody>
          <a:bodyPr anchor="t"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8" indent="-23018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8600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7625" indent="-173038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8750" indent="-11112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6225" indent="-117475" algn="l" defTabSz="4572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Ruby is an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interpreted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, object-oriented,, dynamically typed programming languages with a focus on simplicity and productivity. </a:t>
            </a:r>
          </a:p>
          <a:p>
            <a:r>
              <a:rPr lang="en-US" sz="2000" dirty="0"/>
              <a:t>Interpreted:</a:t>
            </a:r>
          </a:p>
          <a:p>
            <a:pPr lvl="1"/>
            <a:r>
              <a:rPr lang="en-US" sz="1600" dirty="0"/>
              <a:t>C/C++</a:t>
            </a:r>
          </a:p>
          <a:p>
            <a:pPr lvl="2"/>
            <a:r>
              <a:rPr lang="en-US" sz="1600" dirty="0"/>
              <a:t>Compiled to assembly/Run directly on machine</a:t>
            </a:r>
          </a:p>
          <a:p>
            <a:pPr lvl="1"/>
            <a:r>
              <a:rPr lang="en-US" sz="1600" dirty="0"/>
              <a:t>Java</a:t>
            </a:r>
          </a:p>
          <a:p>
            <a:pPr lvl="2"/>
            <a:r>
              <a:rPr lang="en-US" sz="1600" dirty="0"/>
              <a:t>Compiled to bytecode/Interpreted by JVM</a:t>
            </a:r>
          </a:p>
          <a:p>
            <a:pPr lvl="1"/>
            <a:r>
              <a:rPr lang="en-US" sz="1600" dirty="0"/>
              <a:t>Ruby</a:t>
            </a:r>
          </a:p>
          <a:p>
            <a:pPr lvl="2"/>
            <a:r>
              <a:rPr lang="en-US" sz="1600" dirty="0"/>
              <a:t>Interpreted (no compilation)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Ruby Characteristics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458686"/>
            <a:ext cx="5067035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Everything is an object - </a:t>
            </a:r>
            <a:r>
              <a:rPr lang="en-US" sz="2000" b="0" i="1" dirty="0"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Rich built in data types: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String                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Array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Hash </a:t>
            </a:r>
          </a:p>
          <a:p>
            <a:pPr lvl="1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RegExp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34AAC-45A2-461A-92AA-F26A9251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217" y="1098977"/>
            <a:ext cx="2228850" cy="22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Ruby’s “killer app”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458686"/>
            <a:ext cx="6444208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Ruby on Rails (a.k.a. “Rails” or “RoR”)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Open-source web-application framework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Implemented in Ruby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Allow to create powerful web applications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Web-application = 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Ruby program + database + webserver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71" y="1202265"/>
            <a:ext cx="3074916" cy="23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264" y="702366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Ruby Basics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730" y="1377054"/>
            <a:ext cx="7636069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Ruby does not have a main method like Java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Just write your code directly in a file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Ruby statements do not end with semicolons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Method calls don’t need parenthesis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There is no maximum value for integers and longs like Java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7" y="3342172"/>
            <a:ext cx="7396586" cy="4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264" y="702366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Ruby Basics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730" y="1377054"/>
            <a:ext cx="7636069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String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Control Structure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</a:p>
          <a:p>
            <a:pPr lvl="1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Loops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Arrays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Hashes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  <a:p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RegExps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2C70-D2C9-3149-ACAC-F75B5FAAE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490700"/>
            <a:ext cx="8692464" cy="522288"/>
          </a:xfrm>
        </p:spPr>
        <p:txBody>
          <a:bodyPr anchor="t"/>
          <a:lstStyle/>
          <a:p>
            <a: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A48DE-02C3-9E40-93E6-E0391B1DC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064" y="1106121"/>
            <a:ext cx="7636069" cy="3355052"/>
          </a:xfrm>
        </p:spPr>
        <p:txBody>
          <a:bodyPr anchor="t"/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Literals: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line ( # 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Multiline comments (</a:t>
            </a:r>
            <a:r>
              <a:rPr lang="en-US" b="1" dirty="0"/>
              <a:t>=begin</a:t>
            </a:r>
            <a:r>
              <a:rPr lang="en-US" dirty="0"/>
              <a:t> and </a:t>
            </a:r>
            <a:r>
              <a:rPr lang="en-US" b="1" dirty="0"/>
              <a:t>=end</a:t>
            </a:r>
            <a:r>
              <a:rPr lang="en-US" dirty="0"/>
              <a:t> syntax)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  <a:p>
            <a:pPr lvl="1"/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7" y="3591655"/>
            <a:ext cx="3823230" cy="1022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88" y="2783647"/>
            <a:ext cx="1935163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3E0E416E-BCFB-6A4C-84E3-0E1DC25238C6}" vid="{2D8F12A1-EDB1-254F-A86B-8DC74EC5B5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9296</TotalTime>
  <Words>1389</Words>
  <Application>Microsoft Macintosh PowerPoint</Application>
  <PresentationFormat>On-screen Show (16:9)</PresentationFormat>
  <Paragraphs>328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Gothic</vt:lpstr>
      <vt:lpstr>Arial</vt:lpstr>
      <vt:lpstr>Calibri</vt:lpstr>
      <vt:lpstr>Courier New</vt:lpstr>
      <vt:lpstr>Georgia</vt:lpstr>
      <vt:lpstr>HelveticaNeueLT Std Lt</vt:lpstr>
      <vt:lpstr>Symbol</vt:lpstr>
      <vt:lpstr>System Font Regular</vt:lpstr>
      <vt:lpstr>Times New Roman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Gartley</dc:creator>
  <cp:lastModifiedBy>Deema AlShoaibi (RIT Student)</cp:lastModifiedBy>
  <cp:revision>414</cp:revision>
  <cp:lastPrinted>2018-04-25T02:50:23Z</cp:lastPrinted>
  <dcterms:created xsi:type="dcterms:W3CDTF">2018-06-29T18:36:28Z</dcterms:created>
  <dcterms:modified xsi:type="dcterms:W3CDTF">2019-10-28T18:39:39Z</dcterms:modified>
</cp:coreProperties>
</file>