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1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81" r:id="rId3"/>
    <p:sldId id="257" r:id="rId4"/>
    <p:sldId id="259" r:id="rId5"/>
    <p:sldId id="261" r:id="rId6"/>
    <p:sldId id="258" r:id="rId7"/>
    <p:sldId id="262" r:id="rId8"/>
    <p:sldId id="279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2" r:id="rId21"/>
    <p:sldId id="273" r:id="rId22"/>
    <p:sldId id="274" r:id="rId23"/>
    <p:sldId id="277" r:id="rId24"/>
    <p:sldId id="278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82" autoAdjust="0"/>
    <p:restoredTop sz="95455" autoAdjust="0"/>
  </p:normalViewPr>
  <p:slideViewPr>
    <p:cSldViewPr snapToGrid="0">
      <p:cViewPr varScale="1">
        <p:scale>
          <a:sx n="103" d="100"/>
          <a:sy n="103" d="100"/>
        </p:scale>
        <p:origin x="696" y="10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BA867-D5F0-4931-9149-AC295853BFF0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3A9E901-CCD3-4FC8-81B2-6541D9B2E505}">
      <dgm:prSet phldrT="[Text]" custT="1"/>
      <dgm:spPr/>
      <dgm:t>
        <a:bodyPr/>
        <a:lstStyle/>
        <a:p>
          <a:r>
            <a:rPr lang="en-US" sz="3200" dirty="0"/>
            <a:t>SQL</a:t>
          </a:r>
        </a:p>
      </dgm:t>
    </dgm:pt>
    <dgm:pt modelId="{471024E5-8421-41F7-83D8-8411D273CB18}" type="parTrans" cxnId="{645F1FE6-178A-45BA-8702-A5D7C83D5A7D}">
      <dgm:prSet/>
      <dgm:spPr/>
      <dgm:t>
        <a:bodyPr/>
        <a:lstStyle/>
        <a:p>
          <a:endParaRPr lang="en-US"/>
        </a:p>
      </dgm:t>
    </dgm:pt>
    <dgm:pt modelId="{133C2B63-FEB9-4A87-880D-6A98F7A10512}" type="sibTrans" cxnId="{645F1FE6-178A-45BA-8702-A5D7C83D5A7D}">
      <dgm:prSet/>
      <dgm:spPr/>
      <dgm:t>
        <a:bodyPr/>
        <a:lstStyle/>
        <a:p>
          <a:endParaRPr lang="en-US"/>
        </a:p>
      </dgm:t>
    </dgm:pt>
    <dgm:pt modelId="{6A540C83-4119-4BEF-8FAB-6683482D96CF}" type="asst">
      <dgm:prSet phldrT="[Text]" custT="1"/>
      <dgm:spPr/>
      <dgm:t>
        <a:bodyPr/>
        <a:lstStyle/>
        <a:p>
          <a:r>
            <a:rPr lang="en-US" sz="2000" b="1" dirty="0"/>
            <a:t>DDL</a:t>
          </a:r>
          <a:r>
            <a:rPr lang="en-US" sz="2000" dirty="0"/>
            <a:t> - Data Definition Language </a:t>
          </a:r>
        </a:p>
      </dgm:t>
    </dgm:pt>
    <dgm:pt modelId="{41979D18-D0FB-42F1-ABBF-75E840BB6D0C}" type="parTrans" cxnId="{AD60515C-2ABE-4B3E-B7D9-A0FA2C76A7E7}">
      <dgm:prSet/>
      <dgm:spPr/>
      <dgm:t>
        <a:bodyPr/>
        <a:lstStyle/>
        <a:p>
          <a:endParaRPr lang="en-US"/>
        </a:p>
      </dgm:t>
    </dgm:pt>
    <dgm:pt modelId="{A83BA2B9-22DF-4C1C-81DA-9D14F9C8FD0C}" type="sibTrans" cxnId="{AD60515C-2ABE-4B3E-B7D9-A0FA2C76A7E7}">
      <dgm:prSet/>
      <dgm:spPr/>
      <dgm:t>
        <a:bodyPr/>
        <a:lstStyle/>
        <a:p>
          <a:endParaRPr lang="en-US"/>
        </a:p>
      </dgm:t>
    </dgm:pt>
    <dgm:pt modelId="{20290CA7-BC0B-47E3-A417-F5309F33E4EB}">
      <dgm:prSet phldrT="[Text]" custT="1"/>
      <dgm:spPr/>
      <dgm:t>
        <a:bodyPr/>
        <a:lstStyle/>
        <a:p>
          <a:r>
            <a:rPr lang="en-US" sz="2000" b="1" dirty="0"/>
            <a:t>DML</a:t>
          </a:r>
          <a:r>
            <a:rPr lang="en-US" sz="2000" dirty="0"/>
            <a:t> - Data Manipulation Language </a:t>
          </a:r>
        </a:p>
      </dgm:t>
    </dgm:pt>
    <dgm:pt modelId="{933E0821-EACC-4397-A7A7-BABA86381AE7}" type="parTrans" cxnId="{BEF0D3D4-FC26-49F9-9EDA-999BF85700BF}">
      <dgm:prSet/>
      <dgm:spPr/>
      <dgm:t>
        <a:bodyPr/>
        <a:lstStyle/>
        <a:p>
          <a:endParaRPr lang="en-US"/>
        </a:p>
      </dgm:t>
    </dgm:pt>
    <dgm:pt modelId="{2AB96021-09FB-448E-B66A-39C83C7796D3}" type="sibTrans" cxnId="{BEF0D3D4-FC26-49F9-9EDA-999BF85700BF}">
      <dgm:prSet/>
      <dgm:spPr/>
      <dgm:t>
        <a:bodyPr/>
        <a:lstStyle/>
        <a:p>
          <a:endParaRPr lang="en-US"/>
        </a:p>
      </dgm:t>
    </dgm:pt>
    <dgm:pt modelId="{DCE04354-81A7-4E87-A04F-EFB0291A939D}">
      <dgm:prSet phldrT="[Text]" custT="1"/>
      <dgm:spPr/>
      <dgm:t>
        <a:bodyPr/>
        <a:lstStyle/>
        <a:p>
          <a:r>
            <a:rPr lang="en-US" sz="2000" b="1" dirty="0"/>
            <a:t>DCL</a:t>
          </a:r>
          <a:r>
            <a:rPr lang="en-US" sz="2000" dirty="0"/>
            <a:t> - Data Control Language </a:t>
          </a:r>
        </a:p>
      </dgm:t>
    </dgm:pt>
    <dgm:pt modelId="{A4EF3DF9-5C1D-42AD-86F7-357375B6DEDC}" type="parTrans" cxnId="{17FC46B8-68E3-4ABE-807E-6C1F1716AC65}">
      <dgm:prSet/>
      <dgm:spPr/>
      <dgm:t>
        <a:bodyPr/>
        <a:lstStyle/>
        <a:p>
          <a:endParaRPr lang="en-US"/>
        </a:p>
      </dgm:t>
    </dgm:pt>
    <dgm:pt modelId="{8557F6C9-F791-4C60-BBC3-0DE4BFCB78C1}" type="sibTrans" cxnId="{17FC46B8-68E3-4ABE-807E-6C1F1716AC65}">
      <dgm:prSet/>
      <dgm:spPr/>
      <dgm:t>
        <a:bodyPr/>
        <a:lstStyle/>
        <a:p>
          <a:endParaRPr lang="en-US"/>
        </a:p>
      </dgm:t>
    </dgm:pt>
    <dgm:pt modelId="{365CAFBE-2CD4-460D-942A-0525B1C8B48B}">
      <dgm:prSet phldrT="[Text]" custT="1"/>
      <dgm:spPr/>
      <dgm:t>
        <a:bodyPr/>
        <a:lstStyle/>
        <a:p>
          <a:r>
            <a:rPr lang="en-US" sz="2000" b="1" dirty="0"/>
            <a:t>DQL</a:t>
          </a:r>
          <a:r>
            <a:rPr lang="en-US" sz="2000" dirty="0"/>
            <a:t> - Data Query Language </a:t>
          </a:r>
        </a:p>
      </dgm:t>
    </dgm:pt>
    <dgm:pt modelId="{BA4FB805-9DF7-4D0F-A9E8-8865FEE35756}" type="parTrans" cxnId="{E54F72DD-1F3F-4903-A265-B65F65212E7C}">
      <dgm:prSet/>
      <dgm:spPr/>
      <dgm:t>
        <a:bodyPr/>
        <a:lstStyle/>
        <a:p>
          <a:endParaRPr lang="en-US"/>
        </a:p>
      </dgm:t>
    </dgm:pt>
    <dgm:pt modelId="{8F20E7D9-8616-48CF-9772-32E83B203CE2}" type="sibTrans" cxnId="{E54F72DD-1F3F-4903-A265-B65F65212E7C}">
      <dgm:prSet/>
      <dgm:spPr/>
      <dgm:t>
        <a:bodyPr/>
        <a:lstStyle/>
        <a:p>
          <a:endParaRPr lang="en-US"/>
        </a:p>
      </dgm:t>
    </dgm:pt>
    <dgm:pt modelId="{10126CE0-3DB0-4932-A998-5DED56DEBFB0}" type="pres">
      <dgm:prSet presAssocID="{80BBA867-D5F0-4931-9149-AC295853BFF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72F34B-E233-4FCC-A24B-01205BB3D68A}" type="pres">
      <dgm:prSet presAssocID="{80BBA867-D5F0-4931-9149-AC295853BFF0}" presName="hierFlow" presStyleCnt="0"/>
      <dgm:spPr/>
    </dgm:pt>
    <dgm:pt modelId="{17E6A63D-87E8-4C80-85EE-D9D2F6B1D8F0}" type="pres">
      <dgm:prSet presAssocID="{80BBA867-D5F0-4931-9149-AC295853BFF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378BBDB-5584-4AD0-82C6-9C4FB978FA6F}" type="pres">
      <dgm:prSet presAssocID="{E3A9E901-CCD3-4FC8-81B2-6541D9B2E505}" presName="Name14" presStyleCnt="0"/>
      <dgm:spPr/>
    </dgm:pt>
    <dgm:pt modelId="{D15B6A64-2E28-48BF-905F-47A4A30F9B56}" type="pres">
      <dgm:prSet presAssocID="{E3A9E901-CCD3-4FC8-81B2-6541D9B2E505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856050-4237-47F2-92CE-0D92D5A62EE8}" type="pres">
      <dgm:prSet presAssocID="{E3A9E901-CCD3-4FC8-81B2-6541D9B2E505}" presName="hierChild2" presStyleCnt="0"/>
      <dgm:spPr/>
    </dgm:pt>
    <dgm:pt modelId="{B34A18C3-3497-41C5-8470-048ECC05ED63}" type="pres">
      <dgm:prSet presAssocID="{41979D18-D0FB-42F1-ABBF-75E840BB6D0C}" presName="Name19" presStyleLbl="parChTrans1D2" presStyleIdx="0" presStyleCnt="4"/>
      <dgm:spPr/>
      <dgm:t>
        <a:bodyPr/>
        <a:lstStyle/>
        <a:p>
          <a:endParaRPr lang="en-US"/>
        </a:p>
      </dgm:t>
    </dgm:pt>
    <dgm:pt modelId="{545145BF-1466-4814-8505-8E5B6BAEF1FB}" type="pres">
      <dgm:prSet presAssocID="{6A540C83-4119-4BEF-8FAB-6683482D96CF}" presName="Name21" presStyleCnt="0"/>
      <dgm:spPr/>
    </dgm:pt>
    <dgm:pt modelId="{C3442F84-6C51-4B3A-A885-89E87277EA60}" type="pres">
      <dgm:prSet presAssocID="{6A540C83-4119-4BEF-8FAB-6683482D96CF}" presName="level2Shape" presStyleLbl="asst1" presStyleIdx="0" presStyleCnt="1" custScaleX="142803"/>
      <dgm:spPr/>
      <dgm:t>
        <a:bodyPr/>
        <a:lstStyle/>
        <a:p>
          <a:endParaRPr lang="en-US"/>
        </a:p>
      </dgm:t>
    </dgm:pt>
    <dgm:pt modelId="{2FBA9E7A-FA34-46AB-AE00-6C1D4D88D0DD}" type="pres">
      <dgm:prSet presAssocID="{6A540C83-4119-4BEF-8FAB-6683482D96CF}" presName="hierChild3" presStyleCnt="0"/>
      <dgm:spPr/>
    </dgm:pt>
    <dgm:pt modelId="{9384C40D-9A4B-4CDE-B719-69BC3135F9E7}" type="pres">
      <dgm:prSet presAssocID="{933E0821-EACC-4397-A7A7-BABA86381AE7}" presName="Name19" presStyleLbl="parChTrans1D2" presStyleIdx="1" presStyleCnt="4"/>
      <dgm:spPr/>
      <dgm:t>
        <a:bodyPr/>
        <a:lstStyle/>
        <a:p>
          <a:endParaRPr lang="en-US"/>
        </a:p>
      </dgm:t>
    </dgm:pt>
    <dgm:pt modelId="{4D3C9A5B-0FDB-4D13-90CA-FBADB6EC9BAE}" type="pres">
      <dgm:prSet presAssocID="{20290CA7-BC0B-47E3-A417-F5309F33E4EB}" presName="Name21" presStyleCnt="0"/>
      <dgm:spPr/>
    </dgm:pt>
    <dgm:pt modelId="{67E81204-7334-4D32-BD82-6EF79058F5C8}" type="pres">
      <dgm:prSet presAssocID="{20290CA7-BC0B-47E3-A417-F5309F33E4EB}" presName="level2Shape" presStyleLbl="node2" presStyleIdx="0" presStyleCnt="3" custScaleX="142803"/>
      <dgm:spPr/>
      <dgm:t>
        <a:bodyPr/>
        <a:lstStyle/>
        <a:p>
          <a:endParaRPr lang="en-US"/>
        </a:p>
      </dgm:t>
    </dgm:pt>
    <dgm:pt modelId="{DECCD3ED-0BB9-46DD-846A-2A2695716CAC}" type="pres">
      <dgm:prSet presAssocID="{20290CA7-BC0B-47E3-A417-F5309F33E4EB}" presName="hierChild3" presStyleCnt="0"/>
      <dgm:spPr/>
    </dgm:pt>
    <dgm:pt modelId="{4DBA51AF-73F6-4A79-9D8B-7A03EBEE2090}" type="pres">
      <dgm:prSet presAssocID="{A4EF3DF9-5C1D-42AD-86F7-357375B6DEDC}" presName="Name19" presStyleLbl="parChTrans1D2" presStyleIdx="2" presStyleCnt="4"/>
      <dgm:spPr/>
      <dgm:t>
        <a:bodyPr/>
        <a:lstStyle/>
        <a:p>
          <a:endParaRPr lang="en-US"/>
        </a:p>
      </dgm:t>
    </dgm:pt>
    <dgm:pt modelId="{0665D5C9-EA21-472F-BA05-8D02D5E34356}" type="pres">
      <dgm:prSet presAssocID="{DCE04354-81A7-4E87-A04F-EFB0291A939D}" presName="Name21" presStyleCnt="0"/>
      <dgm:spPr/>
    </dgm:pt>
    <dgm:pt modelId="{7C068B15-EEA8-4AD7-9F1D-58BA93C44712}" type="pres">
      <dgm:prSet presAssocID="{DCE04354-81A7-4E87-A04F-EFB0291A939D}" presName="level2Shape" presStyleLbl="node2" presStyleIdx="1" presStyleCnt="3" custScaleX="142803"/>
      <dgm:spPr/>
      <dgm:t>
        <a:bodyPr/>
        <a:lstStyle/>
        <a:p>
          <a:endParaRPr lang="en-US"/>
        </a:p>
      </dgm:t>
    </dgm:pt>
    <dgm:pt modelId="{AE0C0D8E-9DD5-486E-A59F-98C41D3D9AAE}" type="pres">
      <dgm:prSet presAssocID="{DCE04354-81A7-4E87-A04F-EFB0291A939D}" presName="hierChild3" presStyleCnt="0"/>
      <dgm:spPr/>
    </dgm:pt>
    <dgm:pt modelId="{D1E3FE09-1B95-47CE-8C7A-DC3D4A42759C}" type="pres">
      <dgm:prSet presAssocID="{BA4FB805-9DF7-4D0F-A9E8-8865FEE35756}" presName="Name19" presStyleLbl="parChTrans1D2" presStyleIdx="3" presStyleCnt="4"/>
      <dgm:spPr/>
      <dgm:t>
        <a:bodyPr/>
        <a:lstStyle/>
        <a:p>
          <a:endParaRPr lang="en-US"/>
        </a:p>
      </dgm:t>
    </dgm:pt>
    <dgm:pt modelId="{C99551F4-43CE-4821-83B9-B115D57397FE}" type="pres">
      <dgm:prSet presAssocID="{365CAFBE-2CD4-460D-942A-0525B1C8B48B}" presName="Name21" presStyleCnt="0"/>
      <dgm:spPr/>
    </dgm:pt>
    <dgm:pt modelId="{6DF7EB10-A9AD-493F-9749-DB5AA27603FF}" type="pres">
      <dgm:prSet presAssocID="{365CAFBE-2CD4-460D-942A-0525B1C8B48B}" presName="level2Shape" presStyleLbl="node2" presStyleIdx="2" presStyleCnt="3" custScaleX="142803"/>
      <dgm:spPr/>
      <dgm:t>
        <a:bodyPr/>
        <a:lstStyle/>
        <a:p>
          <a:endParaRPr lang="en-US"/>
        </a:p>
      </dgm:t>
    </dgm:pt>
    <dgm:pt modelId="{75D63B75-4586-4DAB-B4B6-8F300399E810}" type="pres">
      <dgm:prSet presAssocID="{365CAFBE-2CD4-460D-942A-0525B1C8B48B}" presName="hierChild3" presStyleCnt="0"/>
      <dgm:spPr/>
    </dgm:pt>
    <dgm:pt modelId="{B08FBF3B-0BB1-4126-B1BE-D3004AB0B5E5}" type="pres">
      <dgm:prSet presAssocID="{80BBA867-D5F0-4931-9149-AC295853BFF0}" presName="bgShapesFlow" presStyleCnt="0"/>
      <dgm:spPr/>
    </dgm:pt>
  </dgm:ptLst>
  <dgm:cxnLst>
    <dgm:cxn modelId="{2D633353-83EC-45E8-9CB3-D579453C1190}" type="presOf" srcId="{41979D18-D0FB-42F1-ABBF-75E840BB6D0C}" destId="{B34A18C3-3497-41C5-8470-048ECC05ED63}" srcOrd="0" destOrd="0" presId="urn:microsoft.com/office/officeart/2005/8/layout/hierarchy6"/>
    <dgm:cxn modelId="{C23F848E-7D62-46C3-A56A-6F75FF66BABA}" type="presOf" srcId="{A4EF3DF9-5C1D-42AD-86F7-357375B6DEDC}" destId="{4DBA51AF-73F6-4A79-9D8B-7A03EBEE2090}" srcOrd="0" destOrd="0" presId="urn:microsoft.com/office/officeart/2005/8/layout/hierarchy6"/>
    <dgm:cxn modelId="{BEF0D3D4-FC26-49F9-9EDA-999BF85700BF}" srcId="{E3A9E901-CCD3-4FC8-81B2-6541D9B2E505}" destId="{20290CA7-BC0B-47E3-A417-F5309F33E4EB}" srcOrd="1" destOrd="0" parTransId="{933E0821-EACC-4397-A7A7-BABA86381AE7}" sibTransId="{2AB96021-09FB-448E-B66A-39C83C7796D3}"/>
    <dgm:cxn modelId="{A960C45D-D4D4-4084-8044-5832639CAE5E}" type="presOf" srcId="{365CAFBE-2CD4-460D-942A-0525B1C8B48B}" destId="{6DF7EB10-A9AD-493F-9749-DB5AA27603FF}" srcOrd="0" destOrd="0" presId="urn:microsoft.com/office/officeart/2005/8/layout/hierarchy6"/>
    <dgm:cxn modelId="{A3A74C45-93F7-4166-B47B-BC7BF5FA7217}" type="presOf" srcId="{80BBA867-D5F0-4931-9149-AC295853BFF0}" destId="{10126CE0-3DB0-4932-A998-5DED56DEBFB0}" srcOrd="0" destOrd="0" presId="urn:microsoft.com/office/officeart/2005/8/layout/hierarchy6"/>
    <dgm:cxn modelId="{7A18EB14-30BD-4CFE-9A03-54E7F0888F0B}" type="presOf" srcId="{933E0821-EACC-4397-A7A7-BABA86381AE7}" destId="{9384C40D-9A4B-4CDE-B719-69BC3135F9E7}" srcOrd="0" destOrd="0" presId="urn:microsoft.com/office/officeart/2005/8/layout/hierarchy6"/>
    <dgm:cxn modelId="{9C2B202E-143E-4112-B750-6153F121FD14}" type="presOf" srcId="{20290CA7-BC0B-47E3-A417-F5309F33E4EB}" destId="{67E81204-7334-4D32-BD82-6EF79058F5C8}" srcOrd="0" destOrd="0" presId="urn:microsoft.com/office/officeart/2005/8/layout/hierarchy6"/>
    <dgm:cxn modelId="{49F5E887-60A5-4108-8B46-AB0D2617B043}" type="presOf" srcId="{DCE04354-81A7-4E87-A04F-EFB0291A939D}" destId="{7C068B15-EEA8-4AD7-9F1D-58BA93C44712}" srcOrd="0" destOrd="0" presId="urn:microsoft.com/office/officeart/2005/8/layout/hierarchy6"/>
    <dgm:cxn modelId="{17FC46B8-68E3-4ABE-807E-6C1F1716AC65}" srcId="{E3A9E901-CCD3-4FC8-81B2-6541D9B2E505}" destId="{DCE04354-81A7-4E87-A04F-EFB0291A939D}" srcOrd="2" destOrd="0" parTransId="{A4EF3DF9-5C1D-42AD-86F7-357375B6DEDC}" sibTransId="{8557F6C9-F791-4C60-BBC3-0DE4BFCB78C1}"/>
    <dgm:cxn modelId="{E54F72DD-1F3F-4903-A265-B65F65212E7C}" srcId="{E3A9E901-CCD3-4FC8-81B2-6541D9B2E505}" destId="{365CAFBE-2CD4-460D-942A-0525B1C8B48B}" srcOrd="3" destOrd="0" parTransId="{BA4FB805-9DF7-4D0F-A9E8-8865FEE35756}" sibTransId="{8F20E7D9-8616-48CF-9772-32E83B203CE2}"/>
    <dgm:cxn modelId="{CC2E4747-0C3D-4F5F-B703-89F451CF8CB1}" type="presOf" srcId="{E3A9E901-CCD3-4FC8-81B2-6541D9B2E505}" destId="{D15B6A64-2E28-48BF-905F-47A4A30F9B56}" srcOrd="0" destOrd="0" presId="urn:microsoft.com/office/officeart/2005/8/layout/hierarchy6"/>
    <dgm:cxn modelId="{1E858F8A-26C3-46BB-A218-BFCB7471B403}" type="presOf" srcId="{6A540C83-4119-4BEF-8FAB-6683482D96CF}" destId="{C3442F84-6C51-4B3A-A885-89E87277EA60}" srcOrd="0" destOrd="0" presId="urn:microsoft.com/office/officeart/2005/8/layout/hierarchy6"/>
    <dgm:cxn modelId="{645F1FE6-178A-45BA-8702-A5D7C83D5A7D}" srcId="{80BBA867-D5F0-4931-9149-AC295853BFF0}" destId="{E3A9E901-CCD3-4FC8-81B2-6541D9B2E505}" srcOrd="0" destOrd="0" parTransId="{471024E5-8421-41F7-83D8-8411D273CB18}" sibTransId="{133C2B63-FEB9-4A87-880D-6A98F7A10512}"/>
    <dgm:cxn modelId="{AD60515C-2ABE-4B3E-B7D9-A0FA2C76A7E7}" srcId="{E3A9E901-CCD3-4FC8-81B2-6541D9B2E505}" destId="{6A540C83-4119-4BEF-8FAB-6683482D96CF}" srcOrd="0" destOrd="0" parTransId="{41979D18-D0FB-42F1-ABBF-75E840BB6D0C}" sibTransId="{A83BA2B9-22DF-4C1C-81DA-9D14F9C8FD0C}"/>
    <dgm:cxn modelId="{DD7596B9-74AD-42A9-83FB-82AF4F1F47D3}" type="presOf" srcId="{BA4FB805-9DF7-4D0F-A9E8-8865FEE35756}" destId="{D1E3FE09-1B95-47CE-8C7A-DC3D4A42759C}" srcOrd="0" destOrd="0" presId="urn:microsoft.com/office/officeart/2005/8/layout/hierarchy6"/>
    <dgm:cxn modelId="{CC8BDE7D-FE89-4FAA-8712-4B2D5545550B}" type="presParOf" srcId="{10126CE0-3DB0-4932-A998-5DED56DEBFB0}" destId="{5F72F34B-E233-4FCC-A24B-01205BB3D68A}" srcOrd="0" destOrd="0" presId="urn:microsoft.com/office/officeart/2005/8/layout/hierarchy6"/>
    <dgm:cxn modelId="{DECCA6AE-DAD1-478E-B77E-A915CE022D53}" type="presParOf" srcId="{5F72F34B-E233-4FCC-A24B-01205BB3D68A}" destId="{17E6A63D-87E8-4C80-85EE-D9D2F6B1D8F0}" srcOrd="0" destOrd="0" presId="urn:microsoft.com/office/officeart/2005/8/layout/hierarchy6"/>
    <dgm:cxn modelId="{5276C806-0322-457D-9164-4234B3F4E43A}" type="presParOf" srcId="{17E6A63D-87E8-4C80-85EE-D9D2F6B1D8F0}" destId="{9378BBDB-5584-4AD0-82C6-9C4FB978FA6F}" srcOrd="0" destOrd="0" presId="urn:microsoft.com/office/officeart/2005/8/layout/hierarchy6"/>
    <dgm:cxn modelId="{D1495986-B4B7-4E78-841B-63C2E492E7F7}" type="presParOf" srcId="{9378BBDB-5584-4AD0-82C6-9C4FB978FA6F}" destId="{D15B6A64-2E28-48BF-905F-47A4A30F9B56}" srcOrd="0" destOrd="0" presId="urn:microsoft.com/office/officeart/2005/8/layout/hierarchy6"/>
    <dgm:cxn modelId="{E041A3E5-4B93-4509-8D1D-5430A74F5CAF}" type="presParOf" srcId="{9378BBDB-5584-4AD0-82C6-9C4FB978FA6F}" destId="{30856050-4237-47F2-92CE-0D92D5A62EE8}" srcOrd="1" destOrd="0" presId="urn:microsoft.com/office/officeart/2005/8/layout/hierarchy6"/>
    <dgm:cxn modelId="{EFCAACC2-D51F-4759-A8A7-D22CEBE58718}" type="presParOf" srcId="{30856050-4237-47F2-92CE-0D92D5A62EE8}" destId="{B34A18C3-3497-41C5-8470-048ECC05ED63}" srcOrd="0" destOrd="0" presId="urn:microsoft.com/office/officeart/2005/8/layout/hierarchy6"/>
    <dgm:cxn modelId="{901E82B2-F979-41B7-A855-DA943090726A}" type="presParOf" srcId="{30856050-4237-47F2-92CE-0D92D5A62EE8}" destId="{545145BF-1466-4814-8505-8E5B6BAEF1FB}" srcOrd="1" destOrd="0" presId="urn:microsoft.com/office/officeart/2005/8/layout/hierarchy6"/>
    <dgm:cxn modelId="{D9FB155A-2756-4BFD-9A4E-AEAA9CD444D9}" type="presParOf" srcId="{545145BF-1466-4814-8505-8E5B6BAEF1FB}" destId="{C3442F84-6C51-4B3A-A885-89E87277EA60}" srcOrd="0" destOrd="0" presId="urn:microsoft.com/office/officeart/2005/8/layout/hierarchy6"/>
    <dgm:cxn modelId="{CD24F3BA-8F4F-4707-BE9C-96A966ED2997}" type="presParOf" srcId="{545145BF-1466-4814-8505-8E5B6BAEF1FB}" destId="{2FBA9E7A-FA34-46AB-AE00-6C1D4D88D0DD}" srcOrd="1" destOrd="0" presId="urn:microsoft.com/office/officeart/2005/8/layout/hierarchy6"/>
    <dgm:cxn modelId="{E8C4C0E0-6D04-4B06-B86C-F7556FF425C3}" type="presParOf" srcId="{30856050-4237-47F2-92CE-0D92D5A62EE8}" destId="{9384C40D-9A4B-4CDE-B719-69BC3135F9E7}" srcOrd="2" destOrd="0" presId="urn:microsoft.com/office/officeart/2005/8/layout/hierarchy6"/>
    <dgm:cxn modelId="{38E81D6E-095B-42B7-9BED-4481B0A6F76C}" type="presParOf" srcId="{30856050-4237-47F2-92CE-0D92D5A62EE8}" destId="{4D3C9A5B-0FDB-4D13-90CA-FBADB6EC9BAE}" srcOrd="3" destOrd="0" presId="urn:microsoft.com/office/officeart/2005/8/layout/hierarchy6"/>
    <dgm:cxn modelId="{D15FB26E-3883-45AD-938C-78135E65C6AF}" type="presParOf" srcId="{4D3C9A5B-0FDB-4D13-90CA-FBADB6EC9BAE}" destId="{67E81204-7334-4D32-BD82-6EF79058F5C8}" srcOrd="0" destOrd="0" presId="urn:microsoft.com/office/officeart/2005/8/layout/hierarchy6"/>
    <dgm:cxn modelId="{C8997EAA-8F18-40DD-A441-BF4315CBAB8D}" type="presParOf" srcId="{4D3C9A5B-0FDB-4D13-90CA-FBADB6EC9BAE}" destId="{DECCD3ED-0BB9-46DD-846A-2A2695716CAC}" srcOrd="1" destOrd="0" presId="urn:microsoft.com/office/officeart/2005/8/layout/hierarchy6"/>
    <dgm:cxn modelId="{08D45EC2-B422-4215-A71F-19AA2AEF0B9E}" type="presParOf" srcId="{30856050-4237-47F2-92CE-0D92D5A62EE8}" destId="{4DBA51AF-73F6-4A79-9D8B-7A03EBEE2090}" srcOrd="4" destOrd="0" presId="urn:microsoft.com/office/officeart/2005/8/layout/hierarchy6"/>
    <dgm:cxn modelId="{C293BE7F-D048-4A62-903D-1447FD76858F}" type="presParOf" srcId="{30856050-4237-47F2-92CE-0D92D5A62EE8}" destId="{0665D5C9-EA21-472F-BA05-8D02D5E34356}" srcOrd="5" destOrd="0" presId="urn:microsoft.com/office/officeart/2005/8/layout/hierarchy6"/>
    <dgm:cxn modelId="{409E022B-DD2A-48F0-9A85-1EE1C375D8A1}" type="presParOf" srcId="{0665D5C9-EA21-472F-BA05-8D02D5E34356}" destId="{7C068B15-EEA8-4AD7-9F1D-58BA93C44712}" srcOrd="0" destOrd="0" presId="urn:microsoft.com/office/officeart/2005/8/layout/hierarchy6"/>
    <dgm:cxn modelId="{BC0B1938-50AC-4E5E-9379-8143B1EE091A}" type="presParOf" srcId="{0665D5C9-EA21-472F-BA05-8D02D5E34356}" destId="{AE0C0D8E-9DD5-486E-A59F-98C41D3D9AAE}" srcOrd="1" destOrd="0" presId="urn:microsoft.com/office/officeart/2005/8/layout/hierarchy6"/>
    <dgm:cxn modelId="{FCD048E7-87F0-4F9C-9A2C-4365D244792D}" type="presParOf" srcId="{30856050-4237-47F2-92CE-0D92D5A62EE8}" destId="{D1E3FE09-1B95-47CE-8C7A-DC3D4A42759C}" srcOrd="6" destOrd="0" presId="urn:microsoft.com/office/officeart/2005/8/layout/hierarchy6"/>
    <dgm:cxn modelId="{36F5E0D1-4F71-4CCD-87E5-C873D05B8C08}" type="presParOf" srcId="{30856050-4237-47F2-92CE-0D92D5A62EE8}" destId="{C99551F4-43CE-4821-83B9-B115D57397FE}" srcOrd="7" destOrd="0" presId="urn:microsoft.com/office/officeart/2005/8/layout/hierarchy6"/>
    <dgm:cxn modelId="{9B44F11F-B57A-473D-8904-CA5C5A3D428B}" type="presParOf" srcId="{C99551F4-43CE-4821-83B9-B115D57397FE}" destId="{6DF7EB10-A9AD-493F-9749-DB5AA27603FF}" srcOrd="0" destOrd="0" presId="urn:microsoft.com/office/officeart/2005/8/layout/hierarchy6"/>
    <dgm:cxn modelId="{3C495D82-DCAE-4253-95E8-904EFE508330}" type="presParOf" srcId="{C99551F4-43CE-4821-83B9-B115D57397FE}" destId="{75D63B75-4586-4DAB-B4B6-8F300399E810}" srcOrd="1" destOrd="0" presId="urn:microsoft.com/office/officeart/2005/8/layout/hierarchy6"/>
    <dgm:cxn modelId="{A2331CAE-554E-41A2-B91A-1D9060D79CE2}" type="presParOf" srcId="{10126CE0-3DB0-4932-A998-5DED56DEBFB0}" destId="{B08FBF3B-0BB1-4126-B1BE-D3004AB0B5E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B6A64-2E28-48BF-905F-47A4A30F9B56}">
      <dsp:nvSpPr>
        <dsp:cNvPr id="0" name=""/>
        <dsp:cNvSpPr/>
      </dsp:nvSpPr>
      <dsp:spPr>
        <a:xfrm>
          <a:off x="4628450" y="1928"/>
          <a:ext cx="1502538" cy="1001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SQL</a:t>
          </a:r>
        </a:p>
      </dsp:txBody>
      <dsp:txXfrm>
        <a:off x="4657789" y="31267"/>
        <a:ext cx="1443860" cy="943014"/>
      </dsp:txXfrm>
    </dsp:sp>
    <dsp:sp modelId="{B34A18C3-3497-41C5-8470-048ECC05ED63}">
      <dsp:nvSpPr>
        <dsp:cNvPr id="0" name=""/>
        <dsp:cNvSpPr/>
      </dsp:nvSpPr>
      <dsp:spPr>
        <a:xfrm>
          <a:off x="1485071" y="1003621"/>
          <a:ext cx="3894648" cy="400677"/>
        </a:xfrm>
        <a:custGeom>
          <a:avLst/>
          <a:gdLst/>
          <a:ahLst/>
          <a:cxnLst/>
          <a:rect l="0" t="0" r="0" b="0"/>
          <a:pathLst>
            <a:path>
              <a:moveTo>
                <a:pt x="3894648" y="0"/>
              </a:moveTo>
              <a:lnTo>
                <a:pt x="3894648" y="200338"/>
              </a:lnTo>
              <a:lnTo>
                <a:pt x="0" y="200338"/>
              </a:lnTo>
              <a:lnTo>
                <a:pt x="0" y="4006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42F84-6C51-4B3A-A885-89E87277EA60}">
      <dsp:nvSpPr>
        <dsp:cNvPr id="0" name=""/>
        <dsp:cNvSpPr/>
      </dsp:nvSpPr>
      <dsp:spPr>
        <a:xfrm>
          <a:off x="412235" y="1404298"/>
          <a:ext cx="2145670" cy="1001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DDL</a:t>
          </a:r>
          <a:r>
            <a:rPr lang="en-US" sz="2000" kern="1200" dirty="0"/>
            <a:t> - Data Definition Language </a:t>
          </a:r>
        </a:p>
      </dsp:txBody>
      <dsp:txXfrm>
        <a:off x="441574" y="1433637"/>
        <a:ext cx="2086992" cy="943014"/>
      </dsp:txXfrm>
    </dsp:sp>
    <dsp:sp modelId="{9384C40D-9A4B-4CDE-B719-69BC3135F9E7}">
      <dsp:nvSpPr>
        <dsp:cNvPr id="0" name=""/>
        <dsp:cNvSpPr/>
      </dsp:nvSpPr>
      <dsp:spPr>
        <a:xfrm>
          <a:off x="4081503" y="1003621"/>
          <a:ext cx="1298216" cy="400677"/>
        </a:xfrm>
        <a:custGeom>
          <a:avLst/>
          <a:gdLst/>
          <a:ahLst/>
          <a:cxnLst/>
          <a:rect l="0" t="0" r="0" b="0"/>
          <a:pathLst>
            <a:path>
              <a:moveTo>
                <a:pt x="1298216" y="0"/>
              </a:moveTo>
              <a:lnTo>
                <a:pt x="1298216" y="200338"/>
              </a:lnTo>
              <a:lnTo>
                <a:pt x="0" y="200338"/>
              </a:lnTo>
              <a:lnTo>
                <a:pt x="0" y="4006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81204-7334-4D32-BD82-6EF79058F5C8}">
      <dsp:nvSpPr>
        <dsp:cNvPr id="0" name=""/>
        <dsp:cNvSpPr/>
      </dsp:nvSpPr>
      <dsp:spPr>
        <a:xfrm>
          <a:off x="3008668" y="1404298"/>
          <a:ext cx="2145670" cy="1001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DML</a:t>
          </a:r>
          <a:r>
            <a:rPr lang="en-US" sz="2000" kern="1200" dirty="0"/>
            <a:t> - Data Manipulation Language </a:t>
          </a:r>
        </a:p>
      </dsp:txBody>
      <dsp:txXfrm>
        <a:off x="3038007" y="1433637"/>
        <a:ext cx="2086992" cy="943014"/>
      </dsp:txXfrm>
    </dsp:sp>
    <dsp:sp modelId="{4DBA51AF-73F6-4A79-9D8B-7A03EBEE2090}">
      <dsp:nvSpPr>
        <dsp:cNvPr id="0" name=""/>
        <dsp:cNvSpPr/>
      </dsp:nvSpPr>
      <dsp:spPr>
        <a:xfrm>
          <a:off x="5379720" y="1003621"/>
          <a:ext cx="1298216" cy="400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338"/>
              </a:lnTo>
              <a:lnTo>
                <a:pt x="1298216" y="200338"/>
              </a:lnTo>
              <a:lnTo>
                <a:pt x="1298216" y="4006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68B15-EEA8-4AD7-9F1D-58BA93C44712}">
      <dsp:nvSpPr>
        <dsp:cNvPr id="0" name=""/>
        <dsp:cNvSpPr/>
      </dsp:nvSpPr>
      <dsp:spPr>
        <a:xfrm>
          <a:off x="5605100" y="1404298"/>
          <a:ext cx="2145670" cy="1001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DCL</a:t>
          </a:r>
          <a:r>
            <a:rPr lang="en-US" sz="2000" kern="1200" dirty="0"/>
            <a:t> - Data Control Language </a:t>
          </a:r>
        </a:p>
      </dsp:txBody>
      <dsp:txXfrm>
        <a:off x="5634439" y="1433637"/>
        <a:ext cx="2086992" cy="943014"/>
      </dsp:txXfrm>
    </dsp:sp>
    <dsp:sp modelId="{D1E3FE09-1B95-47CE-8C7A-DC3D4A42759C}">
      <dsp:nvSpPr>
        <dsp:cNvPr id="0" name=""/>
        <dsp:cNvSpPr/>
      </dsp:nvSpPr>
      <dsp:spPr>
        <a:xfrm>
          <a:off x="5379720" y="1003621"/>
          <a:ext cx="3894648" cy="400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338"/>
              </a:lnTo>
              <a:lnTo>
                <a:pt x="3894648" y="200338"/>
              </a:lnTo>
              <a:lnTo>
                <a:pt x="3894648" y="40067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7EB10-A9AD-493F-9749-DB5AA27603FF}">
      <dsp:nvSpPr>
        <dsp:cNvPr id="0" name=""/>
        <dsp:cNvSpPr/>
      </dsp:nvSpPr>
      <dsp:spPr>
        <a:xfrm>
          <a:off x="8201533" y="1404298"/>
          <a:ext cx="2145670" cy="1001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DQL</a:t>
          </a:r>
          <a:r>
            <a:rPr lang="en-US" sz="2000" kern="1200" dirty="0"/>
            <a:t> - Data Query Language </a:t>
          </a:r>
        </a:p>
      </dsp:txBody>
      <dsp:txXfrm>
        <a:off x="8230872" y="1433637"/>
        <a:ext cx="2086992" cy="943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AB1EA-5E4E-4A24-A005-FC9014C905FD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AFE7E-4815-408A-93F0-FCB8CD4D4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9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 has the ability to: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To manage large chunks of data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Easily update the data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Secure the data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Provides data integrity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AFE7E-4815-408A-93F0-FCB8CD4D49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2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AFE7E-4815-408A-93F0-FCB8CD4D49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AFE7E-4815-408A-93F0-FCB8CD4D49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75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RDBMS is completely structured way of storing data. While the NoSQL is unstructured way of storing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AFE7E-4815-408A-93F0-FCB8CD4D49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64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RDBMS - A DBMS that manages data as a collection of tables in which all relationships are represented by common values in related tables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AFE7E-4815-408A-93F0-FCB8CD4D49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8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AFE7E-4815-408A-93F0-FCB8CD4D49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B58A-7567-494F-9595-5F2C519A43EB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52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C689-3B38-44E3-B3C2-2D9E266728DA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8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567E-8BA7-4729-884D-4FC640F384DD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73A4-3DD3-4533-92C2-B432FF5CF444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1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AB51-45D7-45A4-B72C-D5D74BCEA479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42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3A526-24E9-4235-A960-4A77C78B272F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1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E0360-3698-4ABE-8425-1549BE5B1EAB}" type="datetime1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F980-41B5-4938-8234-57ED07B20069}" type="datetime1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9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2E36-26D4-4598-97BB-B631C63CCBBF}" type="datetime1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50E03F0-B570-4F0B-9F2A-3D45D3FBAD6A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F5B55B-F23A-4460-B807-76EE28E5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3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35A1E-3349-4628-916B-C91BDF8219CA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981B2D-FBFA-4DD0-B972-EE0AA4269545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6F5B55B-F23A-4460-B807-76EE28E5E3F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71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lite.org/datatype3.html" TargetMode="External"/><Relationship Id="rId2" Type="http://schemas.openxmlformats.org/officeDocument/2006/relationships/hyperlink" Target="https://www.w3schools.com/sql/default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Query_pla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DAAB5-662D-4524-8432-D57AB302B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Introduction to Structured Query Language (SQL)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D197E-E8CA-4BB6-A524-DADC9E5892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i="1"/>
              <a:t>SWEN 250 - Personal Software Engineering </a:t>
            </a:r>
            <a:endParaRPr lang="en-US" sz="3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A2DB2-7404-4528-983F-FD404E16A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4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33A1-9AD2-44EC-8C54-9612A1D3D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DEED0-67AE-4113-959B-D905F14E0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956646"/>
          </a:xfrm>
        </p:spPr>
        <p:txBody>
          <a:bodyPr/>
          <a:lstStyle/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Think of SQL as the language used by developers to “talk” to a DBMS</a:t>
            </a:r>
          </a:p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More formally - Standardized (ANSI,ISO) domain specific language for managing data in a DBMS</a:t>
            </a:r>
          </a:p>
          <a:p>
            <a:pPr marL="274320" lvl="2">
              <a:spcBef>
                <a:spcPts val="1200"/>
              </a:spcBef>
              <a:spcAft>
                <a:spcPts val="200"/>
              </a:spcAft>
              <a:buSzPct val="120000"/>
              <a:buFont typeface="Arial" panose="020B0604020202020204" pitchFamily="34" charset="0"/>
              <a:buChar char="•"/>
            </a:pPr>
            <a:r>
              <a:rPr lang="en-US" sz="1800" dirty="0"/>
              <a:t>Specify syntax/semantics for data definition and manipulation</a:t>
            </a:r>
          </a:p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Almost all DBMS vendors use the same command (or slight variants) to achieve the same action</a:t>
            </a:r>
          </a:p>
          <a:p>
            <a:pPr marL="0" indent="0">
              <a:buSzPct val="120000"/>
              <a:buNone/>
            </a:pP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F7C04C1-CF28-4ABA-8634-0405A4A56D67}"/>
              </a:ext>
            </a:extLst>
          </p:cNvPr>
          <p:cNvGrpSpPr/>
          <p:nvPr/>
        </p:nvGrpSpPr>
        <p:grpSpPr>
          <a:xfrm>
            <a:off x="3108392" y="3802380"/>
            <a:ext cx="5975215" cy="2228020"/>
            <a:chOff x="3115936" y="3986500"/>
            <a:chExt cx="5975215" cy="22280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0B52EDF-168A-41EA-8EDE-9D8ECBC0C487}"/>
                </a:ext>
              </a:extLst>
            </p:cNvPr>
            <p:cNvGrpSpPr/>
            <p:nvPr/>
          </p:nvGrpSpPr>
          <p:grpSpPr>
            <a:xfrm>
              <a:off x="3204600" y="5250771"/>
              <a:ext cx="685800" cy="963749"/>
              <a:chOff x="2931665" y="4451370"/>
              <a:chExt cx="849889" cy="1194342"/>
            </a:xfrm>
          </p:grpSpPr>
          <p:pic>
            <p:nvPicPr>
              <p:cNvPr id="5122" name="Picture 2">
                <a:extLst>
                  <a:ext uri="{FF2B5EF4-FFF2-40B4-BE49-F238E27FC236}">
                    <a16:creationId xmlns:a16="http://schemas.microsoft.com/office/drawing/2014/main" id="{BE45D25B-F497-467E-8C49-D97267B40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1665" y="4451370"/>
                <a:ext cx="849889" cy="7629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0E9B81D-B87E-480E-86C6-160AA220838A}"/>
                  </a:ext>
                </a:extLst>
              </p:cNvPr>
              <p:cNvSpPr txBox="1"/>
              <p:nvPr/>
            </p:nvSpPr>
            <p:spPr>
              <a:xfrm>
                <a:off x="2931665" y="5226153"/>
                <a:ext cx="849889" cy="41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User</a:t>
                </a:r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7EB494-0E91-46D9-84ED-0557495A729F}"/>
                </a:ext>
              </a:extLst>
            </p:cNvPr>
            <p:cNvGrpSpPr/>
            <p:nvPr/>
          </p:nvGrpSpPr>
          <p:grpSpPr>
            <a:xfrm>
              <a:off x="3115936" y="3986500"/>
              <a:ext cx="918468" cy="1064612"/>
              <a:chOff x="4529498" y="4379714"/>
              <a:chExt cx="1138226" cy="1319339"/>
            </a:xfrm>
          </p:grpSpPr>
          <p:pic>
            <p:nvPicPr>
              <p:cNvPr id="6" name="Picture 5" descr="A picture containing clock, drawing&#10;&#10;Description automatically generated">
                <a:extLst>
                  <a:ext uri="{FF2B5EF4-FFF2-40B4-BE49-F238E27FC236}">
                    <a16:creationId xmlns:a16="http://schemas.microsoft.com/office/drawing/2014/main" id="{68453AC0-9605-49D5-AF9D-DEB710255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39376" y="4379714"/>
                <a:ext cx="918469" cy="918469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A9C7FBA-088A-45A5-89B8-5279BF1EB8DE}"/>
                  </a:ext>
                </a:extLst>
              </p:cNvPr>
              <p:cNvSpPr txBox="1"/>
              <p:nvPr/>
            </p:nvSpPr>
            <p:spPr>
              <a:xfrm>
                <a:off x="4529498" y="5279494"/>
                <a:ext cx="1138226" cy="419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Program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7E38822-8840-4F42-94DD-7C23184914E8}"/>
                </a:ext>
              </a:extLst>
            </p:cNvPr>
            <p:cNvGrpSpPr/>
            <p:nvPr/>
          </p:nvGrpSpPr>
          <p:grpSpPr>
            <a:xfrm>
              <a:off x="5097704" y="4514949"/>
              <a:ext cx="1905000" cy="1566946"/>
              <a:chOff x="6060679" y="4381143"/>
              <a:chExt cx="1905000" cy="1566946"/>
            </a:xfrm>
          </p:grpSpPr>
          <p:pic>
            <p:nvPicPr>
              <p:cNvPr id="5124" name="Picture 4">
                <a:extLst>
                  <a:ext uri="{FF2B5EF4-FFF2-40B4-BE49-F238E27FC236}">
                    <a16:creationId xmlns:a16="http://schemas.microsoft.com/office/drawing/2014/main" id="{75908C2D-3120-4236-A258-BACB10343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81" t="13450" r="14186" b="13513"/>
              <a:stretch/>
            </p:blipFill>
            <p:spPr bwMode="auto">
              <a:xfrm>
                <a:off x="6548135" y="4381143"/>
                <a:ext cx="918468" cy="9147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F98860-682C-490F-8EA2-C4812FB096AC}"/>
                  </a:ext>
                </a:extLst>
              </p:cNvPr>
              <p:cNvSpPr txBox="1"/>
              <p:nvPr/>
            </p:nvSpPr>
            <p:spPr>
              <a:xfrm>
                <a:off x="6060679" y="5363314"/>
                <a:ext cx="1905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DBMS</a:t>
                </a:r>
              </a:p>
              <a:p>
                <a:pPr algn="ctr"/>
                <a:r>
                  <a:rPr lang="en-US" sz="1400" dirty="0"/>
                  <a:t>(query processing)</a:t>
                </a:r>
              </a:p>
            </p:txBody>
          </p:sp>
        </p:grp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FFCF969C-E28A-471E-B411-3AA88E892CDE}"/>
                </a:ext>
              </a:extLst>
            </p:cNvPr>
            <p:cNvSpPr/>
            <p:nvPr/>
          </p:nvSpPr>
          <p:spPr>
            <a:xfrm>
              <a:off x="4283902" y="4839931"/>
              <a:ext cx="1051760" cy="2673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348304F-95ED-4CC0-841F-C2DC4088C703}"/>
                </a:ext>
              </a:extLst>
            </p:cNvPr>
            <p:cNvGrpSpPr/>
            <p:nvPr/>
          </p:nvGrpSpPr>
          <p:grpSpPr>
            <a:xfrm>
              <a:off x="7944507" y="4572134"/>
              <a:ext cx="1146644" cy="1352932"/>
              <a:chOff x="8728876" y="4379714"/>
              <a:chExt cx="1146644" cy="135293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C36405A-8085-418C-B589-D8815497390A}"/>
                  </a:ext>
                </a:extLst>
              </p:cNvPr>
              <p:cNvSpPr txBox="1"/>
              <p:nvPr/>
            </p:nvSpPr>
            <p:spPr>
              <a:xfrm>
                <a:off x="8728876" y="5363314"/>
                <a:ext cx="11466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Databases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7D2A21C-C439-4346-9708-1AD6252A1495}"/>
                  </a:ext>
                </a:extLst>
              </p:cNvPr>
              <p:cNvGrpSpPr/>
              <p:nvPr/>
            </p:nvGrpSpPr>
            <p:grpSpPr>
              <a:xfrm>
                <a:off x="8877709" y="4379714"/>
                <a:ext cx="761282" cy="855517"/>
                <a:chOff x="8877709" y="4379714"/>
                <a:chExt cx="761282" cy="855517"/>
              </a:xfrm>
            </p:grpSpPr>
            <p:pic>
              <p:nvPicPr>
                <p:cNvPr id="13" name="Picture 12" descr="A picture containing sitting, table, cup, computer&#10;&#10;Description automatically generated">
                  <a:extLst>
                    <a:ext uri="{FF2B5EF4-FFF2-40B4-BE49-F238E27FC236}">
                      <a16:creationId xmlns:a16="http://schemas.microsoft.com/office/drawing/2014/main" id="{832D1DB6-594C-423B-9CB1-F3EF608DA9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77709" y="4379714"/>
                  <a:ext cx="456482" cy="550717"/>
                </a:xfrm>
                <a:prstGeom prst="rect">
                  <a:avLst/>
                </a:prstGeom>
              </p:spPr>
            </p:pic>
            <p:pic>
              <p:nvPicPr>
                <p:cNvPr id="28" name="Picture 27" descr="A picture containing sitting, table, cup, computer&#10;&#10;Description automatically generated">
                  <a:extLst>
                    <a:ext uri="{FF2B5EF4-FFF2-40B4-BE49-F238E27FC236}">
                      <a16:creationId xmlns:a16="http://schemas.microsoft.com/office/drawing/2014/main" id="{132ECC63-A715-4159-A108-0293E74F50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30109" y="4532114"/>
                  <a:ext cx="456482" cy="550717"/>
                </a:xfrm>
                <a:prstGeom prst="rect">
                  <a:avLst/>
                </a:prstGeom>
              </p:spPr>
            </p:pic>
            <p:pic>
              <p:nvPicPr>
                <p:cNvPr id="29" name="Picture 28" descr="A picture containing sitting, table, cup, computer&#10;&#10;Description automatically generated">
                  <a:extLst>
                    <a:ext uri="{FF2B5EF4-FFF2-40B4-BE49-F238E27FC236}">
                      <a16:creationId xmlns:a16="http://schemas.microsoft.com/office/drawing/2014/main" id="{73787320-3E15-4703-BBD2-924F82B941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82509" y="4684514"/>
                  <a:ext cx="456482" cy="550717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6A518D-3FF5-4C7B-A6FF-869300C6E009}"/>
                </a:ext>
              </a:extLst>
            </p:cNvPr>
            <p:cNvSpPr txBox="1"/>
            <p:nvPr/>
          </p:nvSpPr>
          <p:spPr>
            <a:xfrm>
              <a:off x="4123068" y="5085092"/>
              <a:ext cx="1339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SQL queries</a:t>
              </a: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955A4BF8-7568-4A57-B43F-D7576A974CAC}"/>
                </a:ext>
              </a:extLst>
            </p:cNvPr>
            <p:cNvSpPr/>
            <p:nvPr/>
          </p:nvSpPr>
          <p:spPr>
            <a:xfrm>
              <a:off x="6787532" y="4834162"/>
              <a:ext cx="1051760" cy="2673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459694-501C-4EB1-AEB3-935BD78CAAA9}"/>
                </a:ext>
              </a:extLst>
            </p:cNvPr>
            <p:cNvSpPr txBox="1"/>
            <p:nvPr/>
          </p:nvSpPr>
          <p:spPr>
            <a:xfrm>
              <a:off x="6626698" y="5079323"/>
              <a:ext cx="1339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Data access</a:t>
              </a:r>
            </a:p>
          </p:txBody>
        </p:sp>
      </p:grp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E608C24-944E-4AC0-B873-0D8E380DC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1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24D1-FF54-468D-A656-944FEE0E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statement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C7030-4A47-456A-AEA0-31F8CD914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SQL commands are used for: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Creating/altering the structure of tables (i.e., Data Definition)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Inserting, deleting and updating records in a table (i.e., Data Manipulation)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Granting and revoking user permissions (i.e., Data Control)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Retrieving data (i.e., Data Query)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AD2348-1C0E-4826-AA15-E9A4F3F55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4369562"/>
              </p:ext>
            </p:extLst>
          </p:nvPr>
        </p:nvGraphicFramePr>
        <p:xfrm>
          <a:off x="678180" y="3810000"/>
          <a:ext cx="10759440" cy="240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22F6B-CCBB-46E3-B97F-B598E86B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E9D68CF-30F7-48BF-A9A4-AE0157D5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61" y="3658918"/>
            <a:ext cx="4486275" cy="1647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501F94-0228-4B4D-B316-94E45A49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DB6EF-CE60-4D58-A69D-23535A188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Syntax: CREATE DATABASE </a:t>
            </a:r>
            <a:r>
              <a:rPr lang="en-US" i="1" dirty="0" err="1"/>
              <a:t>databasename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sz="1800" dirty="0"/>
              <a:t>Example: CREATE DATABASE </a:t>
            </a:r>
            <a:r>
              <a:rPr lang="en-US" sz="1800" i="1" dirty="0"/>
              <a:t>baseball</a:t>
            </a:r>
            <a:r>
              <a:rPr lang="en-US" sz="1800" dirty="0"/>
              <a:t>;</a:t>
            </a:r>
          </a:p>
          <a:p>
            <a:pPr marL="0" indent="0">
              <a:buNone/>
            </a:pPr>
            <a:r>
              <a:rPr lang="en-US" b="1" u="sng" dirty="0"/>
              <a:t>Demo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Note</a:t>
            </a:r>
            <a:r>
              <a:rPr lang="en-US" dirty="0"/>
              <a:t>: SQLite does not contain a “CREATE DATABASE” command. Perform the following steps: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A1919-F8D2-4557-85C6-E5952088E92A}"/>
              </a:ext>
            </a:extLst>
          </p:cNvPr>
          <p:cNvSpPr/>
          <p:nvPr/>
        </p:nvSpPr>
        <p:spPr>
          <a:xfrm>
            <a:off x="2270760" y="3794760"/>
            <a:ext cx="3063240" cy="243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ED5E7-988B-467B-86AD-E68D06C5CDD4}"/>
              </a:ext>
            </a:extLst>
          </p:cNvPr>
          <p:cNvSpPr/>
          <p:nvPr/>
        </p:nvSpPr>
        <p:spPr>
          <a:xfrm>
            <a:off x="1859280" y="4343400"/>
            <a:ext cx="1184910" cy="186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B8C973-8B5A-4C3E-9A72-98CFC61A91AF}"/>
              </a:ext>
            </a:extLst>
          </p:cNvPr>
          <p:cNvSpPr/>
          <p:nvPr/>
        </p:nvSpPr>
        <p:spPr>
          <a:xfrm>
            <a:off x="1859280" y="4692120"/>
            <a:ext cx="1184910" cy="186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14A2A-1661-4605-AD38-835573FBD1E3}"/>
              </a:ext>
            </a:extLst>
          </p:cNvPr>
          <p:cNvSpPr txBox="1"/>
          <p:nvPr/>
        </p:nvSpPr>
        <p:spPr>
          <a:xfrm>
            <a:off x="7035165" y="3974068"/>
            <a:ext cx="313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Creates an empty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82694-D248-4F1E-A090-45A357269B5B}"/>
              </a:ext>
            </a:extLst>
          </p:cNvPr>
          <p:cNvSpPr txBox="1"/>
          <p:nvPr/>
        </p:nvSpPr>
        <p:spPr>
          <a:xfrm>
            <a:off x="7035165" y="4574470"/>
            <a:ext cx="3137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List of databases created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722565-18DF-4ED2-88BC-8045A9585D28}"/>
              </a:ext>
            </a:extLst>
          </p:cNvPr>
          <p:cNvSpPr/>
          <p:nvPr/>
        </p:nvSpPr>
        <p:spPr>
          <a:xfrm>
            <a:off x="7035165" y="5005237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Source Sans Pro" panose="020B0503030403020204" pitchFamily="34" charset="0"/>
              </a:rPr>
              <a:t>Exit</a:t>
            </a:r>
            <a:endParaRPr lang="en-US" dirty="0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1CCF1B39-7AC0-4002-8063-E95EBF6ABE7A}"/>
              </a:ext>
            </a:extLst>
          </p:cNvPr>
          <p:cNvCxnSpPr>
            <a:cxnSpLocks/>
            <a:stCxn id="9" idx="1"/>
            <a:endCxn id="5" idx="3"/>
          </p:cNvCxnSpPr>
          <p:nvPr/>
        </p:nvCxnSpPr>
        <p:spPr>
          <a:xfrm rot="10800000">
            <a:off x="5334001" y="3916680"/>
            <a:ext cx="1701165" cy="242054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5537CF6-3E3A-4CCB-812A-5D3295EB5F04}"/>
              </a:ext>
            </a:extLst>
          </p:cNvPr>
          <p:cNvCxnSpPr>
            <a:cxnSpLocks/>
            <a:stCxn id="10" idx="1"/>
            <a:endCxn id="6" idx="3"/>
          </p:cNvCxnSpPr>
          <p:nvPr/>
        </p:nvCxnSpPr>
        <p:spPr>
          <a:xfrm rot="10800000">
            <a:off x="3044191" y="4436746"/>
            <a:ext cx="3990975" cy="322391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BC9A6885-9F2D-4EF7-93DE-0ED6EBD34222}"/>
              </a:ext>
            </a:extLst>
          </p:cNvPr>
          <p:cNvCxnSpPr>
            <a:cxnSpLocks/>
            <a:stCxn id="11" idx="1"/>
            <a:endCxn id="7" idx="3"/>
          </p:cNvCxnSpPr>
          <p:nvPr/>
        </p:nvCxnSpPr>
        <p:spPr>
          <a:xfrm rot="10800000">
            <a:off x="3044191" y="4785465"/>
            <a:ext cx="3990975" cy="40443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FD4A51E-213F-45AB-B105-4F8B545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7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943301-D40C-4D03-B96C-9E5928741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488" y="3884030"/>
            <a:ext cx="11114182" cy="1701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501F94-0228-4B4D-B316-94E45A49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DB6EF-CE60-4D58-A69D-23535A188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9642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Syntax: CREATE TABLE </a:t>
            </a:r>
            <a:r>
              <a:rPr lang="en-US" i="1" dirty="0" err="1"/>
              <a:t>table_name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column1 datatype</a:t>
            </a:r>
            <a:r>
              <a:rPr lang="en-US" dirty="0"/>
              <a:t>, </a:t>
            </a:r>
            <a:r>
              <a:rPr lang="en-US" i="1" dirty="0"/>
              <a:t>column2 datatype</a:t>
            </a:r>
            <a:r>
              <a:rPr lang="en-US" dirty="0"/>
              <a:t>,…);</a:t>
            </a:r>
          </a:p>
          <a:p>
            <a:pPr marL="0" indent="0">
              <a:buNone/>
            </a:pPr>
            <a:r>
              <a:rPr lang="en-US" sz="1800" dirty="0"/>
              <a:t>Example: </a:t>
            </a:r>
          </a:p>
          <a:p>
            <a:pPr marL="0" indent="0">
              <a:buNone/>
            </a:pPr>
            <a:r>
              <a:rPr lang="en-US" sz="1600" dirty="0"/>
              <a:t>CREATE TABLE Players (id Integer Primary Key </a:t>
            </a:r>
            <a:r>
              <a:rPr lang="en-US" sz="1600" dirty="0" err="1"/>
              <a:t>AutoIncrement</a:t>
            </a:r>
            <a:r>
              <a:rPr lang="en-US" sz="1600" dirty="0"/>
              <a:t>, name Text, </a:t>
            </a:r>
            <a:r>
              <a:rPr lang="en-US" sz="1600" dirty="0" err="1"/>
              <a:t>team_id</a:t>
            </a:r>
            <a:r>
              <a:rPr lang="en-US" sz="1600" dirty="0"/>
              <a:t> Integer, position Text) ;</a:t>
            </a:r>
          </a:p>
          <a:p>
            <a:pPr marL="0" indent="0">
              <a:buNone/>
            </a:pPr>
            <a:r>
              <a:rPr lang="en-US" sz="1600" dirty="0"/>
              <a:t>CREATE TABLE Teams (id Integer Primary Key </a:t>
            </a:r>
            <a:r>
              <a:rPr lang="en-US" sz="1600" dirty="0" err="1"/>
              <a:t>AutoIncrement</a:t>
            </a:r>
            <a:r>
              <a:rPr lang="en-US" sz="1600" dirty="0"/>
              <a:t>, name Text, city Text) ;</a:t>
            </a:r>
          </a:p>
          <a:p>
            <a:pPr marL="0" indent="0">
              <a:buNone/>
            </a:pPr>
            <a:r>
              <a:rPr lang="en-US" b="1" u="sng" dirty="0"/>
              <a:t>Demo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D9BA7E-F75B-4331-90EF-50E93ECD4BFC}"/>
              </a:ext>
            </a:extLst>
          </p:cNvPr>
          <p:cNvSpPr/>
          <p:nvPr/>
        </p:nvSpPr>
        <p:spPr>
          <a:xfrm>
            <a:off x="1610360" y="4348479"/>
            <a:ext cx="10058400" cy="3352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6F5F3C-9775-4285-B5BE-1B891F3FCBE7}"/>
              </a:ext>
            </a:extLst>
          </p:cNvPr>
          <p:cNvSpPr/>
          <p:nvPr/>
        </p:nvSpPr>
        <p:spPr>
          <a:xfrm>
            <a:off x="1615440" y="4678680"/>
            <a:ext cx="1184910" cy="186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C2F957-6B0A-41C8-B78F-80A5843EFE71}"/>
              </a:ext>
            </a:extLst>
          </p:cNvPr>
          <p:cNvSpPr/>
          <p:nvPr/>
        </p:nvSpPr>
        <p:spPr>
          <a:xfrm>
            <a:off x="9209405" y="5680207"/>
            <a:ext cx="1459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Source Sans Pro" panose="020B0503030403020204" pitchFamily="34" charset="0"/>
              </a:rPr>
              <a:t>Create tables</a:t>
            </a:r>
            <a:endParaRPr lang="en-US" dirty="0"/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E9821F25-F087-4FDF-95EA-04CDE883AC43}"/>
              </a:ext>
            </a:extLst>
          </p:cNvPr>
          <p:cNvCxnSpPr>
            <a:cxnSpLocks/>
            <a:stCxn id="21" idx="1"/>
            <a:endCxn id="19" idx="2"/>
          </p:cNvCxnSpPr>
          <p:nvPr/>
        </p:nvCxnSpPr>
        <p:spPr>
          <a:xfrm rot="10800000">
            <a:off x="6639561" y="4683761"/>
            <a:ext cx="2569845" cy="1181113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6B0A91D-381A-4E96-A392-9581DB95166C}"/>
              </a:ext>
            </a:extLst>
          </p:cNvPr>
          <p:cNvSpPr/>
          <p:nvPr/>
        </p:nvSpPr>
        <p:spPr>
          <a:xfrm>
            <a:off x="3226329" y="565912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Source Sans Pro" panose="020B0503030403020204" pitchFamily="34" charset="0"/>
              </a:rPr>
              <a:t>Shows the schema of the database</a:t>
            </a:r>
            <a:endParaRPr lang="en-US" dirty="0"/>
          </a:p>
        </p:txBody>
      </p: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1E65CBB4-558E-4A3F-8033-A3609A889F76}"/>
              </a:ext>
            </a:extLst>
          </p:cNvPr>
          <p:cNvCxnSpPr>
            <a:stCxn id="24" idx="1"/>
            <a:endCxn id="20" idx="2"/>
          </p:cNvCxnSpPr>
          <p:nvPr/>
        </p:nvCxnSpPr>
        <p:spPr>
          <a:xfrm rot="10800000">
            <a:off x="2207895" y="4865370"/>
            <a:ext cx="1018434" cy="978416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1641641-5D05-41CB-9047-6CDAB11D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062A-1349-4077-AFAF-41334BE02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rows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36C8C-4542-4A20-9F91-CABC9A07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4577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Syntax: INSERT INTO </a:t>
            </a:r>
            <a:r>
              <a:rPr lang="en-US" i="1" dirty="0" err="1"/>
              <a:t>table_name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/>
              <a:t>column1</a:t>
            </a:r>
            <a:r>
              <a:rPr lang="en-US" dirty="0"/>
              <a:t>, </a:t>
            </a:r>
            <a:r>
              <a:rPr lang="en-US" i="1" dirty="0"/>
              <a:t>column2</a:t>
            </a:r>
            <a:r>
              <a:rPr lang="en-US" dirty="0"/>
              <a:t>,...) VALUES (</a:t>
            </a:r>
            <a:r>
              <a:rPr lang="en-US" i="1" dirty="0"/>
              <a:t>value1</a:t>
            </a:r>
            <a:r>
              <a:rPr lang="en-US" dirty="0"/>
              <a:t>, </a:t>
            </a:r>
            <a:r>
              <a:rPr lang="en-US" i="1" dirty="0"/>
              <a:t>value2</a:t>
            </a:r>
            <a:r>
              <a:rPr lang="en-US" dirty="0"/>
              <a:t>,...);</a:t>
            </a:r>
          </a:p>
          <a:p>
            <a:pPr marL="0" indent="0">
              <a:buNone/>
            </a:pPr>
            <a:r>
              <a:rPr lang="en-US" sz="1800" dirty="0"/>
              <a:t>Example: </a:t>
            </a:r>
          </a:p>
          <a:p>
            <a:pPr marL="0" indent="0">
              <a:buNone/>
            </a:pPr>
            <a:r>
              <a:rPr lang="en-US" sz="1800" dirty="0"/>
              <a:t>INSERT INTO Teams (name, city) values ("Yankees", "New York");</a:t>
            </a:r>
          </a:p>
          <a:p>
            <a:pPr marL="0" indent="0">
              <a:buNone/>
            </a:pPr>
            <a:r>
              <a:rPr lang="en-US" sz="1800" dirty="0"/>
              <a:t>INSERT INTO Teams (name, city) values ("Red Sox", "Boston");</a:t>
            </a:r>
          </a:p>
          <a:p>
            <a:pPr marL="0" indent="0">
              <a:buNone/>
            </a:pPr>
            <a:r>
              <a:rPr lang="en-US" sz="1800" dirty="0"/>
              <a:t>INSERT INTO Teams (name, city) values ("Giants", "San Francisco");</a:t>
            </a:r>
          </a:p>
          <a:p>
            <a:pPr marL="0" indent="0">
              <a:buNone/>
            </a:pPr>
            <a:r>
              <a:rPr lang="en-US" sz="1800" dirty="0"/>
              <a:t>INSERT INTO Teams (name, city) values ("Cardinals", "St. Louis"); </a:t>
            </a:r>
          </a:p>
          <a:p>
            <a:pPr marL="0" indent="0">
              <a:buNone/>
            </a:pPr>
            <a:r>
              <a:rPr lang="en-US" sz="1800" dirty="0"/>
              <a:t>INSERT INTO Teams (name, city) values ("Mets", "New York");</a:t>
            </a:r>
          </a:p>
          <a:p>
            <a:pPr marL="0" indent="0">
              <a:buNone/>
            </a:pPr>
            <a:r>
              <a:rPr lang="en-US" b="1" u="sng" dirty="0"/>
              <a:t>Demo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19109-6D1B-4FB9-877C-E1FE081C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4894792"/>
            <a:ext cx="8134350" cy="1095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EAA8D5-161E-4EA5-B14E-DE63B8B4BC9F}"/>
              </a:ext>
            </a:extLst>
          </p:cNvPr>
          <p:cNvSpPr/>
          <p:nvPr/>
        </p:nvSpPr>
        <p:spPr>
          <a:xfrm>
            <a:off x="9413060" y="5012174"/>
            <a:ext cx="2596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Source Sans Pro" panose="020B0503030403020204" pitchFamily="34" charset="0"/>
              </a:rPr>
              <a:t>Note:</a:t>
            </a:r>
            <a:r>
              <a:rPr lang="en-US" sz="1600" i="1" dirty="0">
                <a:solidFill>
                  <a:srgbClr val="222222"/>
                </a:solidFill>
                <a:latin typeface="Source Sans Pro" panose="020B0503030403020204" pitchFamily="34" charset="0"/>
              </a:rPr>
              <a:t> The primary key (id) is automatically incremented on inserts</a:t>
            </a:r>
            <a:endParaRPr lang="en-US" sz="1600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57C16-63A8-4020-8FF5-0A5F09F3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4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654A-F938-415F-9D59-B44528ED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rows…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494CA-57D4-40DB-86FF-2BBA13D8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 INTO Players (name, </a:t>
            </a:r>
            <a:r>
              <a:rPr lang="en-US" dirty="0" err="1"/>
              <a:t>team_id</a:t>
            </a:r>
            <a:r>
              <a:rPr lang="en-US" dirty="0"/>
              <a:t>, position) values ("Ichiro Suzuki", 1, "OF");</a:t>
            </a:r>
          </a:p>
          <a:p>
            <a:r>
              <a:rPr lang="en-US" dirty="0"/>
              <a:t>INSERT INTO Players (name, </a:t>
            </a:r>
            <a:r>
              <a:rPr lang="en-US" dirty="0" err="1"/>
              <a:t>team_id</a:t>
            </a:r>
            <a:r>
              <a:rPr lang="en-US" dirty="0"/>
              <a:t>, position) values ("Derek Jeter", 1, "SS");</a:t>
            </a:r>
          </a:p>
          <a:p>
            <a:r>
              <a:rPr lang="en-US" dirty="0"/>
              <a:t>INSERT INTO Players (name, </a:t>
            </a:r>
            <a:r>
              <a:rPr lang="en-US" dirty="0" err="1"/>
              <a:t>team_id</a:t>
            </a:r>
            <a:r>
              <a:rPr lang="en-US" dirty="0"/>
              <a:t>, position) values ("Jacoby Ellsbury", 2, "OF");</a:t>
            </a:r>
          </a:p>
          <a:p>
            <a:r>
              <a:rPr lang="en-US" dirty="0"/>
              <a:t>INSERT INTO Players (name, </a:t>
            </a:r>
            <a:r>
              <a:rPr lang="en-US" dirty="0" err="1"/>
              <a:t>team_id</a:t>
            </a:r>
            <a:r>
              <a:rPr lang="en-US" dirty="0"/>
              <a:t>, position) values ("Pablo Sandoval", 3, "3B");</a:t>
            </a:r>
          </a:p>
          <a:p>
            <a:r>
              <a:rPr lang="en-US" dirty="0"/>
              <a:t>INSERT INTO Players (name, </a:t>
            </a:r>
            <a:r>
              <a:rPr lang="en-US" dirty="0" err="1"/>
              <a:t>team_id</a:t>
            </a:r>
            <a:r>
              <a:rPr lang="en-US" dirty="0"/>
              <a:t>, position) values ("Dustin </a:t>
            </a:r>
            <a:r>
              <a:rPr lang="en-US" dirty="0" err="1"/>
              <a:t>Pedroia</a:t>
            </a:r>
            <a:r>
              <a:rPr lang="en-US" dirty="0"/>
              <a:t>", 2, " 2B");</a:t>
            </a:r>
          </a:p>
          <a:p>
            <a:r>
              <a:rPr lang="en-US" dirty="0"/>
              <a:t>INSERT INTO Players (name, </a:t>
            </a:r>
            <a:r>
              <a:rPr lang="en-US" dirty="0" err="1"/>
              <a:t>team_id</a:t>
            </a:r>
            <a:r>
              <a:rPr lang="en-US" dirty="0"/>
              <a:t>, position) values ("Matt Holiday", 5, " OF");</a:t>
            </a:r>
          </a:p>
          <a:p>
            <a:r>
              <a:rPr lang="en-US" dirty="0"/>
              <a:t>INSERT INTO Players (name, </a:t>
            </a:r>
            <a:r>
              <a:rPr lang="en-US" dirty="0" err="1"/>
              <a:t>team_id</a:t>
            </a:r>
            <a:r>
              <a:rPr lang="en-US" dirty="0"/>
              <a:t>, position) values ("Carlos Beltran", 5, " OF");</a:t>
            </a:r>
          </a:p>
          <a:p>
            <a:r>
              <a:rPr lang="en-US" dirty="0"/>
              <a:t>INSERT INTO Players (name, </a:t>
            </a:r>
            <a:r>
              <a:rPr lang="en-US" dirty="0" err="1"/>
              <a:t>team_id</a:t>
            </a:r>
            <a:r>
              <a:rPr lang="en-US" dirty="0"/>
              <a:t>, position) values ("Ike Davis", 4, " 1B");</a:t>
            </a:r>
          </a:p>
          <a:p>
            <a:r>
              <a:rPr lang="en-US" dirty="0"/>
              <a:t>INSERT INTO Players (name, </a:t>
            </a:r>
            <a:r>
              <a:rPr lang="en-US" dirty="0" err="1"/>
              <a:t>team_id</a:t>
            </a:r>
            <a:r>
              <a:rPr lang="en-US" dirty="0"/>
              <a:t>, position) values ("Stephen Drew", 2, "SS");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DF460-993A-4847-B4F6-5C7FB2A8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9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A7D2-8780-4428-A9F3-9FD2D6D0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rows…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C2A5-4198-4C91-A21D-B00279178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3E741-81DD-4935-9076-EF967EC43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895" y="1945005"/>
            <a:ext cx="3933825" cy="2495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5AA701-1234-44FF-A41C-2F6BFD238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1845734"/>
            <a:ext cx="5086350" cy="3762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95659-75B4-47A5-9C5B-A2CA4963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7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543F-0645-40E7-A787-27D4DC1B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3C975-37BE-4860-AB31-7155CA5C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8019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Syntax: SELECT </a:t>
            </a:r>
            <a:r>
              <a:rPr lang="en-US" i="1" dirty="0"/>
              <a:t>column1</a:t>
            </a:r>
            <a:r>
              <a:rPr lang="en-US" dirty="0"/>
              <a:t>, </a:t>
            </a:r>
            <a:r>
              <a:rPr lang="en-US" i="1" dirty="0"/>
              <a:t>column2</a:t>
            </a:r>
            <a:r>
              <a:rPr lang="en-US" dirty="0"/>
              <a:t>,... FROM </a:t>
            </a:r>
            <a:r>
              <a:rPr lang="en-US" i="1" dirty="0" err="1"/>
              <a:t>table_name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The SELECT statement is used to select data from a database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D5DD9-7F7E-4A75-B5F3-3289384F9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3488282"/>
            <a:ext cx="4486275" cy="17811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31C208-06D7-4D8D-8BB3-A01D975F86C3}"/>
              </a:ext>
            </a:extLst>
          </p:cNvPr>
          <p:cNvSpPr/>
          <p:nvPr/>
        </p:nvSpPr>
        <p:spPr>
          <a:xfrm>
            <a:off x="1036320" y="2751735"/>
            <a:ext cx="4033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 01: SELECT </a:t>
            </a:r>
            <a:r>
              <a:rPr lang="en-US" i="1" dirty="0"/>
              <a:t>City </a:t>
            </a:r>
            <a:r>
              <a:rPr lang="en-US" dirty="0"/>
              <a:t>FROM </a:t>
            </a:r>
            <a:r>
              <a:rPr lang="en-US" i="1" dirty="0"/>
              <a:t>Teams;</a:t>
            </a:r>
          </a:p>
          <a:p>
            <a:r>
              <a:rPr lang="en-US" i="1" dirty="0"/>
              <a:t>-- retrieve all cities from the Teams tables</a:t>
            </a:r>
          </a:p>
          <a:p>
            <a:endParaRPr lang="en-US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B7AB4-EDA2-480B-B781-A07E84B737D2}"/>
              </a:ext>
            </a:extLst>
          </p:cNvPr>
          <p:cNvSpPr/>
          <p:nvPr/>
        </p:nvSpPr>
        <p:spPr>
          <a:xfrm>
            <a:off x="6886121" y="2751735"/>
            <a:ext cx="43206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 02: SELECT </a:t>
            </a:r>
            <a:r>
              <a:rPr lang="en-US" i="1" dirty="0"/>
              <a:t>* </a:t>
            </a:r>
            <a:r>
              <a:rPr lang="en-US" dirty="0"/>
              <a:t>FROM </a:t>
            </a:r>
            <a:r>
              <a:rPr lang="en-US" i="1" dirty="0"/>
              <a:t>Players;</a:t>
            </a:r>
          </a:p>
          <a:p>
            <a:r>
              <a:rPr lang="en-US" i="1" dirty="0"/>
              <a:t>-- retrieve all records from the Players tables</a:t>
            </a:r>
          </a:p>
          <a:p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3ACD8F-E9D6-4C25-819C-395616D34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784" y="3547787"/>
            <a:ext cx="3371850" cy="2314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FD8C7C-0E71-4836-8055-5AD5A9CE94FA}"/>
              </a:ext>
            </a:extLst>
          </p:cNvPr>
          <p:cNvSpPr/>
          <p:nvPr/>
        </p:nvSpPr>
        <p:spPr>
          <a:xfrm>
            <a:off x="6809918" y="5950391"/>
            <a:ext cx="4178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SELECT * </a:t>
            </a:r>
            <a:r>
              <a:rPr lang="en-US" dirty="0"/>
              <a:t>= Retrieves values for all columns</a:t>
            </a:r>
            <a:endParaRPr lang="en-US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CEF5E8-9EFD-4392-A717-1D283639D304}"/>
              </a:ext>
            </a:extLst>
          </p:cNvPr>
          <p:cNvSpPr/>
          <p:nvPr/>
        </p:nvSpPr>
        <p:spPr>
          <a:xfrm>
            <a:off x="7780351" y="3533402"/>
            <a:ext cx="1184910" cy="186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63BAC-7326-4296-B645-0D4C45553F0E}"/>
              </a:ext>
            </a:extLst>
          </p:cNvPr>
          <p:cNvSpPr/>
          <p:nvPr/>
        </p:nvSpPr>
        <p:spPr>
          <a:xfrm>
            <a:off x="10657840" y="3502922"/>
            <a:ext cx="142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Source Sans Pro" panose="020B0503030403020204" pitchFamily="34" charset="0"/>
              </a:rPr>
              <a:t>Shows the column names</a:t>
            </a:r>
            <a:endParaRPr lang="en-US" dirty="0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CDD06554-2E2F-4620-B17B-4C6AB4F6A6C4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>
            <a:off x="8965262" y="3626748"/>
            <a:ext cx="1692579" cy="332301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45AEBFB-AC96-4DE3-88B2-98A6D658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8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543F-0645-40E7-A787-27D4DC1B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data - distinct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3C975-37BE-4860-AB31-7155CA5C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8145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Syntax: SELECT DISTINCT </a:t>
            </a:r>
            <a:r>
              <a:rPr lang="en-US" i="1" dirty="0"/>
              <a:t>column1</a:t>
            </a:r>
            <a:r>
              <a:rPr lang="en-US" dirty="0"/>
              <a:t>, </a:t>
            </a:r>
            <a:r>
              <a:rPr lang="en-US" i="1" dirty="0"/>
              <a:t>column2</a:t>
            </a:r>
            <a:r>
              <a:rPr lang="en-US" dirty="0"/>
              <a:t>,... FROM </a:t>
            </a:r>
            <a:r>
              <a:rPr lang="en-US" i="1" dirty="0" err="1"/>
              <a:t>table_name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The SELECT DISTINCT statement is used to return only distinct (different) values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1C208-06D7-4D8D-8BB3-A01D975F86C3}"/>
              </a:ext>
            </a:extLst>
          </p:cNvPr>
          <p:cNvSpPr/>
          <p:nvPr/>
        </p:nvSpPr>
        <p:spPr>
          <a:xfrm>
            <a:off x="1036320" y="2914295"/>
            <a:ext cx="470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 01: SELECT DISTINCT </a:t>
            </a:r>
            <a:r>
              <a:rPr lang="en-US" i="1" dirty="0"/>
              <a:t>City </a:t>
            </a:r>
            <a:r>
              <a:rPr lang="en-US" dirty="0"/>
              <a:t>FROM </a:t>
            </a:r>
            <a:r>
              <a:rPr lang="en-US" i="1" dirty="0"/>
              <a:t>Teams;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067514-AEAD-4914-974C-D407152B1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405547"/>
            <a:ext cx="4267200" cy="1247775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8D9621-7058-4423-BFC0-40912919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4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543F-0645-40E7-A787-27D4DC1B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data - grouping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3C975-37BE-4860-AB31-7155CA5C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2807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Syntax: SELECT </a:t>
            </a:r>
            <a:r>
              <a:rPr lang="en-US" i="1" dirty="0" err="1"/>
              <a:t>column_name</a:t>
            </a:r>
            <a:r>
              <a:rPr lang="en-US" i="1" dirty="0"/>
              <a:t>(s) </a:t>
            </a:r>
            <a:r>
              <a:rPr lang="en-US" dirty="0"/>
              <a:t>FROM </a:t>
            </a:r>
            <a:r>
              <a:rPr lang="en-US" i="1" dirty="0" err="1"/>
              <a:t>table_name</a:t>
            </a:r>
            <a:r>
              <a:rPr lang="en-US" i="1" dirty="0"/>
              <a:t> </a:t>
            </a:r>
            <a:r>
              <a:rPr lang="en-US" dirty="0"/>
              <a:t>GROUP BY </a:t>
            </a:r>
            <a:r>
              <a:rPr lang="en-US" i="1" dirty="0" err="1"/>
              <a:t>column_name</a:t>
            </a:r>
            <a:r>
              <a:rPr lang="en-US" i="1" dirty="0"/>
              <a:t>(s)</a:t>
            </a:r>
          </a:p>
          <a:p>
            <a:pPr marL="0" indent="0">
              <a:buNone/>
            </a:pPr>
            <a:r>
              <a:rPr lang="en-US" dirty="0"/>
              <a:t>The GROUP BY statement groups rows that have the same values into summary rows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1C208-06D7-4D8D-8BB3-A01D975F86C3}"/>
              </a:ext>
            </a:extLst>
          </p:cNvPr>
          <p:cNvSpPr/>
          <p:nvPr/>
        </p:nvSpPr>
        <p:spPr>
          <a:xfrm>
            <a:off x="1036320" y="2982110"/>
            <a:ext cx="9368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 01: select position, count(*) as Count from Players group by position order by Count desc;</a:t>
            </a:r>
          </a:p>
          <a:p>
            <a:r>
              <a:rPr lang="en-US" i="1" dirty="0"/>
              <a:t>-- retrieves a  count of the number of records for each position in the Players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661E6-8AC1-43BA-84D4-C508BE2E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3799495"/>
            <a:ext cx="9744075" cy="1400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8C8FC9-1122-4A9B-9808-98C327F028E3}"/>
              </a:ext>
            </a:extLst>
          </p:cNvPr>
          <p:cNvSpPr/>
          <p:nvPr/>
        </p:nvSpPr>
        <p:spPr>
          <a:xfrm>
            <a:off x="8819535" y="3808270"/>
            <a:ext cx="2148502" cy="213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6B76C-46D3-4B0D-B73B-6AE774D7DC89}"/>
              </a:ext>
            </a:extLst>
          </p:cNvPr>
          <p:cNvSpPr/>
          <p:nvPr/>
        </p:nvSpPr>
        <p:spPr>
          <a:xfrm>
            <a:off x="10048240" y="5328034"/>
            <a:ext cx="2006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Source Sans Pro" panose="020B0503030403020204" pitchFamily="34" charset="0"/>
              </a:rPr>
              <a:t>Sorts the result in decreasing order</a:t>
            </a:r>
            <a:endParaRPr lang="en-US" dirty="0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6E774388-EF0D-407A-85BC-FEAC9604EA60}"/>
              </a:ext>
            </a:extLst>
          </p:cNvPr>
          <p:cNvCxnSpPr>
            <a:stCxn id="8" idx="0"/>
            <a:endCxn id="7" idx="2"/>
          </p:cNvCxnSpPr>
          <p:nvPr/>
        </p:nvCxnSpPr>
        <p:spPr>
          <a:xfrm rot="16200000" flipV="1">
            <a:off x="9819220" y="4095960"/>
            <a:ext cx="1306640" cy="1157508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0560CBE-A342-41A1-BC70-57D13F40E603}"/>
              </a:ext>
            </a:extLst>
          </p:cNvPr>
          <p:cNvSpPr/>
          <p:nvPr/>
        </p:nvSpPr>
        <p:spPr>
          <a:xfrm>
            <a:off x="3741174" y="3780305"/>
            <a:ext cx="879987" cy="241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C9C3ED-3DF1-4003-A28A-36E115E7D689}"/>
              </a:ext>
            </a:extLst>
          </p:cNvPr>
          <p:cNvSpPr/>
          <p:nvPr/>
        </p:nvSpPr>
        <p:spPr>
          <a:xfrm>
            <a:off x="4120371" y="5356415"/>
            <a:ext cx="2919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Source Sans Pro" panose="020B0503030403020204" pitchFamily="34" charset="0"/>
              </a:rPr>
              <a:t>Returns the number of rows that match the criteria</a:t>
            </a:r>
            <a:endParaRPr lang="en-US" dirty="0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4053A5B7-5BD9-419F-9D25-90E26B9C8D02}"/>
              </a:ext>
            </a:extLst>
          </p:cNvPr>
          <p:cNvCxnSpPr>
            <a:stCxn id="12" idx="0"/>
            <a:endCxn id="11" idx="2"/>
          </p:cNvCxnSpPr>
          <p:nvPr/>
        </p:nvCxnSpPr>
        <p:spPr>
          <a:xfrm rot="16200000" flipV="1">
            <a:off x="4213140" y="3989421"/>
            <a:ext cx="1335022" cy="1398966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1B9F4F7-037F-4682-8DE1-5C020E35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5EC3-4A5E-4E66-BFDF-7CABD22F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EB0DC-BF88-4004-82EC-2B196E30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293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Difference between </a:t>
            </a:r>
            <a:r>
              <a:rPr lang="en-US" b="1" dirty="0">
                <a:solidFill>
                  <a:schemeClr val="tx1"/>
                </a:solidFill>
              </a:rPr>
              <a:t>information and data</a:t>
            </a:r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/>
          </a:p>
        </p:txBody>
      </p:sp>
      <p:pic>
        <p:nvPicPr>
          <p:cNvPr id="14338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68DC8EE6-1D26-4FA8-B8DE-6C11A5394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11877" r="12177" b="10735"/>
          <a:stretch/>
        </p:blipFill>
        <p:spPr bwMode="auto">
          <a:xfrm>
            <a:off x="8020570" y="2521029"/>
            <a:ext cx="3135109" cy="315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7542E3-C39B-44D1-8C76-8684E0E9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F5B55B-F23A-4460-B807-76EE28E5E3FC}" type="slidenum">
              <a:rPr lang="en-US" sz="1050" smtClean="0"/>
              <a:pPr>
                <a:spcAft>
                  <a:spcPts val="600"/>
                </a:spcAft>
              </a:pPr>
              <a:t>2</a:t>
            </a:fld>
            <a:endParaRPr lang="en-US" sz="105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2F9879-00AE-49A7-BE7E-15714BC93B8E}"/>
              </a:ext>
            </a:extLst>
          </p:cNvPr>
          <p:cNvSpPr txBox="1">
            <a:spLocks/>
          </p:cNvSpPr>
          <p:nvPr/>
        </p:nvSpPr>
        <p:spPr>
          <a:xfrm>
            <a:off x="1728650" y="2275114"/>
            <a:ext cx="6454987" cy="11919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Data = raw facts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= processed data that is presented in a useful form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ECF890-B75B-419E-9D0C-4143D7200A12}"/>
              </a:ext>
            </a:extLst>
          </p:cNvPr>
          <p:cNvSpPr txBox="1">
            <a:spLocks/>
          </p:cNvSpPr>
          <p:nvPr/>
        </p:nvSpPr>
        <p:spPr>
          <a:xfrm>
            <a:off x="1097279" y="3511247"/>
            <a:ext cx="6454987" cy="25412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success of a software system</a:t>
            </a:r>
            <a:r>
              <a:rPr lang="en-US" dirty="0">
                <a:solidFill>
                  <a:schemeClr val="tx1"/>
                </a:solidFill>
              </a:rPr>
              <a:t> is usually judged by the </a:t>
            </a:r>
            <a:r>
              <a:rPr lang="en-US" b="1" dirty="0">
                <a:solidFill>
                  <a:schemeClr val="tx1"/>
                </a:solidFill>
              </a:rPr>
              <a:t>quality of the information</a:t>
            </a:r>
            <a:r>
              <a:rPr lang="en-US" dirty="0">
                <a:solidFill>
                  <a:schemeClr val="tx1"/>
                </a:solidFill>
              </a:rPr>
              <a:t> it provides</a:t>
            </a:r>
          </a:p>
          <a:p>
            <a:r>
              <a:rPr lang="en-US" dirty="0">
                <a:solidFill>
                  <a:schemeClr val="tx1"/>
                </a:solidFill>
              </a:rPr>
              <a:t>Systems require a </a:t>
            </a:r>
            <a:r>
              <a:rPr lang="en-US" b="1" dirty="0">
                <a:solidFill>
                  <a:schemeClr val="tx1"/>
                </a:solidFill>
              </a:rPr>
              <a:t>medium to hold the data</a:t>
            </a:r>
            <a:r>
              <a:rPr lang="en-US" dirty="0">
                <a:solidFill>
                  <a:schemeClr val="tx1"/>
                </a:solidFill>
              </a:rPr>
              <a:t> until it is ready for consumption</a:t>
            </a:r>
          </a:p>
          <a:p>
            <a:r>
              <a:rPr lang="en-US" dirty="0">
                <a:solidFill>
                  <a:schemeClr val="tx1"/>
                </a:solidFill>
              </a:rPr>
              <a:t>A database provides the ability to </a:t>
            </a:r>
            <a:r>
              <a:rPr lang="en-US" b="1" dirty="0">
                <a:solidFill>
                  <a:schemeClr val="tx1"/>
                </a:solidFill>
              </a:rPr>
              <a:t>persist vast quantities of data of varying types for long 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543F-0645-40E7-A787-27D4DC1B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data -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3C975-37BE-4860-AB31-7155CA5C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814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Syntax: SELECT </a:t>
            </a:r>
            <a:r>
              <a:rPr lang="en-US" i="1" dirty="0"/>
              <a:t>column1</a:t>
            </a:r>
            <a:r>
              <a:rPr lang="en-US" dirty="0"/>
              <a:t>, </a:t>
            </a:r>
            <a:r>
              <a:rPr lang="en-US" i="1" dirty="0"/>
              <a:t>column2</a:t>
            </a:r>
            <a:r>
              <a:rPr lang="en-US" dirty="0"/>
              <a:t>,... FROM </a:t>
            </a:r>
            <a:r>
              <a:rPr lang="en-US" i="1" dirty="0" err="1"/>
              <a:t>table_name</a:t>
            </a:r>
            <a:r>
              <a:rPr lang="en-US" i="1" dirty="0"/>
              <a:t> </a:t>
            </a:r>
            <a:r>
              <a:rPr lang="en-US" dirty="0"/>
              <a:t>WHERE </a:t>
            </a:r>
            <a:r>
              <a:rPr lang="en-US" i="1" dirty="0"/>
              <a:t>condition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The WHERE clause is used to filter records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1C208-06D7-4D8D-8BB3-A01D975F86C3}"/>
              </a:ext>
            </a:extLst>
          </p:cNvPr>
          <p:cNvSpPr/>
          <p:nvPr/>
        </p:nvSpPr>
        <p:spPr>
          <a:xfrm>
            <a:off x="1036320" y="2792375"/>
            <a:ext cx="5916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 01: SELECT * from Players where position = "OF"</a:t>
            </a:r>
            <a:r>
              <a:rPr lang="en-US" i="1" dirty="0"/>
              <a:t>;</a:t>
            </a:r>
          </a:p>
          <a:p>
            <a:r>
              <a:rPr lang="en-US" i="1" dirty="0"/>
              <a:t>-- retrieves only a subset of the records from the Players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183AB-C492-428C-9015-1DB62D9ED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438706"/>
            <a:ext cx="5476875" cy="12668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2A0D8E-35CA-4978-9D65-8C4B04977FC3}"/>
              </a:ext>
            </a:extLst>
          </p:cNvPr>
          <p:cNvSpPr/>
          <p:nvPr/>
        </p:nvSpPr>
        <p:spPr>
          <a:xfrm>
            <a:off x="1036320" y="4875175"/>
            <a:ext cx="9250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Example 02: SELECT * from Players where position = </a:t>
            </a:r>
            <a:r>
              <a:rPr lang="en-US" dirty="0" smtClean="0"/>
              <a:t>"1B" </a:t>
            </a:r>
            <a:r>
              <a:rPr lang="en-US" dirty="0"/>
              <a:t>or position = </a:t>
            </a:r>
            <a:r>
              <a:rPr lang="en-US" dirty="0" smtClean="0"/>
              <a:t>"2B" </a:t>
            </a:r>
            <a:r>
              <a:rPr lang="en-US" dirty="0"/>
              <a:t>or position = </a:t>
            </a:r>
            <a:r>
              <a:rPr lang="en-US" dirty="0" smtClean="0"/>
              <a:t>"3B</a:t>
            </a:r>
            <a:r>
              <a:rPr lang="en-US" dirty="0"/>
              <a:t>"</a:t>
            </a:r>
            <a:r>
              <a:rPr lang="en-US" i="1" dirty="0"/>
              <a:t>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21D2F-1EC1-4BB2-8283-7FDF8E26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5244507"/>
            <a:ext cx="9477375" cy="10287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2856C7-2668-4036-8662-F595783D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56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9605-83CC-40B4-87D9-197FA46F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data - joins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66BEC-763C-46A4-A4EE-48EB38077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JOIN clause is used to combine rows from two or more tables, based on a related column between them</a:t>
            </a:r>
          </a:p>
          <a:p>
            <a:r>
              <a:rPr lang="en-US" dirty="0"/>
              <a:t>Types of Joins: </a:t>
            </a:r>
          </a:p>
          <a:p>
            <a:pPr lvl="1"/>
            <a:r>
              <a:rPr lang="en-US" dirty="0"/>
              <a:t>Inner Join - selects records that have matching values in both tables</a:t>
            </a:r>
          </a:p>
          <a:p>
            <a:pPr lvl="1"/>
            <a:r>
              <a:rPr lang="en-US" dirty="0"/>
              <a:t>Left Join - returns all records from the left table (table1), and the matched records from the right table (table2)</a:t>
            </a:r>
          </a:p>
          <a:p>
            <a:pPr lvl="1"/>
            <a:r>
              <a:rPr lang="en-US" dirty="0"/>
              <a:t>Right Join - returns all records from the right table (table2), and the matched records from the left table (table1)</a:t>
            </a:r>
          </a:p>
          <a:p>
            <a:pPr marL="201168" lvl="1" indent="0">
              <a:buNone/>
            </a:pPr>
            <a:r>
              <a:rPr lang="en-US" sz="1600" i="1" dirty="0"/>
              <a:t>Note: Not all DBMS support the different types of joins</a:t>
            </a:r>
          </a:p>
          <a:p>
            <a:endParaRPr lang="en-US" dirty="0"/>
          </a:p>
        </p:txBody>
      </p:sp>
      <p:pic>
        <p:nvPicPr>
          <p:cNvPr id="7170" name="Picture 2" descr="SQL INNER JOIN">
            <a:extLst>
              <a:ext uri="{FF2B5EF4-FFF2-40B4-BE49-F238E27FC236}">
                <a16:creationId xmlns:a16="http://schemas.microsoft.com/office/drawing/2014/main" id="{FC4855E9-2002-4514-B1B9-01E5BB89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" y="4800917"/>
            <a:ext cx="1905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QL LEFT JOIN">
            <a:extLst>
              <a:ext uri="{FF2B5EF4-FFF2-40B4-BE49-F238E27FC236}">
                <a16:creationId xmlns:a16="http://schemas.microsoft.com/office/drawing/2014/main" id="{1489A5C7-B110-445F-A4A6-92773E005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4800916"/>
            <a:ext cx="1905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QL RIGHT JOIN">
            <a:extLst>
              <a:ext uri="{FF2B5EF4-FFF2-40B4-BE49-F238E27FC236}">
                <a16:creationId xmlns:a16="http://schemas.microsoft.com/office/drawing/2014/main" id="{2C2D5850-A5DF-43F5-B5AC-FE44EB91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80" y="4800916"/>
            <a:ext cx="1905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B8BB9-721B-4338-AF89-469BC2A7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9605-83CC-40B4-87D9-197FA46F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data - joins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1DFBE0-941E-4D2E-AD8B-6C8FA23AB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2042776"/>
            <a:ext cx="10129520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-- retrieve only players associated with a New York team</a:t>
            </a:r>
            <a:b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select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Players.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name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PlayerName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Teams.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name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as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TeamName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'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from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Players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inner join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Teams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on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Players.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team_id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Teams.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kumimoji="0" lang="en-US" altLang="en-US" b="1" i="0" u="none" strike="noStrike" cap="none" normalizeH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</a:rPr>
              <a:t>where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Teams.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city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'New York'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6357AC-20C8-453E-89F3-DDDA7343D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491080"/>
            <a:ext cx="3170636" cy="2011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B921C8-847D-45B2-ABF8-29B576C8B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262" y="3491080"/>
            <a:ext cx="3263275" cy="2413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EA0D06D-FD56-4F4B-8D28-240D9741C9BF}"/>
              </a:ext>
            </a:extLst>
          </p:cNvPr>
          <p:cNvSpPr/>
          <p:nvPr/>
        </p:nvSpPr>
        <p:spPr>
          <a:xfrm>
            <a:off x="1300480" y="4309806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672A81-3424-47F7-8AD7-E36EA840DD07}"/>
              </a:ext>
            </a:extLst>
          </p:cNvPr>
          <p:cNvSpPr/>
          <p:nvPr/>
        </p:nvSpPr>
        <p:spPr>
          <a:xfrm>
            <a:off x="1300480" y="5250452"/>
            <a:ext cx="182880" cy="18288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9DD080-ACC9-485A-8D07-9632A0F319D6}"/>
              </a:ext>
            </a:extLst>
          </p:cNvPr>
          <p:cNvSpPr/>
          <p:nvPr/>
        </p:nvSpPr>
        <p:spPr>
          <a:xfrm>
            <a:off x="1168400" y="4223806"/>
            <a:ext cx="3036400" cy="298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529D31-31F1-425C-B62C-FF97D7A5510D}"/>
              </a:ext>
            </a:extLst>
          </p:cNvPr>
          <p:cNvSpPr/>
          <p:nvPr/>
        </p:nvSpPr>
        <p:spPr>
          <a:xfrm>
            <a:off x="1164398" y="5221006"/>
            <a:ext cx="3036400" cy="242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C62730-7502-40A2-A957-0E1FB39E2813}"/>
              </a:ext>
            </a:extLst>
          </p:cNvPr>
          <p:cNvSpPr/>
          <p:nvPr/>
        </p:nvSpPr>
        <p:spPr>
          <a:xfrm>
            <a:off x="6096000" y="4112206"/>
            <a:ext cx="201600" cy="1976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946684D-4541-4D8B-B883-07964A18E7D7}"/>
              </a:ext>
            </a:extLst>
          </p:cNvPr>
          <p:cNvSpPr/>
          <p:nvPr/>
        </p:nvSpPr>
        <p:spPr>
          <a:xfrm>
            <a:off x="6096000" y="4309806"/>
            <a:ext cx="201600" cy="1976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104C69-2062-4111-AF8D-ECB86CD4977E}"/>
              </a:ext>
            </a:extLst>
          </p:cNvPr>
          <p:cNvSpPr/>
          <p:nvPr/>
        </p:nvSpPr>
        <p:spPr>
          <a:xfrm>
            <a:off x="6057899" y="5074320"/>
            <a:ext cx="201600" cy="1976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25C7F3E-E075-4A15-B289-54C57DC3BFF0}"/>
              </a:ext>
            </a:extLst>
          </p:cNvPr>
          <p:cNvSpPr/>
          <p:nvPr/>
        </p:nvSpPr>
        <p:spPr>
          <a:xfrm>
            <a:off x="6057900" y="5265806"/>
            <a:ext cx="201600" cy="19760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80" name="Group 7179">
            <a:extLst>
              <a:ext uri="{FF2B5EF4-FFF2-40B4-BE49-F238E27FC236}">
                <a16:creationId xmlns:a16="http://schemas.microsoft.com/office/drawing/2014/main" id="{4997C092-3AF9-446F-9CE2-FEAA0B73A939}"/>
              </a:ext>
            </a:extLst>
          </p:cNvPr>
          <p:cNvGrpSpPr/>
          <p:nvPr/>
        </p:nvGrpSpPr>
        <p:grpSpPr>
          <a:xfrm>
            <a:off x="6196799" y="3082192"/>
            <a:ext cx="2439202" cy="906280"/>
            <a:chOff x="6196799" y="2836386"/>
            <a:chExt cx="2439202" cy="906280"/>
          </a:xfrm>
        </p:grpSpPr>
        <p:grpSp>
          <p:nvGrpSpPr>
            <p:cNvPr id="7179" name="Group 7178">
              <a:extLst>
                <a:ext uri="{FF2B5EF4-FFF2-40B4-BE49-F238E27FC236}">
                  <a16:creationId xmlns:a16="http://schemas.microsoft.com/office/drawing/2014/main" id="{7BABE74D-348B-41AE-A99E-F71446F0F556}"/>
                </a:ext>
              </a:extLst>
            </p:cNvPr>
            <p:cNvGrpSpPr/>
            <p:nvPr/>
          </p:nvGrpSpPr>
          <p:grpSpPr>
            <a:xfrm>
              <a:off x="6196799" y="2836386"/>
              <a:ext cx="2439202" cy="906280"/>
              <a:chOff x="6196799" y="2836386"/>
              <a:chExt cx="2439202" cy="90628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C553C77-1B36-4191-A4DA-70A03AD30CDB}"/>
                  </a:ext>
                </a:extLst>
              </p:cNvPr>
              <p:cNvSpPr/>
              <p:nvPr/>
            </p:nvSpPr>
            <p:spPr>
              <a:xfrm>
                <a:off x="6196799" y="3485081"/>
                <a:ext cx="610401" cy="257585"/>
              </a:xfrm>
              <a:prstGeom prst="ellipse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98DD3D-14DC-4A2E-9656-67ED00A20A4A}"/>
                  </a:ext>
                </a:extLst>
              </p:cNvPr>
              <p:cNvSpPr txBox="1"/>
              <p:nvPr/>
            </p:nvSpPr>
            <p:spPr>
              <a:xfrm>
                <a:off x="7315307" y="2836386"/>
                <a:ext cx="13206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Foreign key</a:t>
                </a:r>
              </a:p>
            </p:txBody>
          </p:sp>
        </p:grp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00490386-5D4A-4761-AC4A-217CA7E7E769}"/>
                </a:ext>
              </a:extLst>
            </p:cNvPr>
            <p:cNvCxnSpPr>
              <a:cxnSpLocks/>
              <a:stCxn id="32" idx="1"/>
              <a:endCxn id="31" idx="0"/>
            </p:cNvCxnSpPr>
            <p:nvPr/>
          </p:nvCxnSpPr>
          <p:spPr>
            <a:xfrm rot="10800000" flipV="1">
              <a:off x="6502001" y="3005663"/>
              <a:ext cx="813307" cy="479418"/>
            </a:xfrm>
            <a:prstGeom prst="curvedConnector2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82" name="Connector: Curved 7181">
            <a:extLst>
              <a:ext uri="{FF2B5EF4-FFF2-40B4-BE49-F238E27FC236}">
                <a16:creationId xmlns:a16="http://schemas.microsoft.com/office/drawing/2014/main" id="{43830217-10F2-4CD4-9464-45F6115E7B1A}"/>
              </a:ext>
            </a:extLst>
          </p:cNvPr>
          <p:cNvCxnSpPr>
            <a:stCxn id="8" idx="0"/>
            <a:endCxn id="10" idx="0"/>
          </p:cNvCxnSpPr>
          <p:nvPr/>
        </p:nvCxnSpPr>
        <p:spPr>
          <a:xfrm rot="5400000" flipH="1" flipV="1">
            <a:off x="3695560" y="1808566"/>
            <a:ext cx="197600" cy="4804880"/>
          </a:xfrm>
          <a:prstGeom prst="curvedConnector3">
            <a:avLst>
              <a:gd name="adj1" fmla="val 2156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4" name="Connector: Curved 7183">
            <a:extLst>
              <a:ext uri="{FF2B5EF4-FFF2-40B4-BE49-F238E27FC236}">
                <a16:creationId xmlns:a16="http://schemas.microsoft.com/office/drawing/2014/main" id="{2D9FA099-99FE-4EBA-93AF-4CD83CC51BA7}"/>
              </a:ext>
            </a:extLst>
          </p:cNvPr>
          <p:cNvCxnSpPr>
            <a:stCxn id="8" idx="4"/>
            <a:endCxn id="18" idx="4"/>
          </p:cNvCxnSpPr>
          <p:nvPr/>
        </p:nvCxnSpPr>
        <p:spPr>
          <a:xfrm rot="16200000" flipH="1">
            <a:off x="3787000" y="2097606"/>
            <a:ext cx="14720" cy="4804880"/>
          </a:xfrm>
          <a:prstGeom prst="curvedConnector3">
            <a:avLst>
              <a:gd name="adj1" fmla="val 16529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6" name="Connector: Curved 7185">
            <a:extLst>
              <a:ext uri="{FF2B5EF4-FFF2-40B4-BE49-F238E27FC236}">
                <a16:creationId xmlns:a16="http://schemas.microsoft.com/office/drawing/2014/main" id="{44B85DB2-6C82-43EC-9DBD-99B44D21A7F4}"/>
              </a:ext>
            </a:extLst>
          </p:cNvPr>
          <p:cNvCxnSpPr>
            <a:stCxn id="14" idx="4"/>
            <a:endCxn id="20" idx="4"/>
          </p:cNvCxnSpPr>
          <p:nvPr/>
        </p:nvCxnSpPr>
        <p:spPr>
          <a:xfrm rot="16200000" flipH="1">
            <a:off x="3760273" y="3064979"/>
            <a:ext cx="30074" cy="4766780"/>
          </a:xfrm>
          <a:prstGeom prst="curvedConnector3">
            <a:avLst>
              <a:gd name="adj1" fmla="val 8601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8" name="Connector: Curved 7187">
            <a:extLst>
              <a:ext uri="{FF2B5EF4-FFF2-40B4-BE49-F238E27FC236}">
                <a16:creationId xmlns:a16="http://schemas.microsoft.com/office/drawing/2014/main" id="{95E5F749-F774-493D-8C95-F9D4243C50B3}"/>
              </a:ext>
            </a:extLst>
          </p:cNvPr>
          <p:cNvCxnSpPr>
            <a:stCxn id="14" idx="0"/>
            <a:endCxn id="19" idx="0"/>
          </p:cNvCxnSpPr>
          <p:nvPr/>
        </p:nvCxnSpPr>
        <p:spPr>
          <a:xfrm rot="5400000" flipH="1" flipV="1">
            <a:off x="3687243" y="2778997"/>
            <a:ext cx="176132" cy="4766779"/>
          </a:xfrm>
          <a:prstGeom prst="curvedConnector3">
            <a:avLst>
              <a:gd name="adj1" fmla="val 2297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9" name="Picture 7188">
            <a:extLst>
              <a:ext uri="{FF2B5EF4-FFF2-40B4-BE49-F238E27FC236}">
                <a16:creationId xmlns:a16="http://schemas.microsoft.com/office/drawing/2014/main" id="{59225BA0-2890-4FA5-97AA-BC14609B4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507" y="4036015"/>
            <a:ext cx="3219450" cy="1323975"/>
          </a:xfrm>
          <a:prstGeom prst="rect">
            <a:avLst/>
          </a:prstGeom>
        </p:spPr>
      </p:pic>
      <p:sp>
        <p:nvSpPr>
          <p:cNvPr id="7190" name="Slide Number Placeholder 7189">
            <a:extLst>
              <a:ext uri="{FF2B5EF4-FFF2-40B4-BE49-F238E27FC236}">
                <a16:creationId xmlns:a16="http://schemas.microsoft.com/office/drawing/2014/main" id="{82CC0548-3987-4797-9196-7E5E291B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9" grpId="0" animBg="1"/>
      <p:bldP spid="16" grpId="0" animBg="1"/>
      <p:bldP spid="10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9605-83CC-40B4-87D9-197FA46F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data - joins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1DFBE0-941E-4D2E-AD8B-6C8FA23AB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2042775"/>
            <a:ext cx="10129520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808080"/>
                </a:solidFill>
                <a:latin typeface="Consolas" panose="020B0609020204030204" pitchFamily="49" charset="0"/>
              </a:rPr>
              <a:t>-- List the names of the out fielders NOT playing in New York</a:t>
            </a:r>
            <a:br>
              <a:rPr lang="en-US" altLang="en-US" i="1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select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Players.</a:t>
            </a:r>
            <a:r>
              <a:rPr lang="en-US" altLang="en-US" b="1" dirty="0">
                <a:solidFill>
                  <a:srgbClr val="660E7A"/>
                </a:solidFill>
                <a:latin typeface="Consolas" panose="020B0609020204030204" pitchFamily="49" charset="0"/>
              </a:rPr>
              <a:t>name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from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Players, Teams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where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Players.</a:t>
            </a:r>
            <a:r>
              <a:rPr lang="en-US" altLang="en-US" b="1" dirty="0" err="1">
                <a:solidFill>
                  <a:srgbClr val="660E7A"/>
                </a:solidFill>
                <a:latin typeface="Consolas" panose="020B0609020204030204" pitchFamily="49" charset="0"/>
              </a:rPr>
              <a:t>team_id</a:t>
            </a:r>
            <a:r>
              <a:rPr lang="en-US" altLang="en-US" b="1" dirty="0">
                <a:solidFill>
                  <a:srgbClr val="660E7A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= Teams.</a:t>
            </a:r>
            <a:r>
              <a:rPr lang="en-US" altLang="en-US" b="1" dirty="0">
                <a:solidFill>
                  <a:srgbClr val="660E7A"/>
                </a:solidFill>
                <a:latin typeface="Consolas" panose="020B0609020204030204" pitchFamily="49" charset="0"/>
              </a:rPr>
              <a:t>id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and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Players.</a:t>
            </a:r>
            <a:r>
              <a:rPr lang="en-US" altLang="en-US" b="1" dirty="0" err="1">
                <a:solidFill>
                  <a:srgbClr val="660E7A"/>
                </a:solidFill>
                <a:latin typeface="Consolas" panose="020B0609020204030204" pitchFamily="49" charset="0"/>
              </a:rPr>
              <a:t>position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b="1" dirty="0">
                <a:solidFill>
                  <a:srgbClr val="008000"/>
                </a:solidFill>
                <a:latin typeface="Consolas" panose="020B0609020204030204" pitchFamily="49" charset="0"/>
              </a:rPr>
              <a:t>'OF'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and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Teams.</a:t>
            </a:r>
            <a:r>
              <a:rPr lang="en-US" altLang="en-US" b="1" dirty="0" err="1">
                <a:solidFill>
                  <a:srgbClr val="660E7A"/>
                </a:solidFill>
                <a:latin typeface="Consolas" panose="020B0609020204030204" pitchFamily="49" charset="0"/>
              </a:rPr>
              <a:t>city</a:t>
            </a:r>
            <a:r>
              <a:rPr lang="en-US" altLang="en-US" b="1" dirty="0">
                <a:solidFill>
                  <a:srgbClr val="660E7A"/>
                </a:solidFill>
                <a:latin typeface="Consolas" panose="020B0609020204030204" pitchFamily="49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altLang="en-US" b="1" dirty="0">
                <a:solidFill>
                  <a:srgbClr val="008000"/>
                </a:solidFill>
                <a:latin typeface="Consolas" panose="020B0609020204030204" pitchFamily="49" charset="0"/>
              </a:rPr>
              <a:t>'New York'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72096-EBA5-4D2E-B825-1BC767EFC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258023"/>
            <a:ext cx="1952625" cy="581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E20D64-45F2-4EB1-A94A-C6BB10D8876F}"/>
              </a:ext>
            </a:extLst>
          </p:cNvPr>
          <p:cNvSpPr/>
          <p:nvPr/>
        </p:nvSpPr>
        <p:spPr>
          <a:xfrm>
            <a:off x="801306" y="4223284"/>
            <a:ext cx="83066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1168" lvl="1" indent="0">
              <a:buNone/>
            </a:pPr>
            <a:r>
              <a:rPr lang="en-US" sz="1600" i="1" dirty="0"/>
              <a:t>Note: A SQL join can be performed without specifying the ‘Join’ keyword, as in the above query. </a:t>
            </a:r>
          </a:p>
          <a:p>
            <a:pPr marL="201168" lvl="1" indent="0">
              <a:buNone/>
            </a:pPr>
            <a:r>
              <a:rPr lang="en-US" sz="1600" i="1" dirty="0"/>
              <a:t>The same query with the ‘Join’ keyword:</a:t>
            </a:r>
          </a:p>
          <a:p>
            <a:pPr marL="658368" lvl="2"/>
            <a:r>
              <a:rPr lang="en-US" sz="1600" dirty="0"/>
              <a:t>select Players.name from Players inner join Teams on Players.team_id=Teams.id</a:t>
            </a:r>
          </a:p>
          <a:p>
            <a:pPr marL="658368" lvl="2"/>
            <a:r>
              <a:rPr lang="en-US" sz="1600" dirty="0"/>
              <a:t>where </a:t>
            </a:r>
            <a:r>
              <a:rPr lang="en-US" sz="1600" dirty="0" err="1"/>
              <a:t>Players.position</a:t>
            </a:r>
            <a:r>
              <a:rPr lang="en-US" sz="1600" dirty="0"/>
              <a:t>='OF' and </a:t>
            </a:r>
            <a:r>
              <a:rPr lang="en-US" sz="1600" dirty="0" err="1"/>
              <a:t>Teams.city</a:t>
            </a:r>
            <a:r>
              <a:rPr lang="en-US" sz="1600" dirty="0"/>
              <a:t> != 'New York';</a:t>
            </a:r>
          </a:p>
          <a:p>
            <a:pPr marL="201168" lvl="1" indent="0">
              <a:buNone/>
            </a:pPr>
            <a:endParaRPr lang="en-US" sz="1600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A1686-EA8F-410C-8F79-8A85ABBA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F9605-83CC-40B4-87D9-197FA46F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data - joins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1DFBE0-941E-4D2E-AD8B-6C8FA23AB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280" y="1904275"/>
            <a:ext cx="1012952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solidFill>
                  <a:srgbClr val="808080"/>
                </a:solidFill>
                <a:latin typeface="Consolas" panose="020B0609020204030204" pitchFamily="49" charset="0"/>
              </a:rPr>
              <a:t>-- count the number of positions for each team</a:t>
            </a:r>
            <a:br>
              <a:rPr lang="en-US" altLang="en-US" i="1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select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Teams.</a:t>
            </a:r>
            <a:r>
              <a:rPr lang="en-US" altLang="en-US" b="1" dirty="0">
                <a:solidFill>
                  <a:srgbClr val="660E7A"/>
                </a:solidFill>
                <a:latin typeface="Consolas" panose="020B0609020204030204" pitchFamily="49" charset="0"/>
              </a:rPr>
              <a:t>name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as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TeamName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Players.</a:t>
            </a:r>
            <a:r>
              <a:rPr lang="en-US" altLang="en-US" b="1" dirty="0" err="1">
                <a:solidFill>
                  <a:srgbClr val="660E7A"/>
                </a:solidFill>
                <a:latin typeface="Consolas" panose="020B0609020204030204" pitchFamily="49" charset="0"/>
              </a:rPr>
              <a:t>position</a:t>
            </a:r>
            <a:r>
              <a:rPr lang="en-US" altLang="en-US" b="1" dirty="0">
                <a:solidFill>
                  <a:srgbClr val="660E7A"/>
                </a:solidFill>
                <a:latin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as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Position, 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count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i="1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as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Count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from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Players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inner join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Teams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on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Players.</a:t>
            </a:r>
            <a:r>
              <a:rPr lang="en-US" altLang="en-US" b="1" dirty="0">
                <a:solidFill>
                  <a:srgbClr val="660E7A"/>
                </a:solidFill>
                <a:latin typeface="Consolas" panose="020B0609020204030204" pitchFamily="49" charset="0"/>
              </a:rPr>
              <a:t>team_id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=Teams.</a:t>
            </a:r>
            <a:r>
              <a:rPr lang="en-US" altLang="en-US" b="1" dirty="0">
                <a:solidFill>
                  <a:srgbClr val="660E7A"/>
                </a:solidFill>
                <a:latin typeface="Consolas" panose="020B0609020204030204" pitchFamily="49" charset="0"/>
              </a:rPr>
              <a:t>id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group by 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Teams.</a:t>
            </a:r>
            <a:r>
              <a:rPr lang="en-US" altLang="en-US" b="1" dirty="0" err="1">
                <a:solidFill>
                  <a:srgbClr val="660E7A"/>
                </a:solidFill>
                <a:latin typeface="Consolas" panose="020B0609020204030204" pitchFamily="49" charset="0"/>
              </a:rPr>
              <a:t>name</a:t>
            </a:r>
            <a:r>
              <a:rPr lang="en-US" alt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,Players.</a:t>
            </a:r>
            <a:r>
              <a:rPr lang="en-US" altLang="en-US" b="1" dirty="0" err="1">
                <a:solidFill>
                  <a:srgbClr val="660E7A"/>
                </a:solidFill>
                <a:latin typeface="Consolas" panose="020B0609020204030204" pitchFamily="49" charset="0"/>
              </a:rPr>
              <a:t>position</a:t>
            </a:r>
            <a:r>
              <a:rPr lang="en-US" altLang="en-US" b="1" dirty="0">
                <a:solidFill>
                  <a:srgbClr val="660E7A"/>
                </a:solidFill>
                <a:latin typeface="Consolas" panose="020B0609020204030204" pitchFamily="49" charset="0"/>
              </a:rPr>
              <a:t>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order by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Count </a:t>
            </a:r>
            <a:r>
              <a:rPr lang="en-US" altLang="en-US" b="1" dirty="0">
                <a:solidFill>
                  <a:srgbClr val="000080"/>
                </a:solidFill>
                <a:latin typeface="Consolas" panose="020B0609020204030204" pitchFamily="49" charset="0"/>
              </a:rPr>
              <a:t>desc;</a:t>
            </a:r>
            <a:endParaRPr lang="en-US" altLang="en-US" sz="4400" dirty="0"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13365-346A-46D2-AF43-E8CF32C5A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429000"/>
            <a:ext cx="3943350" cy="227647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3AD7FF-A06B-4CDC-BB99-10288D98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46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0E52-E00C-4C82-B17D-23EAF52B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20359-6540-4DCF-991E-A92336160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Tutorial on w3schools.com - </a:t>
            </a:r>
            <a:r>
              <a:rPr lang="en-US" dirty="0">
                <a:hlinkClick r:id="rId2"/>
              </a:rPr>
              <a:t>https://www.w3schools.com/sql/default.asp</a:t>
            </a:r>
            <a:endParaRPr lang="en-US" dirty="0"/>
          </a:p>
          <a:p>
            <a:r>
              <a:rPr lang="en-US" dirty="0"/>
              <a:t>Data types in SQLite - </a:t>
            </a:r>
            <a:r>
              <a:rPr lang="en-US" dirty="0">
                <a:hlinkClick r:id="rId3"/>
              </a:rPr>
              <a:t>https://www.sqlite.org/datatype3.html</a:t>
            </a:r>
            <a:endParaRPr lang="en-US" dirty="0"/>
          </a:p>
          <a:p>
            <a:r>
              <a:rPr lang="en-US" dirty="0"/>
              <a:t>Query Plan - </a:t>
            </a:r>
            <a:r>
              <a:rPr lang="en-US" dirty="0">
                <a:hlinkClick r:id="rId4"/>
              </a:rPr>
              <a:t>https://en.wikipedia.org/wiki/Query_plan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353CB-3443-4D38-99BE-1B626BFD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2984-58E7-44DE-92B1-045052A1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N-tier architecture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11BB64-13C0-41D7-9292-5AC408208ED8}"/>
              </a:ext>
            </a:extLst>
          </p:cNvPr>
          <p:cNvGrpSpPr/>
          <p:nvPr/>
        </p:nvGrpSpPr>
        <p:grpSpPr>
          <a:xfrm>
            <a:off x="9717334" y="2562704"/>
            <a:ext cx="2173639" cy="2602410"/>
            <a:chOff x="7304091" y="3166020"/>
            <a:chExt cx="2173639" cy="2602410"/>
          </a:xfrm>
        </p:grpSpPr>
        <p:pic>
          <p:nvPicPr>
            <p:cNvPr id="11" name="Picture 10" descr="A picture containing table, computer&#10;&#10;Description automatically generated">
              <a:extLst>
                <a:ext uri="{FF2B5EF4-FFF2-40B4-BE49-F238E27FC236}">
                  <a16:creationId xmlns:a16="http://schemas.microsoft.com/office/drawing/2014/main" id="{5846AD56-419E-4A14-923B-94E9E4FAE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091" y="3166020"/>
              <a:ext cx="1683377" cy="2602410"/>
            </a:xfrm>
            <a:prstGeom prst="rect">
              <a:avLst/>
            </a:prstGeom>
          </p:spPr>
        </p:pic>
        <p:pic>
          <p:nvPicPr>
            <p:cNvPr id="7" name="Picture 6" descr="A picture containing sitting, table, cup, computer&#10;&#10;Description automatically generated">
              <a:extLst>
                <a:ext uri="{FF2B5EF4-FFF2-40B4-BE49-F238E27FC236}">
                  <a16:creationId xmlns:a16="http://schemas.microsoft.com/office/drawing/2014/main" id="{4B6E218A-D471-4DFB-9540-B91310961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532" y="4019478"/>
              <a:ext cx="1297198" cy="156498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181C42-B200-434A-B156-CE26C0A5059C}"/>
              </a:ext>
            </a:extLst>
          </p:cNvPr>
          <p:cNvGrpSpPr/>
          <p:nvPr/>
        </p:nvGrpSpPr>
        <p:grpSpPr>
          <a:xfrm>
            <a:off x="5228334" y="2562704"/>
            <a:ext cx="2165737" cy="2602410"/>
            <a:chOff x="2133532" y="3166020"/>
            <a:chExt cx="2165737" cy="2602410"/>
          </a:xfrm>
        </p:grpSpPr>
        <p:pic>
          <p:nvPicPr>
            <p:cNvPr id="5" name="Picture 4" descr="A picture containing table, computer&#10;&#10;Description automatically generated">
              <a:extLst>
                <a:ext uri="{FF2B5EF4-FFF2-40B4-BE49-F238E27FC236}">
                  <a16:creationId xmlns:a16="http://schemas.microsoft.com/office/drawing/2014/main" id="{C643B626-07BC-4A07-84A0-25AE65C81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532" y="3166020"/>
              <a:ext cx="1683377" cy="2602410"/>
            </a:xfrm>
            <a:prstGeom prst="rect">
              <a:avLst/>
            </a:prstGeom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6692BCE7-DCAF-4972-9C4A-E639D442F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1" y="4019478"/>
              <a:ext cx="1324048" cy="1324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329006-8AA7-4452-9952-1DFF78B0CE16}"/>
              </a:ext>
            </a:extLst>
          </p:cNvPr>
          <p:cNvGrpSpPr/>
          <p:nvPr/>
        </p:nvGrpSpPr>
        <p:grpSpPr>
          <a:xfrm>
            <a:off x="273273" y="2969413"/>
            <a:ext cx="2631800" cy="2011734"/>
            <a:chOff x="771039" y="2969413"/>
            <a:chExt cx="2631800" cy="201173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56F33F3-EADE-4618-A82E-9300832F9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654" y="2969413"/>
              <a:ext cx="2616185" cy="201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38A8B4-41D2-4AA3-8D6F-CD56CCE3F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1039" y="3504416"/>
              <a:ext cx="1397962" cy="1397962"/>
            </a:xfrm>
            <a:prstGeom prst="rect">
              <a:avLst/>
            </a:prstGeom>
          </p:spPr>
        </p:pic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609EC0C-168F-4E4A-B6EB-0D22D35767A6}"/>
              </a:ext>
            </a:extLst>
          </p:cNvPr>
          <p:cNvSpPr/>
          <p:nvPr/>
        </p:nvSpPr>
        <p:spPr>
          <a:xfrm>
            <a:off x="3397193" y="3635915"/>
            <a:ext cx="1339021" cy="6787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B0458B6-2AFC-4877-A081-5739A879D241}"/>
              </a:ext>
            </a:extLst>
          </p:cNvPr>
          <p:cNvSpPr/>
          <p:nvPr/>
        </p:nvSpPr>
        <p:spPr>
          <a:xfrm>
            <a:off x="7886192" y="3628058"/>
            <a:ext cx="1339021" cy="6787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A3D9EA-88FA-43D9-85C6-C005737D192E}"/>
              </a:ext>
            </a:extLst>
          </p:cNvPr>
          <p:cNvSpPr txBox="1"/>
          <p:nvPr/>
        </p:nvSpPr>
        <p:spPr>
          <a:xfrm>
            <a:off x="288888" y="2036188"/>
            <a:ext cx="2616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28FBC6-27B0-47CD-B105-29B2C205D008}"/>
              </a:ext>
            </a:extLst>
          </p:cNvPr>
          <p:cNvSpPr txBox="1"/>
          <p:nvPr/>
        </p:nvSpPr>
        <p:spPr>
          <a:xfrm>
            <a:off x="4506016" y="2036187"/>
            <a:ext cx="318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Application/Web Server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DCF4B8-F4E9-4095-A32D-2FF1A9AE9643}"/>
              </a:ext>
            </a:extLst>
          </p:cNvPr>
          <p:cNvSpPr txBox="1"/>
          <p:nvPr/>
        </p:nvSpPr>
        <p:spPr>
          <a:xfrm>
            <a:off x="9530832" y="2036187"/>
            <a:ext cx="222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Database Server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A3AA28-1094-43FD-A723-CAE013D22E3D}"/>
              </a:ext>
            </a:extLst>
          </p:cNvPr>
          <p:cNvSpPr txBox="1"/>
          <p:nvPr/>
        </p:nvSpPr>
        <p:spPr>
          <a:xfrm>
            <a:off x="2905073" y="4456603"/>
            <a:ext cx="232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E.g. HTTP over TCP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30E3CF-4E7A-4CB6-AAA9-039250C8153D}"/>
              </a:ext>
            </a:extLst>
          </p:cNvPr>
          <p:cNvSpPr txBox="1"/>
          <p:nvPr/>
        </p:nvSpPr>
        <p:spPr>
          <a:xfrm>
            <a:off x="7886191" y="4456602"/>
            <a:ext cx="1339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JDBC over TCP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2F32A38-BB7F-43BB-BE12-B8522D96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2984-58E7-44DE-92B1-045052A1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point-of-view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11BB64-13C0-41D7-9292-5AC408208ED8}"/>
              </a:ext>
            </a:extLst>
          </p:cNvPr>
          <p:cNvGrpSpPr/>
          <p:nvPr/>
        </p:nvGrpSpPr>
        <p:grpSpPr>
          <a:xfrm>
            <a:off x="7250359" y="2584910"/>
            <a:ext cx="2173639" cy="2602410"/>
            <a:chOff x="7304091" y="3166020"/>
            <a:chExt cx="2173639" cy="2602410"/>
          </a:xfrm>
        </p:grpSpPr>
        <p:pic>
          <p:nvPicPr>
            <p:cNvPr id="11" name="Picture 10" descr="A picture containing table, computer&#10;&#10;Description automatically generated">
              <a:extLst>
                <a:ext uri="{FF2B5EF4-FFF2-40B4-BE49-F238E27FC236}">
                  <a16:creationId xmlns:a16="http://schemas.microsoft.com/office/drawing/2014/main" id="{5846AD56-419E-4A14-923B-94E9E4FAE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4091" y="3166020"/>
              <a:ext cx="1683377" cy="2602410"/>
            </a:xfrm>
            <a:prstGeom prst="rect">
              <a:avLst/>
            </a:prstGeom>
          </p:spPr>
        </p:pic>
        <p:pic>
          <p:nvPicPr>
            <p:cNvPr id="7" name="Picture 6" descr="A picture containing sitting, table, cup, computer&#10;&#10;Description automatically generated">
              <a:extLst>
                <a:ext uri="{FF2B5EF4-FFF2-40B4-BE49-F238E27FC236}">
                  <a16:creationId xmlns:a16="http://schemas.microsoft.com/office/drawing/2014/main" id="{4B6E218A-D471-4DFB-9540-B91310961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0532" y="4019478"/>
              <a:ext cx="1297198" cy="1564985"/>
            </a:xfrm>
            <a:prstGeom prst="rect">
              <a:avLst/>
            </a:prstGeom>
          </p:spPr>
        </p:pic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7B0458B6-2AFC-4877-A081-5739A879D241}"/>
              </a:ext>
            </a:extLst>
          </p:cNvPr>
          <p:cNvSpPr/>
          <p:nvPr/>
        </p:nvSpPr>
        <p:spPr>
          <a:xfrm>
            <a:off x="5466247" y="3732198"/>
            <a:ext cx="1339021" cy="6787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A3D9EA-88FA-43D9-85C6-C005737D192E}"/>
              </a:ext>
            </a:extLst>
          </p:cNvPr>
          <p:cNvSpPr txBox="1"/>
          <p:nvPr/>
        </p:nvSpPr>
        <p:spPr>
          <a:xfrm>
            <a:off x="1839325" y="2036188"/>
            <a:ext cx="3170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Developer Workstation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DCF4B8-F4E9-4095-A32D-2FF1A9AE9643}"/>
              </a:ext>
            </a:extLst>
          </p:cNvPr>
          <p:cNvSpPr txBox="1"/>
          <p:nvPr/>
        </p:nvSpPr>
        <p:spPr>
          <a:xfrm>
            <a:off x="7063857" y="2036187"/>
            <a:ext cx="2228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Database Server</a:t>
            </a: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5C5495CB-52E3-49E5-BEE5-DBF4C387E8AA}"/>
              </a:ext>
            </a:extLst>
          </p:cNvPr>
          <p:cNvGrpSpPr/>
          <p:nvPr/>
        </p:nvGrpSpPr>
        <p:grpSpPr>
          <a:xfrm>
            <a:off x="1810750" y="2584910"/>
            <a:ext cx="3573181" cy="3179999"/>
            <a:chOff x="1810750" y="2728420"/>
            <a:chExt cx="3573181" cy="3179999"/>
          </a:xfrm>
        </p:grpSpPr>
        <p:sp>
          <p:nvSpPr>
            <p:cNvPr id="24" name="Arrow: Curved Left 23">
              <a:extLst>
                <a:ext uri="{FF2B5EF4-FFF2-40B4-BE49-F238E27FC236}">
                  <a16:creationId xmlns:a16="http://schemas.microsoft.com/office/drawing/2014/main" id="{7B5FA6FA-D046-42F7-AB90-512A96350E01}"/>
                </a:ext>
              </a:extLst>
            </p:cNvPr>
            <p:cNvSpPr/>
            <p:nvPr/>
          </p:nvSpPr>
          <p:spPr>
            <a:xfrm rot="1509674">
              <a:off x="3901599" y="4222863"/>
              <a:ext cx="1482332" cy="1685556"/>
            </a:xfrm>
            <a:prstGeom prst="curvedLeftArrow">
              <a:avLst>
                <a:gd name="adj1" fmla="val 17265"/>
                <a:gd name="adj2" fmla="val 50000"/>
                <a:gd name="adj3" fmla="val 25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B028C21-DE19-416E-9C13-A806CB211C66}"/>
                </a:ext>
              </a:extLst>
            </p:cNvPr>
            <p:cNvGrpSpPr/>
            <p:nvPr/>
          </p:nvGrpSpPr>
          <p:grpSpPr>
            <a:xfrm>
              <a:off x="1810750" y="2728420"/>
              <a:ext cx="3170190" cy="2252727"/>
              <a:chOff x="2001250" y="2728420"/>
              <a:chExt cx="3170190" cy="2252727"/>
            </a:xfrm>
          </p:grpSpPr>
          <p:pic>
            <p:nvPicPr>
              <p:cNvPr id="2052" name="Picture 4">
                <a:extLst>
                  <a:ext uri="{FF2B5EF4-FFF2-40B4-BE49-F238E27FC236}">
                    <a16:creationId xmlns:a16="http://schemas.microsoft.com/office/drawing/2014/main" id="{11D39D9A-6A37-4E12-A17C-43AF58787F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527" b="11888"/>
              <a:stretch/>
            </p:blipFill>
            <p:spPr bwMode="auto">
              <a:xfrm>
                <a:off x="2229977" y="2728420"/>
                <a:ext cx="2941463" cy="22527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9" descr="A picture containing sitting, table, cup, computer&#10;&#10;Description automatically generated">
                <a:extLst>
                  <a:ext uri="{FF2B5EF4-FFF2-40B4-BE49-F238E27FC236}">
                    <a16:creationId xmlns:a16="http://schemas.microsoft.com/office/drawing/2014/main" id="{AB809729-F844-4A04-9FBD-EF040F3C5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3509" y="2965332"/>
                <a:ext cx="834353" cy="1006593"/>
              </a:xfrm>
              <a:prstGeom prst="rect">
                <a:avLst/>
              </a:prstGeom>
            </p:spPr>
          </p:pic>
          <p:pic>
            <p:nvPicPr>
              <p:cNvPr id="6" name="Picture 5" descr="A picture containing shirt&#10;&#10;Description automatically generated">
                <a:extLst>
                  <a:ext uri="{FF2B5EF4-FFF2-40B4-BE49-F238E27FC236}">
                    <a16:creationId xmlns:a16="http://schemas.microsoft.com/office/drawing/2014/main" id="{AC45100D-4FDB-4A98-814F-FF74D33C86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1250" y="3557718"/>
                <a:ext cx="1339022" cy="1339022"/>
              </a:xfrm>
              <a:prstGeom prst="rect">
                <a:avLst/>
              </a:prstGeom>
            </p:spPr>
          </p:pic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FFCEA27-5845-415D-915B-C0C3F05633FE}"/>
              </a:ext>
            </a:extLst>
          </p:cNvPr>
          <p:cNvSpPr txBox="1"/>
          <p:nvPr/>
        </p:nvSpPr>
        <p:spPr>
          <a:xfrm>
            <a:off x="3613603" y="5485552"/>
            <a:ext cx="232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Database contained within the workstation </a:t>
            </a:r>
          </a:p>
        </p:txBody>
      </p:sp>
      <p:sp>
        <p:nvSpPr>
          <p:cNvPr id="2051" name="Slide Number Placeholder 2050">
            <a:extLst>
              <a:ext uri="{FF2B5EF4-FFF2-40B4-BE49-F238E27FC236}">
                <a16:creationId xmlns:a16="http://schemas.microsoft.com/office/drawing/2014/main" id="{1079E49C-97FF-4724-BE11-45175C9C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9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78073-4F84-4935-A2BA-39DA9F53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06710-048D-4170-B0C9-EE627BFD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Field</a:t>
            </a:r>
            <a:r>
              <a:rPr lang="en-US" dirty="0"/>
              <a:t>: the “smallest” item of stored data</a:t>
            </a:r>
          </a:p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Record</a:t>
            </a:r>
            <a:r>
              <a:rPr lang="en-US" dirty="0"/>
              <a:t>: group of related fields and associated values</a:t>
            </a:r>
          </a:p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Columns</a:t>
            </a:r>
            <a:r>
              <a:rPr lang="en-US" dirty="0"/>
              <a:t>:  the fields of all records form the columns</a:t>
            </a:r>
          </a:p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Primary Key: </a:t>
            </a:r>
            <a:r>
              <a:rPr lang="en-US" dirty="0"/>
              <a:t>a unique identifier for a record</a:t>
            </a:r>
            <a:endParaRPr lang="en-US" b="1" dirty="0"/>
          </a:p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Table</a:t>
            </a:r>
            <a:r>
              <a:rPr lang="en-US" dirty="0"/>
              <a:t>: collection of related records that are frequently categorized for given purpose</a:t>
            </a:r>
          </a:p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Database</a:t>
            </a:r>
            <a:r>
              <a:rPr lang="en-US" dirty="0"/>
              <a:t>: a collection of related tables</a:t>
            </a:r>
          </a:p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Database Management System (DBMS)</a:t>
            </a:r>
            <a:r>
              <a:rPr lang="en-US" dirty="0"/>
              <a:t>: a system providing control over definition, access and manipulation of the information stored in the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65415-6651-4E01-92B6-10FB0DFCA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D62F-C5A5-4342-A34A-6E7A61ED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terminology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9613EFA-0B9F-4B6B-A25A-EF888B350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639174"/>
              </p:ext>
            </p:extLst>
          </p:nvPr>
        </p:nvGraphicFramePr>
        <p:xfrm>
          <a:off x="2337847" y="2450179"/>
          <a:ext cx="7582816" cy="328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500">
                  <a:extLst>
                    <a:ext uri="{9D8B030D-6E8A-4147-A177-3AD203B41FA5}">
                      <a16:colId xmlns:a16="http://schemas.microsoft.com/office/drawing/2014/main" val="2111988999"/>
                    </a:ext>
                  </a:extLst>
                </a:gridCol>
                <a:gridCol w="1907795">
                  <a:extLst>
                    <a:ext uri="{9D8B030D-6E8A-4147-A177-3AD203B41FA5}">
                      <a16:colId xmlns:a16="http://schemas.microsoft.com/office/drawing/2014/main" val="1852338207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1668584105"/>
                    </a:ext>
                  </a:extLst>
                </a:gridCol>
                <a:gridCol w="1324785">
                  <a:extLst>
                    <a:ext uri="{9D8B030D-6E8A-4147-A177-3AD203B41FA5}">
                      <a16:colId xmlns:a16="http://schemas.microsoft.com/office/drawing/2014/main" val="2414298689"/>
                    </a:ext>
                  </a:extLst>
                </a:gridCol>
                <a:gridCol w="1374561">
                  <a:extLst>
                    <a:ext uri="{9D8B030D-6E8A-4147-A177-3AD203B41FA5}">
                      <a16:colId xmlns:a16="http://schemas.microsoft.com/office/drawing/2014/main" val="724442436"/>
                    </a:ext>
                  </a:extLst>
                </a:gridCol>
              </a:tblGrid>
              <a:tr h="54832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ProductID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ProductName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SupplierID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UnitPrice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864190"/>
                  </a:ext>
                </a:extLst>
              </a:tr>
              <a:tr h="548326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904781"/>
                  </a:ext>
                </a:extLst>
              </a:tr>
              <a:tr h="548326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514829"/>
                  </a:ext>
                </a:extLst>
              </a:tr>
              <a:tr h="548326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354485"/>
                  </a:ext>
                </a:extLst>
              </a:tr>
              <a:tr h="548326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128104"/>
                  </a:ext>
                </a:extLst>
              </a:tr>
              <a:tr h="548326"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792666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3284277F-2CB3-458E-A1E9-370829F58E7D}"/>
              </a:ext>
            </a:extLst>
          </p:cNvPr>
          <p:cNvGrpSpPr/>
          <p:nvPr/>
        </p:nvGrpSpPr>
        <p:grpSpPr>
          <a:xfrm>
            <a:off x="2337847" y="1896180"/>
            <a:ext cx="2777078" cy="1053624"/>
            <a:chOff x="2337847" y="1972380"/>
            <a:chExt cx="2777078" cy="105362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7AA9CC8-4DB4-4FBF-A591-68CCBD618CF6}"/>
                </a:ext>
              </a:extLst>
            </p:cNvPr>
            <p:cNvSpPr/>
            <p:nvPr/>
          </p:nvSpPr>
          <p:spPr>
            <a:xfrm>
              <a:off x="2337847" y="2526379"/>
              <a:ext cx="1442301" cy="499625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3B8AFD-ECA0-412F-9167-FDFEA57796F8}"/>
                </a:ext>
              </a:extLst>
            </p:cNvPr>
            <p:cNvSpPr txBox="1"/>
            <p:nvPr/>
          </p:nvSpPr>
          <p:spPr>
            <a:xfrm>
              <a:off x="3800474" y="1972380"/>
              <a:ext cx="1314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Primary Key</a:t>
              </a:r>
            </a:p>
          </p:txBody>
        </p: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824AB6B8-51E6-456C-80EF-8990787003AD}"/>
                </a:ext>
              </a:extLst>
            </p:cNvPr>
            <p:cNvCxnSpPr>
              <a:cxnSpLocks/>
              <a:stCxn id="8" idx="1"/>
              <a:endCxn id="6" idx="0"/>
            </p:cNvCxnSpPr>
            <p:nvPr/>
          </p:nvCxnSpPr>
          <p:spPr>
            <a:xfrm rot="10800000" flipV="1">
              <a:off x="3058998" y="2157045"/>
              <a:ext cx="741476" cy="369333"/>
            </a:xfrm>
            <a:prstGeom prst="curvedConnector2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5EBAC7-FCDB-451A-91C2-B7CFDBF26F6A}"/>
              </a:ext>
            </a:extLst>
          </p:cNvPr>
          <p:cNvGrpSpPr/>
          <p:nvPr/>
        </p:nvGrpSpPr>
        <p:grpSpPr>
          <a:xfrm>
            <a:off x="5737540" y="1896180"/>
            <a:ext cx="6120189" cy="1053623"/>
            <a:chOff x="5737540" y="1972380"/>
            <a:chExt cx="6120189" cy="10536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422969A-550A-46DE-ADD4-301ACBA306FC}"/>
                </a:ext>
              </a:extLst>
            </p:cNvPr>
            <p:cNvSpPr/>
            <p:nvPr/>
          </p:nvSpPr>
          <p:spPr>
            <a:xfrm>
              <a:off x="5737540" y="2526378"/>
              <a:ext cx="1442301" cy="499625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96D470-C568-4C8A-A9D5-B4FBA35F92D3}"/>
                </a:ext>
              </a:extLst>
            </p:cNvPr>
            <p:cNvSpPr txBox="1"/>
            <p:nvPr/>
          </p:nvSpPr>
          <p:spPr>
            <a:xfrm>
              <a:off x="7179840" y="1972380"/>
              <a:ext cx="4677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Foreign Key </a:t>
              </a:r>
              <a:r>
                <a:rPr lang="en-US" sz="1600" dirty="0"/>
                <a:t>(a cross-reference to another table)</a:t>
              </a:r>
              <a:endParaRPr lang="en-US" dirty="0"/>
            </a:p>
          </p:txBody>
        </p: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6852943D-C800-4E51-8C70-27DFE9E79E77}"/>
                </a:ext>
              </a:extLst>
            </p:cNvPr>
            <p:cNvCxnSpPr>
              <a:cxnSpLocks/>
              <a:stCxn id="9" idx="1"/>
              <a:endCxn id="7" idx="0"/>
            </p:cNvCxnSpPr>
            <p:nvPr/>
          </p:nvCxnSpPr>
          <p:spPr>
            <a:xfrm rot="10800000" flipV="1">
              <a:off x="6458692" y="2157046"/>
              <a:ext cx="721149" cy="369332"/>
            </a:xfrm>
            <a:prstGeom prst="curvedConnector2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BA7F86-3DE7-4DCE-989A-4FA7D22F81C7}"/>
              </a:ext>
            </a:extLst>
          </p:cNvPr>
          <p:cNvGrpSpPr/>
          <p:nvPr/>
        </p:nvGrpSpPr>
        <p:grpSpPr>
          <a:xfrm>
            <a:off x="356236" y="3009900"/>
            <a:ext cx="1805939" cy="2720710"/>
            <a:chOff x="356236" y="3095625"/>
            <a:chExt cx="1805939" cy="2720710"/>
          </a:xfrm>
        </p:grpSpPr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728BEFD9-7A94-4FE0-A9F9-30728879111C}"/>
                </a:ext>
              </a:extLst>
            </p:cNvPr>
            <p:cNvSpPr/>
            <p:nvPr/>
          </p:nvSpPr>
          <p:spPr>
            <a:xfrm>
              <a:off x="1752600" y="3095625"/>
              <a:ext cx="409575" cy="2720710"/>
            </a:xfrm>
            <a:prstGeom prst="leftBrac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3D666A-19EF-4AD3-B7BB-C190725EA992}"/>
                </a:ext>
              </a:extLst>
            </p:cNvPr>
            <p:cNvSpPr txBox="1"/>
            <p:nvPr/>
          </p:nvSpPr>
          <p:spPr>
            <a:xfrm>
              <a:off x="356236" y="4271314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 Rows/Records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B70D90-EC95-476A-BC1B-424EB8AEBF41}"/>
              </a:ext>
            </a:extLst>
          </p:cNvPr>
          <p:cNvGrpSpPr/>
          <p:nvPr/>
        </p:nvGrpSpPr>
        <p:grpSpPr>
          <a:xfrm>
            <a:off x="10029853" y="2450178"/>
            <a:ext cx="1821184" cy="569247"/>
            <a:chOff x="10029825" y="2450178"/>
            <a:chExt cx="1151629" cy="569247"/>
          </a:xfrm>
        </p:grpSpPr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2B750774-2932-463B-A1A8-18D04251E35E}"/>
                </a:ext>
              </a:extLst>
            </p:cNvPr>
            <p:cNvSpPr/>
            <p:nvPr/>
          </p:nvSpPr>
          <p:spPr>
            <a:xfrm>
              <a:off x="10029825" y="2450178"/>
              <a:ext cx="104610" cy="569247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A0C5DF-EE46-41D5-8D0A-DFF0D6E8F1E0}"/>
                </a:ext>
              </a:extLst>
            </p:cNvPr>
            <p:cNvSpPr txBox="1"/>
            <p:nvPr/>
          </p:nvSpPr>
          <p:spPr>
            <a:xfrm>
              <a:off x="10176389" y="2540610"/>
              <a:ext cx="10050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Columns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FAC54C3-C767-455F-A203-B608B2C57E6D}"/>
              </a:ext>
            </a:extLst>
          </p:cNvPr>
          <p:cNvSpPr txBox="1"/>
          <p:nvPr/>
        </p:nvSpPr>
        <p:spPr>
          <a:xfrm>
            <a:off x="2337847" y="5838825"/>
            <a:ext cx="7582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Database Table: </a:t>
            </a:r>
            <a:r>
              <a:rPr lang="en-US" i="1" dirty="0"/>
              <a:t>Product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55790C-CA6B-4559-841F-297AFD800808}"/>
              </a:ext>
            </a:extLst>
          </p:cNvPr>
          <p:cNvGrpSpPr/>
          <p:nvPr/>
        </p:nvGrpSpPr>
        <p:grpSpPr>
          <a:xfrm>
            <a:off x="8532123" y="4065677"/>
            <a:ext cx="2777078" cy="1053624"/>
            <a:chOff x="2337847" y="1972380"/>
            <a:chExt cx="2777078" cy="105362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EBC282A-5B7D-4413-A12D-8B1B8B0E5E5A}"/>
                </a:ext>
              </a:extLst>
            </p:cNvPr>
            <p:cNvSpPr/>
            <p:nvPr/>
          </p:nvSpPr>
          <p:spPr>
            <a:xfrm>
              <a:off x="2337847" y="2526379"/>
              <a:ext cx="1442301" cy="49962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005408-4FA1-40D7-AFE2-47AE6ABA51E6}"/>
                </a:ext>
              </a:extLst>
            </p:cNvPr>
            <p:cNvSpPr txBox="1"/>
            <p:nvPr/>
          </p:nvSpPr>
          <p:spPr>
            <a:xfrm>
              <a:off x="3800474" y="1972380"/>
              <a:ext cx="1314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Field</a:t>
              </a:r>
            </a:p>
          </p:txBody>
        </p: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D3DC0637-5E34-485A-9674-8D2DF8644CED}"/>
                </a:ext>
              </a:extLst>
            </p:cNvPr>
            <p:cNvCxnSpPr>
              <a:cxnSpLocks/>
              <a:stCxn id="37" idx="1"/>
              <a:endCxn id="36" idx="0"/>
            </p:cNvCxnSpPr>
            <p:nvPr/>
          </p:nvCxnSpPr>
          <p:spPr>
            <a:xfrm rot="10800000" flipV="1">
              <a:off x="3058998" y="2157045"/>
              <a:ext cx="741476" cy="369333"/>
            </a:xfrm>
            <a:prstGeom prst="curvedConnector2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09767C3F-5C6F-427C-876F-501F33D8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3A31-86C2-4B11-B6D6-827F54D3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17760-0922-438A-A6C2-C6C261DA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Hierarchical model: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Data is stored in a parent-children relationship nodes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Need to traversed through each tree until the record is found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Hard to maintain links</a:t>
            </a:r>
          </a:p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sz="2100" b="1" dirty="0"/>
              <a:t>Relational model: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Ignores how files are connected and organizes data into two-dimensional unordered-tables (i.e., rows and columns)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Data can be separated into multiple tables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Leverages relational algebra &amp; relational calculus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No need for expensive rewrites of links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sz="1800" b="1" dirty="0"/>
              <a:t>Object-oriented model: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Seeks optimization by organizing data as objects and their attributes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Often challenged by the translation to/from objects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F3244-7CEC-45E9-BD8E-62BBB8CD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3A31-86C2-4B11-B6D6-827F54D3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17760-0922-438A-A6C2-C6C261DA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614051"/>
          </a:xfrm>
        </p:spPr>
        <p:txBody>
          <a:bodyPr>
            <a:normAutofit/>
          </a:bodyPr>
          <a:lstStyle/>
          <a:p>
            <a:pPr indent="-182880">
              <a:buSzPct val="120000"/>
              <a:buFont typeface="Arial" panose="020B0604020202020204" pitchFamily="34" charset="0"/>
              <a:buChar char="•"/>
            </a:pPr>
            <a:r>
              <a:rPr lang="en-US" b="1" dirty="0"/>
              <a:t>NoSQL model: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Replication across nodes in a cluster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Fast key-value stores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Schema-free document storage (i.e., they have a dynamic schema)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Extensible columns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XML oriented attributes</a:t>
            </a:r>
          </a:p>
          <a:p>
            <a:pPr lvl="1"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These databases are not so good for complex 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F3244-7CEC-45E9-BD8E-62BBB8CD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4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4B08-DA48-4058-BD54-D61821F6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database management systems and tools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306886-1B6F-4F1A-A08D-8B6730B38BF3}"/>
              </a:ext>
            </a:extLst>
          </p:cNvPr>
          <p:cNvGrpSpPr/>
          <p:nvPr/>
        </p:nvGrpSpPr>
        <p:grpSpPr>
          <a:xfrm>
            <a:off x="382905" y="1849483"/>
            <a:ext cx="4474845" cy="4420637"/>
            <a:chOff x="1097280" y="1849483"/>
            <a:chExt cx="4474845" cy="4420637"/>
          </a:xfrm>
        </p:grpSpPr>
        <p:pic>
          <p:nvPicPr>
            <p:cNvPr id="5" name="Picture 4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98A910FF-D3C5-4FC0-A703-11D2BBF2A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2102" y="2465112"/>
              <a:ext cx="3505200" cy="1608944"/>
            </a:xfrm>
            <a:prstGeom prst="rect">
              <a:avLst/>
            </a:prstGeom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94BBB4B0-5E34-4F00-B6A4-EF761C9967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834" y="3926300"/>
              <a:ext cx="1676400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4F852D3B-A41E-4FE0-AB2D-BB279D5E4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379" y="5364481"/>
              <a:ext cx="3636645" cy="905639"/>
            </a:xfrm>
            <a:prstGeom prst="rect">
              <a:avLst/>
            </a:prstGeom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EAD7D70C-5695-44DF-BEF8-315532160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4376" y="4044092"/>
              <a:ext cx="2200277" cy="97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326107-BE17-47CB-A352-02762967E694}"/>
                </a:ext>
              </a:extLst>
            </p:cNvPr>
            <p:cNvSpPr txBox="1"/>
            <p:nvPr/>
          </p:nvSpPr>
          <p:spPr>
            <a:xfrm>
              <a:off x="1097280" y="1849483"/>
              <a:ext cx="44748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Relational </a:t>
              </a:r>
            </a:p>
            <a:p>
              <a:pPr algn="ctr"/>
              <a:r>
                <a:rPr lang="en-US" b="1" dirty="0"/>
                <a:t>Database Management Systems</a:t>
              </a:r>
              <a:endParaRPr lang="en-US" b="1" i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097C67-D8A4-484F-A254-C04E410F4642}"/>
              </a:ext>
            </a:extLst>
          </p:cNvPr>
          <p:cNvGrpSpPr/>
          <p:nvPr/>
        </p:nvGrpSpPr>
        <p:grpSpPr>
          <a:xfrm>
            <a:off x="4680585" y="1849483"/>
            <a:ext cx="4474845" cy="4420637"/>
            <a:chOff x="5572125" y="1849483"/>
            <a:chExt cx="4474845" cy="442063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FBD4163B-BB24-49E1-B783-FC12D9051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662" y="3926300"/>
              <a:ext cx="1969770" cy="131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 descr="DynamoDB Logo">
              <a:extLst>
                <a:ext uri="{FF2B5EF4-FFF2-40B4-BE49-F238E27FC236}">
                  <a16:creationId xmlns:a16="http://schemas.microsoft.com/office/drawing/2014/main" id="{EE14996A-C9FE-4243-B1F2-3DB87C5C9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6047" y="2728617"/>
              <a:ext cx="2667000" cy="9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6" name="Picture 24">
              <a:extLst>
                <a:ext uri="{FF2B5EF4-FFF2-40B4-BE49-F238E27FC236}">
                  <a16:creationId xmlns:a16="http://schemas.microsoft.com/office/drawing/2014/main" id="{DA6C1CCC-6E80-4989-8577-9C7B7F24B9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564" y="5475841"/>
              <a:ext cx="2921483" cy="794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24AA08-4215-4394-8B77-BBDEB852E94D}"/>
                </a:ext>
              </a:extLst>
            </p:cNvPr>
            <p:cNvSpPr txBox="1"/>
            <p:nvPr/>
          </p:nvSpPr>
          <p:spPr>
            <a:xfrm>
              <a:off x="5572125" y="1849483"/>
              <a:ext cx="44748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NoSQL </a:t>
              </a:r>
            </a:p>
            <a:p>
              <a:pPr algn="ctr"/>
              <a:r>
                <a:rPr lang="en-US" b="1" dirty="0"/>
                <a:t>Database Management Systems</a:t>
              </a:r>
              <a:endParaRPr lang="en-US" b="1" i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B6052-8980-45A2-9780-6FC77E45C10F}"/>
              </a:ext>
            </a:extLst>
          </p:cNvPr>
          <p:cNvGrpSpPr/>
          <p:nvPr/>
        </p:nvGrpSpPr>
        <p:grpSpPr>
          <a:xfrm>
            <a:off x="9039461" y="1849483"/>
            <a:ext cx="2988647" cy="4420637"/>
            <a:chOff x="9039461" y="1849483"/>
            <a:chExt cx="2988647" cy="44206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D5667C-C6EF-40FF-BFF6-D5CD98314B32}"/>
                </a:ext>
              </a:extLst>
            </p:cNvPr>
            <p:cNvSpPr txBox="1"/>
            <p:nvPr/>
          </p:nvSpPr>
          <p:spPr>
            <a:xfrm>
              <a:off x="9039461" y="1849483"/>
              <a:ext cx="29144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DBA Tools</a:t>
              </a:r>
              <a:endParaRPr lang="en-US" b="1" i="1" dirty="0"/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C9B77C06-0E5F-40F1-B9A3-CE1A52CAB0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9" t="29500" r="4889" b="30250"/>
            <a:stretch/>
          </p:blipFill>
          <p:spPr bwMode="auto">
            <a:xfrm>
              <a:off x="9292368" y="2790384"/>
              <a:ext cx="2735740" cy="542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E71ACA1F-5423-4F16-A948-E4CBD7C32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2368" y="4069423"/>
              <a:ext cx="2671267" cy="678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id="{420E8B20-962D-4519-900C-91271CE27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2369" y="5515508"/>
              <a:ext cx="2369821" cy="754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ED5822-6246-4C6D-BD90-810F8F8EAE8B}"/>
              </a:ext>
            </a:extLst>
          </p:cNvPr>
          <p:cNvCxnSpPr>
            <a:cxnSpLocks/>
          </p:cNvCxnSpPr>
          <p:nvPr/>
        </p:nvCxnSpPr>
        <p:spPr>
          <a:xfrm>
            <a:off x="9006060" y="2052320"/>
            <a:ext cx="0" cy="4074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20205B-6D9C-4B54-B769-04E3E79AD6E7}"/>
              </a:ext>
            </a:extLst>
          </p:cNvPr>
          <p:cNvCxnSpPr>
            <a:cxnSpLocks/>
          </p:cNvCxnSpPr>
          <p:nvPr/>
        </p:nvCxnSpPr>
        <p:spPr>
          <a:xfrm>
            <a:off x="4882370" y="2052320"/>
            <a:ext cx="0" cy="4074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878EA7A-A9B7-4969-8A45-EA39D509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55B-F23A-4460-B807-76EE28E5E3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824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1533</Words>
  <Application>Microsoft Office PowerPoint</Application>
  <PresentationFormat>Widescreen</PresentationFormat>
  <Paragraphs>240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Consolas</vt:lpstr>
      <vt:lpstr>Source Sans Pro</vt:lpstr>
      <vt:lpstr>Retrospect</vt:lpstr>
      <vt:lpstr>Introduction to Structured Query Language (SQL)</vt:lpstr>
      <vt:lpstr>Data</vt:lpstr>
      <vt:lpstr>Typical N-tier architecture</vt:lpstr>
      <vt:lpstr>Developer point-of-view</vt:lpstr>
      <vt:lpstr>Database terminology</vt:lpstr>
      <vt:lpstr>Database terminology</vt:lpstr>
      <vt:lpstr>Types of Databases</vt:lpstr>
      <vt:lpstr>Types of Databases</vt:lpstr>
      <vt:lpstr>Some database management systems and tools</vt:lpstr>
      <vt:lpstr>Structured Query Language (SQL)</vt:lpstr>
      <vt:lpstr>SQL statement categories</vt:lpstr>
      <vt:lpstr>Creating a database</vt:lpstr>
      <vt:lpstr>Creating tables</vt:lpstr>
      <vt:lpstr>Inserting rows</vt:lpstr>
      <vt:lpstr>Inserting rows…</vt:lpstr>
      <vt:lpstr>Inserting rows…</vt:lpstr>
      <vt:lpstr>Retrieving data</vt:lpstr>
      <vt:lpstr>Retrieving data - distinct</vt:lpstr>
      <vt:lpstr>Retrieving data - grouping</vt:lpstr>
      <vt:lpstr>Retrieving data - conditions</vt:lpstr>
      <vt:lpstr>Retrieving data - joins</vt:lpstr>
      <vt:lpstr>Retrieving data - joins</vt:lpstr>
      <vt:lpstr>Retrieving data - joins</vt:lpstr>
      <vt:lpstr>Retrieving data - joins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Structured Query Language (SQL)</dc:title>
  <dc:creator>Anthony Peruma (RIT Student)</dc:creator>
  <cp:lastModifiedBy>Christian Newman</cp:lastModifiedBy>
  <cp:revision>19</cp:revision>
  <dcterms:created xsi:type="dcterms:W3CDTF">2019-10-20T23:34:06Z</dcterms:created>
  <dcterms:modified xsi:type="dcterms:W3CDTF">2019-10-21T19:46:01Z</dcterms:modified>
</cp:coreProperties>
</file>