
<file path=[Content_Types].xml><?xml version="1.0" encoding="utf-8"?>
<Types xmlns="http://schemas.openxmlformats.org/package/2006/content-types">
  <Default ContentType="application/vnd.openxmlformats-package.relationships+xml" Extension="rels"/>
  <Default ContentType="image/png" Extension="png"/>
  <Default ContentType="application/xml" Extension="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4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0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1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3.xml"/>
  <Override ContentType="application/vnd.openxmlformats-officedocument.theme+xml" PartName="/ppt/theme/theme2.xml"/>
  <Override ContentType="application/vnd.openxmlformats-officedocument.theme+xml" PartName="/ppt/theme/theme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7.xml"/>
  <Override ContentType="application/vnd.openxmlformats-officedocument.presentationml.slide+xml" PartName="/ppt/slides/slide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8.xml"/>
  <Override ContentType="application/vnd.openxmlformats-officedocument.presentationml.slide+xml" PartName="/ppt/slides/slide10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2.xml"/>
  <Override ContentType="application/vnd.openxmlformats-officedocument.presentationml.slide+xml" PartName="/ppt/slides/slide9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3.xml"/>
  <Override ContentType="application/vnd.openxmlformats-officedocument.presentationml.tableStyles+xml" PartName="/ppt/tableStyle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y="5143500" cx="9144000"/>
  <p:notesSz cx="6858000" cy="9144000"/>
  <p:defaultTextStyle>
    <a:defPPr marR="0" rtl="0" algn="l">
      <a:lnSpc>
        <a:spcPct val="100000"/>
      </a:lnSpc>
      <a:spcBef>
        <a:spcPts val="0"/>
      </a:spcBef>
      <a:spcAft>
        <a:spcPts val="0"/>
      </a:spcAft>
    </a:defPPr>
    <a:lvl1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2" Type="http://schemas.openxmlformats.org/officeDocument/2006/relationships/presProps" Target="presProps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" Type="http://schemas.openxmlformats.org/officeDocument/2006/relationships/theme" Target="theme/theme2.xml"/><Relationship Id="rId4" Type="http://schemas.openxmlformats.org/officeDocument/2006/relationships/slideMaster" Target="slideMasters/slideMaster1.xml"/><Relationship Id="rId10" Type="http://schemas.openxmlformats.org/officeDocument/2006/relationships/slide" Target="slides/slide5.xml"/><Relationship Id="rId3" Type="http://schemas.openxmlformats.org/officeDocument/2006/relationships/tableStyles" Target="tableStyles.xml"/><Relationship Id="rId11" Type="http://schemas.openxmlformats.org/officeDocument/2006/relationships/slide" Target="slides/slide6.xml"/><Relationship Id="rId9" Type="http://schemas.openxmlformats.org/officeDocument/2006/relationships/slide" Target="slides/slide4.xml"/><Relationship Id="rId6" Type="http://schemas.openxmlformats.org/officeDocument/2006/relationships/slide" Target="slides/slide1.xml"/><Relationship Id="rId5" Type="http://schemas.openxmlformats.org/officeDocument/2006/relationships/notesMaster" Target="notesMasters/notesMaster1.xml"/><Relationship Id="rId8" Type="http://schemas.openxmlformats.org/officeDocument/2006/relationships/slide" Target="slides/slide3.xml"/><Relationship Id="rId7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8" name="Shape 3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Problem description - Andy (2.5 mins?)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/>
              <a:t>System architecture - Andy (1.5 mins?)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/>
              <a:t>Demo - Gabe   (Time : 10 mins?)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	Based on presentation poster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	Features (look at SRS)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	Configuration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	Generation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	Execution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	Interaction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/>
              <a:t>Project Status - jim (2.5 mins?)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/>
              <a:t>Challenges (1.5 mins) - Gabe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	Process improvement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	Metrics “gathering”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/>
              <a:t>Future work -jared (1.5 mins)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98" name="Shape 9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JARED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04" name="Shape 10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JIM</a:t>
            </a:r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rtl="0">
              <a:spcBef>
                <a:spcPts val="0"/>
              </a:spcBef>
              <a:buNone/>
            </a:pPr>
            <a:r>
              <a:rPr lang="en"/>
              <a:t>Incomplete ATM: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	Functions</a:t>
            </a:r>
          </a:p>
          <a:p>
            <a:pPr>
              <a:spcBef>
                <a:spcPts val="0"/>
              </a:spcBef>
              <a:buNone/>
            </a:pPr>
            <a:r>
              <a:rPr lang="en"/>
              <a:t>	REST callback and functions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10" name="Shape 11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GABE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C++03: lacked features of newer versions like regexes and functional support, had to make workarounds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Libraries (SLRE)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Testing dynamically generated code may not be as useful so we tried to minimize the parts that were generated so we could have more unit tests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Hard to keep in constant communication of how the system will talk to its other parts, had to constantly keep in contact on slack and review other’s code</a:t>
            </a:r>
          </a:p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16" name="Shape 11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Jared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4" name="Shape 4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 sz="1200"/>
              <a:t>ANDY</a:t>
            </a:r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 sz="1200"/>
          </a:p>
          <a:p>
            <a:pPr lvl="0" rtl="0">
              <a:spcBef>
                <a:spcPts val="60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solidFill>
                  <a:schemeClr val="dk1"/>
                </a:solidFill>
              </a:rPr>
              <a:t>When prototyping embedded devices, developers may want to build a server on the device to control/test the device either remotely or locally. </a:t>
            </a:r>
          </a:p>
          <a:p>
            <a:pPr lvl="0">
              <a:spcBef>
                <a:spcPts val="60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solidFill>
                  <a:schemeClr val="dk1"/>
                </a:solidFill>
              </a:rPr>
              <a:t>When they are done prototyping they move on to the next, and the process of building that embedded server is started over again with mostly repetitive parts.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0" name="Shape 5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6" name="Shape 5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ANDY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2" name="Shape 6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JIM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9" name="Shape 6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JARED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76" name="Shape 7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ANDY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3" name="Shape 8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JIM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91" name="Shape 9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GABE</a:t>
            </a:r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rtl="0">
              <a:spcBef>
                <a:spcPts val="0"/>
              </a:spcBef>
              <a:buNone/>
            </a:pPr>
            <a:r>
              <a:rPr lang="en"/>
              <a:t>Using Autotools to handle compilation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	Can be used for cross-compilation (although that’s not what we used)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	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Actually takes a while on the Raspberry Pi</a:t>
            </a:r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rtl="0">
              <a:spcBef>
                <a:spcPts val="0"/>
              </a:spcBef>
              <a:buNone/>
            </a:pPr>
            <a:r>
              <a:rPr lang="en"/>
              <a:t>Model on slide shows logical representation of the data as stored in the server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	shows default values</a:t>
            </a:r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rtl="0">
              <a:spcBef>
                <a:spcPts val="0"/>
              </a:spcBef>
              <a:buNone/>
            </a:pPr>
            <a:r>
              <a:rPr lang="en"/>
              <a:t>Once server is run, it loads plugins it finds</a:t>
            </a:r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>
              <a:spcBef>
                <a:spcPts val="0"/>
              </a:spcBef>
              <a:buNone/>
            </a:pPr>
            <a:r>
              <a:rPr lang="en"/>
              <a:t>Exposes REST and C++ APIs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/>
          <p:nvPr>
            <p:ph type="ctrTitle"/>
          </p:nvPr>
        </p:nvSpPr>
        <p:spPr>
          <a:xfrm>
            <a:off x="685800" y="1583342"/>
            <a:ext cx="7772400" cy="1159856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algn="ctr">
              <a:spcBef>
                <a:spcPts val="0"/>
              </a:spcBef>
              <a:buSzPct val="100000"/>
              <a:defRPr sz="4800"/>
            </a:lvl1pPr>
            <a:lvl2pPr algn="ctr">
              <a:spcBef>
                <a:spcPts val="0"/>
              </a:spcBef>
              <a:buSzPct val="100000"/>
              <a:defRPr sz="4800"/>
            </a:lvl2pPr>
            <a:lvl3pPr algn="ctr">
              <a:spcBef>
                <a:spcPts val="0"/>
              </a:spcBef>
              <a:buSzPct val="100000"/>
              <a:defRPr sz="4800"/>
            </a:lvl3pPr>
            <a:lvl4pPr algn="ctr">
              <a:spcBef>
                <a:spcPts val="0"/>
              </a:spcBef>
              <a:buSzPct val="100000"/>
              <a:defRPr sz="4800"/>
            </a:lvl4pPr>
            <a:lvl5pPr algn="ctr">
              <a:spcBef>
                <a:spcPts val="0"/>
              </a:spcBef>
              <a:buSzPct val="100000"/>
              <a:defRPr sz="4800"/>
            </a:lvl5pPr>
            <a:lvl6pPr algn="ctr">
              <a:spcBef>
                <a:spcPts val="0"/>
              </a:spcBef>
              <a:buSzPct val="100000"/>
              <a:defRPr sz="4800"/>
            </a:lvl6pPr>
            <a:lvl7pPr algn="ctr">
              <a:spcBef>
                <a:spcPts val="0"/>
              </a:spcBef>
              <a:buSzPct val="100000"/>
              <a:defRPr sz="4800"/>
            </a:lvl7pPr>
            <a:lvl8pPr algn="ctr">
              <a:spcBef>
                <a:spcPts val="0"/>
              </a:spcBef>
              <a:buSzPct val="100000"/>
              <a:defRPr sz="4800"/>
            </a:lvl8pPr>
            <a:lvl9pPr algn="ctr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10" name="Shape 10"/>
          <p:cNvSpPr txBox="1"/>
          <p:nvPr>
            <p:ph idx="1" type="subTitle"/>
          </p:nvPr>
        </p:nvSpPr>
        <p:spPr>
          <a:xfrm>
            <a:off x="685800" y="2840053"/>
            <a:ext cx="7772400" cy="784737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algn="ctr"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1" name="Shape 11"/>
          <p:cNvSpPr txBox="1"/>
          <p:nvPr>
            <p:ph idx="12" type="sldNum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/>
          <p:nvPr>
            <p:ph type="title"/>
          </p:nvPr>
        </p:nvSpPr>
        <p:spPr>
          <a:xfrm>
            <a:off x="457200" y="-141796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defRPr>
                <a:solidFill>
                  <a:srgbClr val="FFFFFF"/>
                </a:solidFill>
              </a:defRPr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4" name="Shape 14"/>
          <p:cNvSpPr txBox="1"/>
          <p:nvPr>
            <p:ph idx="1" type="body"/>
          </p:nvPr>
        </p:nvSpPr>
        <p:spPr>
          <a:xfrm>
            <a:off x="457200" y="1029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buChar char="-"/>
              <a:defRPr sz="2400"/>
            </a:lvl1pPr>
            <a:lvl2pPr>
              <a:spcBef>
                <a:spcPts val="0"/>
              </a:spcBef>
              <a:buChar char="-"/>
              <a:defRPr/>
            </a:lvl2pPr>
            <a:lvl3pPr>
              <a:spcBef>
                <a:spcPts val="0"/>
              </a:spcBef>
              <a:buChar char="-"/>
              <a:defRPr/>
            </a:lvl3pPr>
            <a:lvl4pPr>
              <a:spcBef>
                <a:spcPts val="0"/>
              </a:spcBef>
              <a:buChar char="-"/>
              <a:defRPr/>
            </a:lvl4pPr>
            <a:lvl5pPr>
              <a:spcBef>
                <a:spcPts val="0"/>
              </a:spcBef>
              <a:buChar char="-"/>
              <a:defRPr/>
            </a:lvl5pPr>
            <a:lvl6pPr>
              <a:spcBef>
                <a:spcPts val="0"/>
              </a:spcBef>
              <a:buChar char="-"/>
              <a:defRPr/>
            </a:lvl6pPr>
            <a:lvl7pPr>
              <a:spcBef>
                <a:spcPts val="0"/>
              </a:spcBef>
              <a:buChar char="-"/>
              <a:defRPr/>
            </a:lvl7pPr>
            <a:lvl8pPr>
              <a:spcBef>
                <a:spcPts val="0"/>
              </a:spcBef>
              <a:buChar char="-"/>
              <a:defRPr/>
            </a:lvl8pPr>
            <a:lvl9pPr>
              <a:spcBef>
                <a:spcPts val="0"/>
              </a:spcBef>
              <a:buChar char="-"/>
              <a:defRPr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457200" y="1200150"/>
            <a:ext cx="3994525" cy="372568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2" type="body"/>
          </p:nvPr>
        </p:nvSpPr>
        <p:spPr>
          <a:xfrm>
            <a:off x="4692273" y="1200150"/>
            <a:ext cx="3994525" cy="372568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20" name="Shape 20"/>
          <p:cNvSpPr txBox="1"/>
          <p:nvPr>
            <p:ph idx="12" type="sldNum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/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23" name="Shape 23"/>
          <p:cNvSpPr txBox="1"/>
          <p:nvPr>
            <p:ph idx="12" type="sldNum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/>
          <p:nvPr>
            <p:ph idx="1" type="body"/>
          </p:nvPr>
        </p:nvSpPr>
        <p:spPr>
          <a:xfrm>
            <a:off x="457200" y="4406309"/>
            <a:ext cx="8229600" cy="51952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algn="ctr">
              <a:spcBef>
                <a:spcPts val="360"/>
              </a:spcBef>
              <a:buSzPct val="100000"/>
              <a:buNone/>
              <a:defRPr sz="1800"/>
            </a:lvl1pPr>
          </a:lstStyle>
          <a:p/>
        </p:txBody>
      </p:sp>
      <p:sp>
        <p:nvSpPr>
          <p:cNvPr id="26" name="Shape 26"/>
          <p:cNvSpPr txBox="1"/>
          <p:nvPr>
            <p:ph idx="12" type="sldNum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/>
          <p:nvPr>
            <p:ph idx="12" type="sldNum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png"/><Relationship Id="rId4" Type="http://schemas.openxmlformats.org/officeDocument/2006/relationships/slideLayout" Target="../slideLayouts/slideLayout3.xml"/><Relationship Id="rId3" Type="http://schemas.openxmlformats.org/officeDocument/2006/relationships/slideLayout" Target="../slideLayouts/slideLayout2.xml"/><Relationship Id="rId6" Type="http://schemas.openxmlformats.org/officeDocument/2006/relationships/slideLayout" Target="../slideLayouts/slideLayout5.xml"/><Relationship Id="rId5" Type="http://schemas.openxmlformats.org/officeDocument/2006/relationships/slideLayout" Target="../slideLayouts/slideLayout4.xml"/><Relationship Id="rId8" Type="http://schemas.openxmlformats.org/officeDocument/2006/relationships/theme" Target="../theme/theme3.xml"/><Relationship Id="rId7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4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1pPr>
            <a:lvl2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2pPr>
            <a:lvl3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3pPr>
            <a:lvl4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4pPr>
            <a:lvl5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5pPr>
            <a:lvl6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6pPr>
            <a:lvl7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7pPr>
            <a:lvl8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8pPr>
            <a:lvl9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x="457200" y="1200150"/>
            <a:ext cx="8229600" cy="372568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600"/>
              </a:spcBef>
              <a:buClr>
                <a:schemeClr val="dk1"/>
              </a:buClr>
              <a:buSzPct val="100000"/>
              <a:defRPr sz="3000">
                <a:solidFill>
                  <a:schemeClr val="dk1"/>
                </a:solidFill>
              </a:defRPr>
            </a:lvl1pPr>
            <a:lvl2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2pPr>
            <a:lvl3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3pPr>
            <a:lvl4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4pPr>
            <a:lvl5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5pPr>
            <a:lvl6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6pPr>
            <a:lvl7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7pPr>
            <a:lvl8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8pPr>
            <a:lvl9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2" type="sldNum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>
            <a:lvl1pPr algn="r">
              <a:spcBef>
                <a:spcPts val="0"/>
              </a:spcBef>
              <a:buNone/>
              <a:defRPr sz="1300">
                <a:solidFill>
                  <a:schemeClr val="dk1"/>
                </a:solidFill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01.png"/><Relationship Id="rId3" Type="http://schemas.openxmlformats.org/officeDocument/2006/relationships/image" Target="../media/image10.png"/><Relationship Id="rId6" Type="http://schemas.openxmlformats.org/officeDocument/2006/relationships/image" Target="../media/image05.png"/><Relationship Id="rId5" Type="http://schemas.openxmlformats.org/officeDocument/2006/relationships/image" Target="../media/image06.png"/></Relationships>
</file>

<file path=ppt/slides/_rels/slide10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3" Type="http://schemas.openxmlformats.org/officeDocument/2006/relationships/image" Target="../media/image08.png"/></Relationships>
</file>

<file path=ppt/slides/_rels/slide11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3" Type="http://schemas.openxmlformats.org/officeDocument/2006/relationships/image" Target="../media/image02.png"/></Relationships>
</file>

<file path=ppt/slides/_rels/slide6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3" Type="http://schemas.openxmlformats.org/officeDocument/2006/relationships/image" Target="../media/image00.png"/></Relationships>
</file>

<file path=ppt/slides/_rels/slide7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3" Type="http://schemas.openxmlformats.org/officeDocument/2006/relationships/image" Target="../media/image04.png"/></Relationships>
</file>

<file path=ppt/slides/_rels/slide8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3" Type="http://schemas.openxmlformats.org/officeDocument/2006/relationships/image" Target="../media/image07.png"/></Relationships>
</file>

<file path=ppt/slides/_rels/slide9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09.png"/><Relationship Id="rId3" Type="http://schemas.openxmlformats.org/officeDocument/2006/relationships/image" Target="../media/image0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/>
          <p:nvPr>
            <p:ph idx="1" type="subTitle"/>
          </p:nvPr>
        </p:nvSpPr>
        <p:spPr>
          <a:xfrm>
            <a:off x="1066800" y="1358353"/>
            <a:ext cx="7772400" cy="7847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5500">
                <a:latin typeface="Trebuchet MS"/>
                <a:ea typeface="Trebuchet MS"/>
                <a:cs typeface="Trebuchet MS"/>
                <a:sym typeface="Trebuchet MS"/>
              </a:rPr>
              <a:t>uroboros</a:t>
            </a:r>
          </a:p>
        </p:txBody>
      </p:sp>
      <p:pic>
        <p:nvPicPr>
          <p:cNvPr id="31" name="Shape 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49300" y="1222650"/>
            <a:ext cx="998399" cy="99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Shape 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637074" y="3163225"/>
            <a:ext cx="3598025" cy="1082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Shape 3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799351" y="2829509"/>
            <a:ext cx="1806074" cy="1578669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Shape 3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74774" y="2676552"/>
            <a:ext cx="1325974" cy="1598375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Shape 35"/>
          <p:cNvSpPr txBox="1"/>
          <p:nvPr/>
        </p:nvSpPr>
        <p:spPr>
          <a:xfrm>
            <a:off x="850050" y="4408175"/>
            <a:ext cx="7443900" cy="8684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rtl="0" algn="ctr">
              <a:spcBef>
                <a:spcPts val="0"/>
              </a:spcBef>
              <a:buNone/>
            </a:pPr>
            <a:r>
              <a:rPr b="1" lang="en" sz="1800"/>
              <a:t>Team Cobra</a:t>
            </a:r>
          </a:p>
          <a:p>
            <a:pPr algn="ctr">
              <a:spcBef>
                <a:spcPts val="0"/>
              </a:spcBef>
              <a:buNone/>
            </a:pPr>
            <a:r>
              <a:rPr lang="en" sz="1800"/>
              <a:t>Jim Kuglics	Andrew Lyne III	Gabriel Marcano	Jared Smith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/>
          <p:nvPr>
            <p:ph type="title"/>
          </p:nvPr>
        </p:nvSpPr>
        <p:spPr>
          <a:xfrm>
            <a:off x="457200" y="-141796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Demo: Interaction</a:t>
            </a:r>
          </a:p>
        </p:txBody>
      </p:sp>
      <p:sp>
        <p:nvSpPr>
          <p:cNvPr id="94" name="Shape 94"/>
          <p:cNvSpPr txBox="1"/>
          <p:nvPr>
            <p:ph idx="1" type="body"/>
          </p:nvPr>
        </p:nvSpPr>
        <p:spPr>
          <a:xfrm>
            <a:off x="457200" y="1029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810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-"/>
            </a:pPr>
            <a:r>
              <a:rPr lang="en" sz="2400"/>
              <a:t>We are making REST requests/responses between the sensor and RPI that has the LCD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2400"/>
          </a:p>
          <a:p>
            <a:pPr indent="-3810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-"/>
            </a:pPr>
            <a:r>
              <a:rPr lang="en" sz="2400"/>
              <a:t>LCD Screen operates through plugin architecture with Ouroboros on that RPI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2400"/>
          </a:p>
          <a:p>
            <a:pPr indent="-3810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-"/>
            </a:pPr>
            <a:r>
              <a:rPr lang="en" sz="2400"/>
              <a:t>We can see status and docs through web UI at http://localhost:8080/</a:t>
            </a:r>
          </a:p>
          <a:p>
            <a:pPr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pic>
        <p:nvPicPr>
          <p:cNvPr id="95" name="Shape 9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97450" y="0"/>
            <a:ext cx="3146549" cy="798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/>
          <p:nvPr>
            <p:ph type="title"/>
          </p:nvPr>
        </p:nvSpPr>
        <p:spPr>
          <a:xfrm>
            <a:off x="457200" y="-141796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Project Status</a:t>
            </a:r>
          </a:p>
        </p:txBody>
      </p:sp>
      <p:sp>
        <p:nvSpPr>
          <p:cNvPr id="101" name="Shape 101"/>
          <p:cNvSpPr txBox="1"/>
          <p:nvPr>
            <p:ph idx="1" type="body"/>
          </p:nvPr>
        </p:nvSpPr>
        <p:spPr>
          <a:xfrm>
            <a:off x="457200" y="1029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419100" lvl="0" marL="457200" rtl="0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SzPct val="125000"/>
              <a:buFont typeface="Arial"/>
              <a:buChar char="-"/>
            </a:pPr>
            <a:r>
              <a:rPr lang="en"/>
              <a:t>Customizable configuration</a:t>
            </a:r>
          </a:p>
          <a:p>
            <a:pPr indent="-419100" lvl="0" marL="457200" rtl="0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SzPct val="125000"/>
              <a:buFont typeface="Arial"/>
              <a:buChar char="-"/>
            </a:pPr>
            <a:r>
              <a:rPr lang="en"/>
              <a:t>Code generation for all server files</a:t>
            </a:r>
          </a:p>
          <a:p>
            <a:pPr indent="-419100" lvl="0" marL="457200" rtl="0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SzPct val="125000"/>
              <a:buFont typeface="Arial"/>
              <a:buChar char="-"/>
            </a:pPr>
            <a:r>
              <a:rPr lang="en"/>
              <a:t>Local and REST API</a:t>
            </a:r>
          </a:p>
          <a:p>
            <a:pPr indent="-419100" lvl="0" marL="457200" rtl="0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SzPct val="125000"/>
              <a:buFont typeface="Arial"/>
              <a:buChar char="-"/>
            </a:pPr>
            <a:r>
              <a:rPr lang="en"/>
              <a:t>Web and local callbacks</a:t>
            </a:r>
          </a:p>
          <a:p>
            <a:pPr indent="-419100" lvl="0" marL="457200" rtl="0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SzPct val="125000"/>
              <a:buFont typeface="Arial"/>
              <a:buChar char="-"/>
            </a:pPr>
            <a:r>
              <a:rPr lang="en"/>
              <a:t>Web and API function support</a:t>
            </a: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/>
          <p:nvPr>
            <p:ph type="title"/>
          </p:nvPr>
        </p:nvSpPr>
        <p:spPr>
          <a:xfrm>
            <a:off x="457200" y="-141796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Challenges</a:t>
            </a:r>
          </a:p>
        </p:txBody>
      </p:sp>
      <p:sp>
        <p:nvSpPr>
          <p:cNvPr id="107" name="Shape 107"/>
          <p:cNvSpPr txBox="1"/>
          <p:nvPr>
            <p:ph idx="1" type="body"/>
          </p:nvPr>
        </p:nvSpPr>
        <p:spPr>
          <a:xfrm>
            <a:off x="457200" y="1029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indent="-419100" lvl="0" marL="457200" rtl="0">
              <a:spcBef>
                <a:spcPts val="0"/>
              </a:spcBef>
              <a:buClr>
                <a:schemeClr val="dk1"/>
              </a:buClr>
              <a:buSzPct val="125000"/>
              <a:buFont typeface="Arial"/>
              <a:buChar char="-"/>
            </a:pPr>
            <a:r>
              <a:rPr lang="en"/>
              <a:t>Working with C++03</a:t>
            </a:r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indent="-419100" lvl="0" marL="457200" rtl="0">
              <a:spcBef>
                <a:spcPts val="0"/>
              </a:spcBef>
              <a:buClr>
                <a:schemeClr val="dk1"/>
              </a:buClr>
              <a:buSzPct val="125000"/>
              <a:buFont typeface="Arial"/>
              <a:buChar char="-"/>
            </a:pPr>
            <a:r>
              <a:rPr lang="en"/>
              <a:t>Testing such an abstract idea</a:t>
            </a:r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indent="-419100" lvl="0" marL="457200" rtl="0">
              <a:spcBef>
                <a:spcPts val="0"/>
              </a:spcBef>
              <a:buClr>
                <a:schemeClr val="dk1"/>
              </a:buClr>
              <a:buSzPct val="125000"/>
              <a:buFont typeface="Arial"/>
              <a:buChar char="-"/>
            </a:pPr>
            <a:r>
              <a:rPr lang="en"/>
              <a:t>Sync work across three main components</a:t>
            </a:r>
          </a:p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/>
          <p:nvPr>
            <p:ph type="title"/>
          </p:nvPr>
        </p:nvSpPr>
        <p:spPr>
          <a:xfrm>
            <a:off x="457200" y="-141796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Future Work</a:t>
            </a:r>
          </a:p>
        </p:txBody>
      </p:sp>
      <p:sp>
        <p:nvSpPr>
          <p:cNvPr id="113" name="Shape 113"/>
          <p:cNvSpPr txBox="1"/>
          <p:nvPr>
            <p:ph idx="1" type="body"/>
          </p:nvPr>
        </p:nvSpPr>
        <p:spPr>
          <a:xfrm>
            <a:off x="457200" y="1042825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419100" lvl="0" marL="457200" rtl="0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SzPct val="125000"/>
              <a:buFont typeface="Arial"/>
              <a:buChar char="-"/>
            </a:pPr>
            <a:r>
              <a:rPr lang="en"/>
              <a:t>C++11</a:t>
            </a:r>
          </a:p>
          <a:p>
            <a:pPr indent="-419100" lvl="0" marL="457200" rtl="0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SzPct val="125000"/>
              <a:buFont typeface="Arial"/>
              <a:buChar char="-"/>
            </a:pPr>
            <a:r>
              <a:rPr lang="en"/>
              <a:t>WebSockets</a:t>
            </a:r>
          </a:p>
          <a:p>
            <a:pPr indent="-419100" lvl="0" marL="457200" rtl="0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SzPct val="125000"/>
              <a:buFont typeface="Arial"/>
              <a:buChar char="-"/>
            </a:pPr>
            <a:r>
              <a:rPr lang="en"/>
              <a:t>Persistent storage</a:t>
            </a:r>
          </a:p>
          <a:p>
            <a:pPr indent="-419100" lvl="0" marL="457200" rtl="0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SzPct val="125000"/>
              <a:buFont typeface="Arial"/>
              <a:buChar char="-"/>
            </a:pPr>
            <a:r>
              <a:rPr lang="en"/>
              <a:t>Adding more complex data types (images)</a:t>
            </a:r>
          </a:p>
          <a:p>
            <a:pPr indent="-419100" lvl="0" marL="457200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SzPct val="125000"/>
              <a:buFont typeface="Arial"/>
              <a:buChar char="-"/>
            </a:pPr>
            <a:r>
              <a:rPr lang="en"/>
              <a:t>Security (SSL, etc.)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 txBox="1"/>
          <p:nvPr>
            <p:ph type="title"/>
          </p:nvPr>
        </p:nvSpPr>
        <p:spPr>
          <a:xfrm>
            <a:off x="457200" y="-141796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Problem Description</a:t>
            </a:r>
          </a:p>
        </p:txBody>
      </p:sp>
      <p:sp>
        <p:nvSpPr>
          <p:cNvPr id="41" name="Shape 41"/>
          <p:cNvSpPr txBox="1"/>
          <p:nvPr>
            <p:ph idx="1" type="body"/>
          </p:nvPr>
        </p:nvSpPr>
        <p:spPr>
          <a:xfrm>
            <a:off x="457200" y="1029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810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-"/>
            </a:pPr>
            <a:r>
              <a:rPr lang="en"/>
              <a:t>Harris developed new platform for radios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indent="-3810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-"/>
            </a:pPr>
            <a:r>
              <a:rPr lang="en"/>
              <a:t>Ability to write applications for the radio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indent="-3810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-"/>
            </a:pPr>
            <a:r>
              <a:rPr lang="en"/>
              <a:t>Currently no uniform development process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indent="-3810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-"/>
            </a:pPr>
            <a:r>
              <a:rPr lang="en"/>
              <a:t>Internet of things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/>
          <p:nvPr>
            <p:ph type="title"/>
          </p:nvPr>
        </p:nvSpPr>
        <p:spPr>
          <a:xfrm>
            <a:off x="457200" y="-141796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Solution</a:t>
            </a:r>
          </a:p>
        </p:txBody>
      </p:sp>
      <p:sp>
        <p:nvSpPr>
          <p:cNvPr id="47" name="Shape 47"/>
          <p:cNvSpPr txBox="1"/>
          <p:nvPr>
            <p:ph idx="1" type="body"/>
          </p:nvPr>
        </p:nvSpPr>
        <p:spPr>
          <a:xfrm>
            <a:off x="457200" y="10510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419100" lvl="0" marL="457200" rtl="0">
              <a:spcBef>
                <a:spcPts val="0"/>
              </a:spcBef>
              <a:buClr>
                <a:schemeClr val="dk1"/>
              </a:buClr>
              <a:buSzPct val="125000"/>
              <a:buFont typeface="Arial"/>
              <a:buChar char="-"/>
            </a:pPr>
            <a:r>
              <a:rPr lang="en"/>
              <a:t>Uniform installation process 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indent="-419100" lvl="0" marL="457200" rtl="0">
              <a:spcBef>
                <a:spcPts val="0"/>
              </a:spcBef>
              <a:buClr>
                <a:schemeClr val="dk1"/>
              </a:buClr>
              <a:buSzPct val="125000"/>
              <a:buFont typeface="Arial"/>
              <a:buChar char="-"/>
            </a:pPr>
            <a:r>
              <a:rPr lang="en"/>
              <a:t>Highly customizable web server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indent="-419100" lvl="0" marL="457200" rtl="0">
              <a:spcBef>
                <a:spcPts val="0"/>
              </a:spcBef>
              <a:buClr>
                <a:schemeClr val="dk1"/>
              </a:buClr>
              <a:buSzPct val="125000"/>
              <a:buFont typeface="Arial"/>
              <a:buChar char="-"/>
            </a:pPr>
            <a:r>
              <a:rPr lang="en"/>
              <a:t>REST and C++ API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indent="-419100" lvl="0" marL="457200">
              <a:spcBef>
                <a:spcPts val="0"/>
              </a:spcBef>
              <a:buClr>
                <a:schemeClr val="dk1"/>
              </a:buClr>
              <a:buSzPct val="125000"/>
              <a:buFont typeface="Arial"/>
              <a:buChar char="-"/>
            </a:pPr>
            <a:r>
              <a:rPr lang="en"/>
              <a:t>Customizable behavior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 txBox="1"/>
          <p:nvPr>
            <p:ph type="title"/>
          </p:nvPr>
        </p:nvSpPr>
        <p:spPr>
          <a:xfrm>
            <a:off x="457200" y="-141796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System Architecture</a:t>
            </a:r>
          </a:p>
        </p:txBody>
      </p:sp>
      <p:sp>
        <p:nvSpPr>
          <p:cNvPr id="53" name="Shape 53"/>
          <p:cNvSpPr txBox="1"/>
          <p:nvPr>
            <p:ph idx="1" type="body"/>
          </p:nvPr>
        </p:nvSpPr>
        <p:spPr>
          <a:xfrm>
            <a:off x="457200" y="1225775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Code Is Split Into Two Components:</a:t>
            </a:r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rtl="0">
              <a:spcBef>
                <a:spcPts val="0"/>
              </a:spcBef>
              <a:buNone/>
            </a:pPr>
            <a:r>
              <a:rPr b="1" lang="en" sz="2400"/>
              <a:t>Generator Code</a:t>
            </a:r>
            <a:r>
              <a:rPr lang="en" sz="2400"/>
              <a:t> - Code that generates necessary server code based on the XML configuration</a:t>
            </a:r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 sz="2400"/>
          </a:p>
          <a:p>
            <a:pPr>
              <a:spcBef>
                <a:spcPts val="0"/>
              </a:spcBef>
              <a:buNone/>
            </a:pPr>
            <a:r>
              <a:rPr b="1" lang="en" sz="2400"/>
              <a:t>Generated Code</a:t>
            </a:r>
            <a:r>
              <a:rPr lang="en" sz="2400"/>
              <a:t> - This is the server code (including JS) which is to be compiled and executed on the target device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/>
          <p:nvPr>
            <p:ph type="title"/>
          </p:nvPr>
        </p:nvSpPr>
        <p:spPr>
          <a:xfrm>
            <a:off x="457200" y="-141796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High-Level Flow</a:t>
            </a:r>
          </a:p>
        </p:txBody>
      </p:sp>
      <p:pic>
        <p:nvPicPr>
          <p:cNvPr id="59" name="Shape 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3725" y="1221350"/>
            <a:ext cx="8336524" cy="33345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/>
          <p:nvPr>
            <p:ph type="title"/>
          </p:nvPr>
        </p:nvSpPr>
        <p:spPr>
          <a:xfrm>
            <a:off x="457200" y="-141796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Demo</a:t>
            </a:r>
          </a:p>
        </p:txBody>
      </p:sp>
      <p:sp>
        <p:nvSpPr>
          <p:cNvPr id="65" name="Shape 65"/>
          <p:cNvSpPr txBox="1"/>
          <p:nvPr>
            <p:ph idx="1" type="body"/>
          </p:nvPr>
        </p:nvSpPr>
        <p:spPr>
          <a:xfrm>
            <a:off x="457200" y="1029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Components:</a:t>
            </a:r>
          </a:p>
          <a:p>
            <a:pPr indent="-419100" lvl="0" marL="457200" rtl="0">
              <a:spcBef>
                <a:spcPts val="0"/>
              </a:spcBef>
              <a:buClr>
                <a:schemeClr val="dk1"/>
              </a:buClr>
              <a:buSzPct val="125000"/>
              <a:buFont typeface="Arial"/>
              <a:buChar char="-"/>
            </a:pPr>
            <a:r>
              <a:rPr lang="en"/>
              <a:t>2 RPIs</a:t>
            </a:r>
          </a:p>
          <a:p>
            <a:pPr indent="-419100" lvl="0" marL="457200" rtl="0">
              <a:spcBef>
                <a:spcPts val="0"/>
              </a:spcBef>
              <a:buClr>
                <a:schemeClr val="dk1"/>
              </a:buClr>
              <a:buSzPct val="125000"/>
              <a:buFont typeface="Arial"/>
              <a:buChar char="-"/>
            </a:pPr>
            <a:r>
              <a:rPr lang="en"/>
              <a:t>Raspbian OS</a:t>
            </a:r>
          </a:p>
          <a:p>
            <a:pPr indent="-419100" lvl="0" marL="457200" rtl="0">
              <a:spcBef>
                <a:spcPts val="0"/>
              </a:spcBef>
              <a:buClr>
                <a:schemeClr val="dk1"/>
              </a:buClr>
              <a:buSzPct val="125000"/>
              <a:buFont typeface="Arial"/>
              <a:buChar char="-"/>
            </a:pPr>
            <a:r>
              <a:rPr lang="en"/>
              <a:t>1 3rd party app</a:t>
            </a:r>
          </a:p>
          <a:p>
            <a:pPr indent="-419100" lvl="0" marL="457200" rtl="0">
              <a:spcBef>
                <a:spcPts val="0"/>
              </a:spcBef>
              <a:buClr>
                <a:schemeClr val="dk1"/>
              </a:buClr>
              <a:buSzPct val="125000"/>
              <a:buFont typeface="Arial"/>
              <a:buChar char="-"/>
            </a:pPr>
            <a:r>
              <a:rPr lang="en"/>
              <a:t>1 plugin</a:t>
            </a:r>
          </a:p>
          <a:p>
            <a:pPr indent="-419100" lvl="0" marL="457200" rtl="0">
              <a:spcBef>
                <a:spcPts val="0"/>
              </a:spcBef>
              <a:buClr>
                <a:schemeClr val="dk1"/>
              </a:buClr>
              <a:buSzPct val="125000"/>
              <a:buFont typeface="Arial"/>
              <a:buChar char="-"/>
            </a:pPr>
            <a:r>
              <a:rPr lang="en"/>
              <a:t>1 LCD screen</a:t>
            </a:r>
          </a:p>
          <a:p>
            <a:pPr indent="-419100" lvl="0" marL="457200" rtl="0">
              <a:spcBef>
                <a:spcPts val="0"/>
              </a:spcBef>
              <a:buClr>
                <a:schemeClr val="dk1"/>
              </a:buClr>
              <a:buSzPct val="125000"/>
              <a:buFont typeface="Arial"/>
              <a:buChar char="-"/>
            </a:pPr>
            <a:r>
              <a:rPr lang="en"/>
              <a:t>1 humidity sensor</a:t>
            </a:r>
          </a:p>
        </p:txBody>
      </p:sp>
      <p:pic>
        <p:nvPicPr>
          <p:cNvPr id="66" name="Shape 6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14325" y="363625"/>
            <a:ext cx="51435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/>
          <p:nvPr>
            <p:ph type="title"/>
          </p:nvPr>
        </p:nvSpPr>
        <p:spPr>
          <a:xfrm>
            <a:off x="457200" y="-141796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Demo: Configuration</a:t>
            </a:r>
          </a:p>
        </p:txBody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x="457200" y="1029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indent="-3810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-"/>
            </a:pPr>
            <a:r>
              <a:rPr lang="en" sz="2400"/>
              <a:t>Server layout is described in XML as config file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2400"/>
          </a:p>
          <a:p>
            <a:pPr indent="-3810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-"/>
            </a:pPr>
            <a:r>
              <a:rPr lang="en" sz="2400"/>
              <a:t>Documentation online available with examples for the XML names and attributes 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2400"/>
          </a:p>
          <a:p>
            <a:pPr indent="-381000" lvl="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-"/>
            </a:pPr>
            <a:r>
              <a:rPr lang="en" sz="2400"/>
              <a:t>Designed to be easily extended by future developers</a:t>
            </a:r>
          </a:p>
        </p:txBody>
      </p:sp>
      <p:pic>
        <p:nvPicPr>
          <p:cNvPr id="73" name="Shape 7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97449" y="1"/>
            <a:ext cx="3146549" cy="798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/>
          <p:nvPr>
            <p:ph type="title"/>
          </p:nvPr>
        </p:nvSpPr>
        <p:spPr>
          <a:xfrm>
            <a:off x="457200" y="-141796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Demo: Generation</a:t>
            </a:r>
          </a:p>
        </p:txBody>
      </p:sp>
      <p:sp>
        <p:nvSpPr>
          <p:cNvPr id="79" name="Shape 79"/>
          <p:cNvSpPr txBox="1"/>
          <p:nvPr>
            <p:ph idx="1" type="body"/>
          </p:nvPr>
        </p:nvSpPr>
        <p:spPr>
          <a:xfrm>
            <a:off x="457200" y="1029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 sz="2400"/>
          </a:p>
          <a:p>
            <a:pPr indent="-3810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-"/>
            </a:pPr>
            <a:r>
              <a:rPr lang="en" sz="2400"/>
              <a:t>Validates XML against schema, builds model, checks model for logical errors</a:t>
            </a:r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 sz="2400"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2400"/>
          </a:p>
          <a:p>
            <a:pPr indent="-381000" lvl="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-"/>
            </a:pPr>
            <a:r>
              <a:rPr lang="en" sz="2400"/>
              <a:t>Model is passed to templates for C++ code generation</a:t>
            </a:r>
          </a:p>
        </p:txBody>
      </p:sp>
      <p:pic>
        <p:nvPicPr>
          <p:cNvPr id="80" name="Shape 8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97450" y="0"/>
            <a:ext cx="3146549" cy="802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/>
          <p:nvPr>
            <p:ph type="title"/>
          </p:nvPr>
        </p:nvSpPr>
        <p:spPr>
          <a:xfrm>
            <a:off x="457200" y="-141796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Demo: Execution</a:t>
            </a:r>
          </a:p>
        </p:txBody>
      </p:sp>
      <p:sp>
        <p:nvSpPr>
          <p:cNvPr id="86" name="Shape 86"/>
          <p:cNvSpPr txBox="1"/>
          <p:nvPr>
            <p:ph idx="1" type="body"/>
          </p:nvPr>
        </p:nvSpPr>
        <p:spPr>
          <a:xfrm>
            <a:off x="4078350" y="1029150"/>
            <a:ext cx="5065799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810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-"/>
            </a:pPr>
            <a:r>
              <a:rPr lang="en"/>
              <a:t>Compiles for the target device to be run natively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indent="-3810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-"/>
            </a:pPr>
            <a:r>
              <a:rPr lang="en"/>
              <a:t>Data described in XML hosted by server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indent="-381000" lvl="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-"/>
            </a:pPr>
            <a:r>
              <a:rPr lang="en"/>
              <a:t>Exposes</a:t>
            </a:r>
            <a:r>
              <a:rPr lang="en" sz="2400"/>
              <a:t> REST and C++ APIs</a:t>
            </a:r>
          </a:p>
        </p:txBody>
      </p:sp>
      <p:pic>
        <p:nvPicPr>
          <p:cNvPr id="87" name="Shape 8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97450" y="0"/>
            <a:ext cx="3146549" cy="802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Shape 8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348425" y="359100"/>
            <a:ext cx="5065797" cy="50657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cap="flat" cmpd="sng" w="9525" algn="ctr">
          <a:solidFill>
            <a:schemeClr val="phClr">
              <a:shade val="95000"/>
              <a:satMod val="105000"/>
            </a:schemeClr>
          </a:solidFill>
          <a:prstDash val="solid"/>
        </a:ln>
        <a:ln cap="flat" cmpd="sng" w="25400" algn="ctr">
          <a:solidFill>
            <a:schemeClr val="phClr"/>
          </a:solidFill>
          <a:prstDash val="solid"/>
        </a:ln>
        <a:ln cap="flat" cmpd="sng" w="38100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rotWithShape="0" dir="5400000" dist="20000">
              <a:srgbClr val="000000">
                <a:alpha val="38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lastClr="000000" val="windowText"/>
      </a:dk1>
      <a:lt1>
        <a:sysClr lastClr="FFFFFF" val="window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cap="flat" cmpd="sng" w="9525" algn="ctr">
          <a:solidFill>
            <a:schemeClr val="phClr">
              <a:shade val="95000"/>
              <a:satMod val="105000"/>
            </a:schemeClr>
          </a:solidFill>
          <a:prstDash val="solid"/>
        </a:ln>
        <a:ln cap="flat" cmpd="sng" w="25400" algn="ctr">
          <a:solidFill>
            <a:schemeClr val="phClr"/>
          </a:solidFill>
          <a:prstDash val="solid"/>
        </a:ln>
        <a:ln cap="flat" cmpd="sng" w="38100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rotWithShape="0" dir="5400000" dist="20000">
              <a:srgbClr val="000000">
                <a:alpha val="38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</a:theme>
</file>

<file path=ppt/theme/theme3.xml><?xml version="1.0" encoding="utf-8"?>
<a:theme xmlns:a="http://schemas.openxmlformats.org/drawingml/2006/main" xmlns:r="http://schemas.openxmlformats.org/officeDocument/2006/relationships" name="simple-ligh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cap="flat" cmpd="sng" w="9525" algn="ctr">
          <a:solidFill>
            <a:schemeClr val="phClr">
              <a:shade val="95000"/>
              <a:satMod val="105000"/>
            </a:schemeClr>
          </a:solidFill>
          <a:prstDash val="solid"/>
        </a:ln>
        <a:ln cap="flat" cmpd="sng" w="25400" algn="ctr">
          <a:solidFill>
            <a:schemeClr val="phClr"/>
          </a:solidFill>
          <a:prstDash val="solid"/>
        </a:ln>
        <a:ln cap="flat" cmpd="sng" w="38100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rotWithShape="0" dir="5400000" dist="20000">
              <a:srgbClr val="000000">
                <a:alpha val="38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</a:theme>
</file>