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showSpecialPlsOnTitleSld="0">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6858000" cx="9144000"/>
  <p:notesSz cx="6858000" cy="9144000"/>
  <p:embeddedFontLst>
    <p:embeddedFont>
      <p:font typeface="Roboto Slab"/>
      <p:regular r:id="rId20"/>
      <p:bold r:id="rId21"/>
    </p:embeddedFont>
    <p:embeddedFont>
      <p:font typeface="Roboto"/>
      <p:regular r:id="rId22"/>
      <p:bold r:id="rId23"/>
      <p:italic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mAuthor clrIdx="0" id="0" initials="" lastIdx="1" name="Michael Washburn Jr"/>
  <p:cmAuthor clrIdx="1" id="1" initials="" lastIdx="1" name="Andrew Deck"/>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font" Target="fonts/RobotoSlab-regular.fntdata"/><Relationship Id="rId22" Type="http://schemas.openxmlformats.org/officeDocument/2006/relationships/font" Target="fonts/Roboto-regular.fntdata"/><Relationship Id="rId21" Type="http://schemas.openxmlformats.org/officeDocument/2006/relationships/font" Target="fonts/RobotoSlab-bold.fntdata"/><Relationship Id="rId24" Type="http://schemas.openxmlformats.org/officeDocument/2006/relationships/font" Target="fonts/Roboto-italic.fntdata"/><Relationship Id="rId23" Type="http://schemas.openxmlformats.org/officeDocument/2006/relationships/font" Target="fonts/Roboto-bold.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25" Type="http://schemas.openxmlformats.org/officeDocument/2006/relationships/font" Target="fonts/Robo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m authorId="0" idx="1" dt="2017-05-02T20:39:00.338">
    <p:pos x="6000" y="0"/>
    <p:text>possibly add names - Paul</p:text>
  </p:cm>
  <p:cm authorId="1" idx="1" dt="2017-05-02T20:39:00.338">
    <p:pos x="6000" y="100"/>
    <p:text>pictures* with names</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9" name="Shape 59"/>
        <p:cNvGrpSpPr/>
        <p:nvPr/>
      </p:nvGrpSpPr>
      <p:grpSpPr>
        <a:xfrm>
          <a:off x="0" y="0"/>
          <a:ext cx="0" cy="0"/>
          <a:chOff x="0" y="0"/>
          <a:chExt cx="0" cy="0"/>
        </a:xfrm>
      </p:grpSpPr>
      <p:sp>
        <p:nvSpPr>
          <p:cNvPr id="60" name="Shape 60"/>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61" name="Shape 6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1" name="Shape 121"/>
        <p:cNvGrpSpPr/>
        <p:nvPr/>
      </p:nvGrpSpPr>
      <p:grpSpPr>
        <a:xfrm>
          <a:off x="0" y="0"/>
          <a:ext cx="0" cy="0"/>
          <a:chOff x="0" y="0"/>
          <a:chExt cx="0" cy="0"/>
        </a:xfrm>
      </p:grpSpPr>
      <p:sp>
        <p:nvSpPr>
          <p:cNvPr id="122" name="Shape 122"/>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123" name="Shape 12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Nick</a:t>
            </a:r>
          </a:p>
          <a:p>
            <a:pPr lvl="0">
              <a:spcBef>
                <a:spcPts val="0"/>
              </a:spcBef>
              <a:buNone/>
            </a:pPr>
            <a:r>
              <a:t/>
            </a:r>
            <a:endParaRPr/>
          </a:p>
          <a:p>
            <a:pPr indent="-228600" lvl="0" marL="457200" rtl="0">
              <a:spcBef>
                <a:spcPts val="0"/>
              </a:spcBef>
              <a:buChar char="-"/>
            </a:pPr>
            <a:r>
              <a:rPr lang="en"/>
              <a:t>Team stopped development in Mid April as planned to work on documentation while the sponsor uses the system</a:t>
            </a:r>
          </a:p>
          <a:p>
            <a:pPr indent="-228600" lvl="0" marL="457200">
              <a:spcBef>
                <a:spcPts val="0"/>
              </a:spcBef>
              <a:buChar char="-"/>
            </a:pPr>
            <a:r>
              <a:rPr lang="en"/>
              <a:t>With this </a:t>
            </a:r>
            <a:r>
              <a:rPr lang="en"/>
              <a:t>documentation</a:t>
            </a:r>
            <a:r>
              <a:rPr lang="en"/>
              <a:t> the team feels that another team could resume work on this software if the need ever arrouse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8" name="Shape 128"/>
        <p:cNvGrpSpPr/>
        <p:nvPr/>
      </p:nvGrpSpPr>
      <p:grpSpPr>
        <a:xfrm>
          <a:off x="0" y="0"/>
          <a:ext cx="0" cy="0"/>
          <a:chOff x="0" y="0"/>
          <a:chExt cx="0" cy="0"/>
        </a:xfrm>
      </p:grpSpPr>
      <p:sp>
        <p:nvSpPr>
          <p:cNvPr id="129" name="Shape 129"/>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130" name="Shape 13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sz="2400"/>
          </a:p>
          <a:p>
            <a:pPr indent="-381000" lvl="0" marL="457200" rtl="0">
              <a:lnSpc>
                <a:spcPct val="115000"/>
              </a:lnSpc>
              <a:spcBef>
                <a:spcPts val="0"/>
              </a:spcBef>
              <a:spcAft>
                <a:spcPts val="1600"/>
              </a:spcAft>
              <a:buClr>
                <a:schemeClr val="dk1"/>
              </a:buClr>
              <a:buSzPct val="100000"/>
              <a:buFont typeface="Roboto"/>
              <a:buChar char="-"/>
            </a:pPr>
            <a:r>
              <a:rPr lang="en" sz="2400">
                <a:solidFill>
                  <a:schemeClr val="dk1"/>
                </a:solidFill>
                <a:latin typeface="Roboto"/>
                <a:ea typeface="Roboto"/>
                <a:cs typeface="Roboto"/>
                <a:sym typeface="Roboto"/>
              </a:rPr>
              <a:t>Followed our process well</a:t>
            </a:r>
          </a:p>
          <a:p>
            <a:pPr indent="-381000" lvl="0" marL="457200" rtl="0">
              <a:lnSpc>
                <a:spcPct val="115000"/>
              </a:lnSpc>
              <a:spcBef>
                <a:spcPts val="0"/>
              </a:spcBef>
              <a:spcAft>
                <a:spcPts val="1600"/>
              </a:spcAft>
              <a:buClr>
                <a:schemeClr val="dk1"/>
              </a:buClr>
              <a:buSzPct val="100000"/>
              <a:buFont typeface="Roboto"/>
              <a:buChar char="-"/>
            </a:pPr>
            <a:r>
              <a:rPr lang="en" sz="2400">
                <a:solidFill>
                  <a:schemeClr val="dk1"/>
                </a:solidFill>
                <a:latin typeface="Roboto"/>
                <a:ea typeface="Roboto"/>
                <a:cs typeface="Roboto"/>
                <a:sym typeface="Roboto"/>
              </a:rPr>
              <a:t>Added testing to process</a:t>
            </a:r>
          </a:p>
          <a:p>
            <a:pPr indent="-381000" lvl="0" marL="457200" rtl="0">
              <a:lnSpc>
                <a:spcPct val="115000"/>
              </a:lnSpc>
              <a:spcBef>
                <a:spcPts val="0"/>
              </a:spcBef>
              <a:spcAft>
                <a:spcPts val="1600"/>
              </a:spcAft>
              <a:buClr>
                <a:schemeClr val="dk1"/>
              </a:buClr>
              <a:buSzPct val="100000"/>
              <a:buFont typeface="Roboto"/>
              <a:buChar char="-"/>
            </a:pPr>
            <a:r>
              <a:rPr lang="en" sz="2400">
                <a:solidFill>
                  <a:schemeClr val="dk1"/>
                </a:solidFill>
                <a:latin typeface="Roboto"/>
                <a:ea typeface="Roboto"/>
                <a:cs typeface="Roboto"/>
                <a:sym typeface="Roboto"/>
              </a:rPr>
              <a:t>Delivered all features from requirements</a:t>
            </a:r>
          </a:p>
          <a:p>
            <a:pPr indent="-381000" lvl="0" marL="457200" rtl="0">
              <a:lnSpc>
                <a:spcPct val="115000"/>
              </a:lnSpc>
              <a:spcBef>
                <a:spcPts val="0"/>
              </a:spcBef>
              <a:spcAft>
                <a:spcPts val="1600"/>
              </a:spcAft>
              <a:buClr>
                <a:schemeClr val="dk1"/>
              </a:buClr>
              <a:buSzPct val="100000"/>
              <a:buFont typeface="Roboto"/>
              <a:buChar char="-"/>
            </a:pPr>
            <a:r>
              <a:rPr lang="en" sz="2400">
                <a:solidFill>
                  <a:schemeClr val="dk1"/>
                </a:solidFill>
                <a:latin typeface="Roboto"/>
                <a:ea typeface="Roboto"/>
                <a:cs typeface="Roboto"/>
                <a:sym typeface="Roboto"/>
              </a:rPr>
              <a:t>Achieved usability goals</a:t>
            </a:r>
          </a:p>
          <a:p>
            <a:pPr indent="-381000" lvl="0" marL="457200" rtl="0">
              <a:lnSpc>
                <a:spcPct val="115000"/>
              </a:lnSpc>
              <a:spcBef>
                <a:spcPts val="0"/>
              </a:spcBef>
              <a:spcAft>
                <a:spcPts val="1600"/>
              </a:spcAft>
              <a:buClr>
                <a:schemeClr val="dk1"/>
              </a:buClr>
              <a:buSzPct val="100000"/>
              <a:buFont typeface="Roboto"/>
              <a:buChar char="-"/>
            </a:pPr>
            <a:r>
              <a:rPr lang="en" sz="2400">
                <a:solidFill>
                  <a:schemeClr val="dk1"/>
                </a:solidFill>
                <a:latin typeface="Roboto"/>
                <a:ea typeface="Roboto"/>
                <a:cs typeface="Roboto"/>
                <a:sym typeface="Roboto"/>
              </a:rPr>
              <a:t>Final iteration finished on schedule</a:t>
            </a:r>
          </a:p>
          <a:p>
            <a:pPr indent="-381000" lvl="0" marL="457200" rtl="0">
              <a:lnSpc>
                <a:spcPct val="115000"/>
              </a:lnSpc>
              <a:spcBef>
                <a:spcPts val="0"/>
              </a:spcBef>
              <a:spcAft>
                <a:spcPts val="1600"/>
              </a:spcAft>
              <a:buClr>
                <a:schemeClr val="dk1"/>
              </a:buClr>
              <a:buSzPct val="100000"/>
              <a:buFont typeface="Roboto"/>
              <a:buChar char="-"/>
            </a:pPr>
            <a:r>
              <a:rPr lang="en" sz="2400">
                <a:solidFill>
                  <a:schemeClr val="dk1"/>
                </a:solidFill>
                <a:latin typeface="Roboto"/>
                <a:ea typeface="Roboto"/>
                <a:cs typeface="Roboto"/>
                <a:sym typeface="Roboto"/>
              </a:rPr>
              <a:t>Organized sponsor meeting</a:t>
            </a:r>
          </a:p>
          <a:p>
            <a:pPr indent="-381000" lvl="0" marL="457200" rtl="0">
              <a:lnSpc>
                <a:spcPct val="115000"/>
              </a:lnSpc>
              <a:spcBef>
                <a:spcPts val="0"/>
              </a:spcBef>
              <a:spcAft>
                <a:spcPts val="1600"/>
              </a:spcAft>
              <a:buClr>
                <a:schemeClr val="dk1"/>
              </a:buClr>
              <a:buSzPct val="100000"/>
              <a:buFont typeface="Roboto"/>
              <a:buChar char="-"/>
            </a:pPr>
            <a:r>
              <a:rPr lang="en" sz="2400">
                <a:solidFill>
                  <a:schemeClr val="dk1"/>
                </a:solidFill>
                <a:latin typeface="Roboto"/>
                <a:ea typeface="Roboto"/>
                <a:cs typeface="Roboto"/>
                <a:sym typeface="Roboto"/>
              </a:rPr>
              <a:t>Live user testing at Tioga Tae Kwon Do</a:t>
            </a:r>
          </a:p>
          <a:p>
            <a:pPr indent="-381000" lvl="0" marL="457200" rtl="0">
              <a:lnSpc>
                <a:spcPct val="115000"/>
              </a:lnSpc>
              <a:spcBef>
                <a:spcPts val="0"/>
              </a:spcBef>
              <a:spcAft>
                <a:spcPts val="1600"/>
              </a:spcAft>
              <a:buClr>
                <a:schemeClr val="dk1"/>
              </a:buClr>
              <a:buSzPct val="100000"/>
              <a:buFont typeface="Roboto"/>
              <a:buChar char="-"/>
            </a:pPr>
            <a:r>
              <a:rPr lang="en" sz="2400">
                <a:solidFill>
                  <a:schemeClr val="dk1"/>
                </a:solidFill>
                <a:latin typeface="Roboto"/>
                <a:ea typeface="Roboto"/>
                <a:cs typeface="Roboto"/>
                <a:sym typeface="Roboto"/>
              </a:rPr>
              <a:t>Sponsor is very happy with final product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5" name="Shape 135"/>
        <p:cNvGrpSpPr/>
        <p:nvPr/>
      </p:nvGrpSpPr>
      <p:grpSpPr>
        <a:xfrm>
          <a:off x="0" y="0"/>
          <a:ext cx="0" cy="0"/>
          <a:chOff x="0" y="0"/>
          <a:chExt cx="0" cy="0"/>
        </a:xfrm>
      </p:grpSpPr>
      <p:sp>
        <p:nvSpPr>
          <p:cNvPr id="136" name="Shape 136"/>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137" name="Shape 13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sz="2400"/>
              <a:t>However, with that being said there were definitely some challenges and obstacles we faced during development, some of which include:</a:t>
            </a:r>
          </a:p>
          <a:p>
            <a:pPr indent="-381000" lvl="0" marL="457200" rtl="0">
              <a:lnSpc>
                <a:spcPct val="115000"/>
              </a:lnSpc>
              <a:spcBef>
                <a:spcPts val="0"/>
              </a:spcBef>
              <a:spcAft>
                <a:spcPts val="1600"/>
              </a:spcAft>
              <a:buClr>
                <a:schemeClr val="dk1"/>
              </a:buClr>
              <a:buSzPct val="100000"/>
              <a:buFont typeface="Roboto"/>
            </a:pPr>
            <a:r>
              <a:rPr lang="en" sz="2400">
                <a:solidFill>
                  <a:schemeClr val="dk1"/>
                </a:solidFill>
                <a:latin typeface="Roboto"/>
                <a:ea typeface="Roboto"/>
                <a:cs typeface="Roboto"/>
                <a:sym typeface="Roboto"/>
              </a:rPr>
              <a:t>Failed to deliver Iteration 5 release</a:t>
            </a:r>
          </a:p>
          <a:p>
            <a:pPr indent="-381000" lvl="0" marL="457200" rtl="0">
              <a:lnSpc>
                <a:spcPct val="115000"/>
              </a:lnSpc>
              <a:spcBef>
                <a:spcPts val="0"/>
              </a:spcBef>
              <a:spcAft>
                <a:spcPts val="1600"/>
              </a:spcAft>
              <a:buClr>
                <a:schemeClr val="dk1"/>
              </a:buClr>
              <a:buSzPct val="100000"/>
              <a:buFont typeface="Roboto"/>
            </a:pPr>
            <a:r>
              <a:rPr lang="en" sz="2400">
                <a:solidFill>
                  <a:schemeClr val="dk1"/>
                </a:solidFill>
                <a:latin typeface="Roboto"/>
                <a:ea typeface="Roboto"/>
                <a:cs typeface="Roboto"/>
                <a:sym typeface="Roboto"/>
              </a:rPr>
              <a:t>Insufficiently detailed wireframing</a:t>
            </a:r>
          </a:p>
          <a:p>
            <a:pPr indent="-381000" lvl="0" marL="457200" rtl="0">
              <a:lnSpc>
                <a:spcPct val="115000"/>
              </a:lnSpc>
              <a:spcBef>
                <a:spcPts val="0"/>
              </a:spcBef>
              <a:spcAft>
                <a:spcPts val="1600"/>
              </a:spcAft>
              <a:buClr>
                <a:schemeClr val="dk1"/>
              </a:buClr>
              <a:buSzPct val="100000"/>
              <a:buFont typeface="Roboto"/>
            </a:pPr>
            <a:r>
              <a:rPr lang="en" sz="2400">
                <a:solidFill>
                  <a:schemeClr val="dk1"/>
                </a:solidFill>
                <a:latin typeface="Roboto"/>
                <a:ea typeface="Roboto"/>
                <a:cs typeface="Roboto"/>
                <a:sym typeface="Roboto"/>
              </a:rPr>
              <a:t>Timely code reviews</a:t>
            </a:r>
          </a:p>
          <a:p>
            <a:pPr indent="-381000" lvl="0" marL="457200" rtl="0">
              <a:lnSpc>
                <a:spcPct val="115000"/>
              </a:lnSpc>
              <a:spcBef>
                <a:spcPts val="0"/>
              </a:spcBef>
              <a:spcAft>
                <a:spcPts val="1600"/>
              </a:spcAft>
              <a:buClr>
                <a:schemeClr val="dk1"/>
              </a:buClr>
              <a:buSzPct val="100000"/>
              <a:buFont typeface="Roboto"/>
            </a:pPr>
            <a:r>
              <a:rPr lang="en" sz="2400">
                <a:solidFill>
                  <a:schemeClr val="dk1"/>
                </a:solidFill>
                <a:latin typeface="Roboto"/>
                <a:ea typeface="Roboto"/>
                <a:cs typeface="Roboto"/>
                <a:sym typeface="Roboto"/>
              </a:rPr>
              <a:t>Deployment</a:t>
            </a:r>
          </a:p>
          <a:p>
            <a:pPr indent="-381000" lvl="1" marL="914400" rtl="0">
              <a:lnSpc>
                <a:spcPct val="115000"/>
              </a:lnSpc>
              <a:spcBef>
                <a:spcPts val="0"/>
              </a:spcBef>
              <a:spcAft>
                <a:spcPts val="1600"/>
              </a:spcAft>
              <a:buClr>
                <a:schemeClr val="dk1"/>
              </a:buClr>
              <a:buSzPct val="100000"/>
              <a:buFont typeface="Roboto"/>
            </a:pPr>
            <a:r>
              <a:rPr lang="en" sz="2400">
                <a:solidFill>
                  <a:schemeClr val="dk1"/>
                </a:solidFill>
                <a:latin typeface="Roboto"/>
                <a:ea typeface="Roboto"/>
                <a:cs typeface="Roboto"/>
                <a:sym typeface="Roboto"/>
              </a:rPr>
              <a:t>Team distribution of knowledge</a:t>
            </a:r>
          </a:p>
          <a:p>
            <a:pPr indent="-381000" lvl="1" marL="914400" rtl="0">
              <a:lnSpc>
                <a:spcPct val="115000"/>
              </a:lnSpc>
              <a:spcBef>
                <a:spcPts val="0"/>
              </a:spcBef>
              <a:spcAft>
                <a:spcPts val="1600"/>
              </a:spcAft>
              <a:buClr>
                <a:schemeClr val="dk1"/>
              </a:buClr>
              <a:buSzPct val="100000"/>
              <a:buFont typeface="Roboto"/>
            </a:pPr>
            <a:r>
              <a:rPr lang="en" sz="2400">
                <a:solidFill>
                  <a:schemeClr val="dk1"/>
                </a:solidFill>
                <a:latin typeface="Roboto"/>
                <a:ea typeface="Roboto"/>
                <a:cs typeface="Roboto"/>
                <a:sym typeface="Roboto"/>
              </a:rPr>
              <a:t>Final deployment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2" name="Shape 142"/>
        <p:cNvGrpSpPr/>
        <p:nvPr/>
      </p:nvGrpSpPr>
      <p:grpSpPr>
        <a:xfrm>
          <a:off x="0" y="0"/>
          <a:ext cx="0" cy="0"/>
          <a:chOff x="0" y="0"/>
          <a:chExt cx="0" cy="0"/>
        </a:xfrm>
      </p:grpSpPr>
      <p:sp>
        <p:nvSpPr>
          <p:cNvPr id="143" name="Shape 143"/>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144" name="Shape 14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Nick</a:t>
            </a:r>
          </a:p>
          <a:p>
            <a:pPr lvl="0">
              <a:spcBef>
                <a:spcPts val="0"/>
              </a:spcBef>
              <a:buNone/>
            </a:pPr>
            <a:r>
              <a:t/>
            </a:r>
            <a:endParaRPr/>
          </a:p>
          <a:p>
            <a:pPr lvl="0">
              <a:spcBef>
                <a:spcPts val="0"/>
              </a:spcBef>
              <a:buNone/>
            </a:pPr>
            <a:r>
              <a:rPr lang="en"/>
              <a:t>Before we end our presentation, we’d like to discuss what we’d like the future of our system to be</a:t>
            </a:r>
          </a:p>
          <a:p>
            <a:pPr indent="-228600" lvl="0" marL="457200" rtl="0">
              <a:spcBef>
                <a:spcPts val="0"/>
              </a:spcBef>
            </a:pPr>
            <a:r>
              <a:rPr lang="en"/>
              <a:t>We intend to release the software as open source and hope that our system is used daily to satisfy the sponsor’s needs</a:t>
            </a:r>
          </a:p>
          <a:p>
            <a:pPr indent="-228600" lvl="0" marL="457200" rtl="0">
              <a:spcBef>
                <a:spcPts val="0"/>
              </a:spcBef>
            </a:pPr>
            <a:r>
              <a:rPr lang="en"/>
              <a:t>In addition to those two future goals, we think the following improvements could be made:</a:t>
            </a:r>
          </a:p>
          <a:p>
            <a:pPr indent="-228600" lvl="1" marL="914400" rtl="0">
              <a:lnSpc>
                <a:spcPct val="115000"/>
              </a:lnSpc>
              <a:spcBef>
                <a:spcPts val="0"/>
              </a:spcBef>
            </a:pPr>
            <a:r>
              <a:rPr lang="en"/>
              <a:t>Adding user action logging</a:t>
            </a:r>
          </a:p>
          <a:p>
            <a:pPr indent="-228600" lvl="1" marL="914400" rtl="0">
              <a:lnSpc>
                <a:spcPct val="115000"/>
              </a:lnSpc>
              <a:spcBef>
                <a:spcPts val="0"/>
              </a:spcBef>
            </a:pPr>
            <a:r>
              <a:rPr lang="en"/>
              <a:t>Improving security</a:t>
            </a:r>
          </a:p>
          <a:p>
            <a:pPr indent="-228600" lvl="1" marL="914400" rtl="0">
              <a:lnSpc>
                <a:spcPct val="115000"/>
              </a:lnSpc>
              <a:spcBef>
                <a:spcPts val="0"/>
              </a:spcBef>
            </a:pPr>
            <a:r>
              <a:rPr lang="en"/>
              <a:t>Automating current program selection</a:t>
            </a:r>
          </a:p>
          <a:p>
            <a:pPr indent="-228600" lvl="1" marL="914400" rtl="0">
              <a:lnSpc>
                <a:spcPct val="115000"/>
              </a:lnSpc>
              <a:spcBef>
                <a:spcPts val="0"/>
              </a:spcBef>
            </a:pPr>
            <a:r>
              <a:rPr lang="en"/>
              <a:t>Google cal integration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9" name="Shape 149"/>
        <p:cNvGrpSpPr/>
        <p:nvPr/>
      </p:nvGrpSpPr>
      <p:grpSpPr>
        <a:xfrm>
          <a:off x="0" y="0"/>
          <a:ext cx="0" cy="0"/>
          <a:chOff x="0" y="0"/>
          <a:chExt cx="0" cy="0"/>
        </a:xfrm>
      </p:grpSpPr>
      <p:sp>
        <p:nvSpPr>
          <p:cNvPr id="150" name="Shape 150"/>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151" name="Shape 15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Nick</a:t>
            </a:r>
          </a:p>
          <a:p>
            <a:pPr lvl="0">
              <a:spcBef>
                <a:spcPts val="0"/>
              </a:spcBef>
              <a:buNone/>
            </a:pPr>
            <a:r>
              <a:t/>
            </a:r>
            <a:endParaRPr/>
          </a:p>
          <a:p>
            <a:pPr lvl="0">
              <a:spcBef>
                <a:spcPts val="0"/>
              </a:spcBef>
              <a:buNone/>
            </a:pPr>
            <a:r>
              <a:rPr lang="en"/>
              <a:t>Everyone introduce themselves</a:t>
            </a:r>
          </a:p>
          <a:p>
            <a:pPr lvl="0">
              <a:spcBef>
                <a:spcPts val="0"/>
              </a:spcBef>
              <a:buNone/>
            </a:pPr>
            <a:r>
              <a:t/>
            </a:r>
            <a:endParaRPr/>
          </a:p>
          <a:p>
            <a:pPr lvl="0">
              <a:spcBef>
                <a:spcPts val="0"/>
              </a:spcBef>
              <a:buNone/>
            </a:pPr>
            <a:r>
              <a:rPr lang="en"/>
              <a:t>Nick cover project sponsor and faculty coach</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Nick</a:t>
            </a:r>
          </a:p>
          <a:p>
            <a:pPr indent="-228600" lvl="0" marL="457200" rtl="0">
              <a:spcBef>
                <a:spcPts val="0"/>
              </a:spcBef>
            </a:pPr>
            <a:r>
              <a:rPr lang="en"/>
              <a:t>Problem Context</a:t>
            </a:r>
          </a:p>
          <a:p>
            <a:pPr indent="-228600" lvl="0" marL="457200" rtl="0">
              <a:spcBef>
                <a:spcPts val="0"/>
              </a:spcBef>
            </a:pPr>
            <a:r>
              <a:rPr lang="en"/>
              <a:t>Requirements</a:t>
            </a:r>
          </a:p>
          <a:p>
            <a:pPr indent="-228600" lvl="0" marL="457200" rtl="0">
              <a:spcBef>
                <a:spcPts val="0"/>
              </a:spcBef>
            </a:pPr>
            <a:r>
              <a:rPr lang="en"/>
              <a:t>Demo</a:t>
            </a:r>
          </a:p>
          <a:p>
            <a:pPr indent="-228600" lvl="0" marL="457200" rtl="0">
              <a:spcBef>
                <a:spcPts val="0"/>
              </a:spcBef>
            </a:pPr>
            <a:r>
              <a:rPr lang="en"/>
              <a:t>Architecture</a:t>
            </a:r>
          </a:p>
          <a:p>
            <a:pPr indent="-228600" lvl="0" marL="457200" rtl="0">
              <a:spcBef>
                <a:spcPts val="0"/>
              </a:spcBef>
            </a:pPr>
            <a:r>
              <a:rPr lang="en"/>
              <a:t>Challenges and Tradeoffs</a:t>
            </a:r>
          </a:p>
          <a:p>
            <a:pPr indent="-228600" lvl="0" marL="457200" rtl="0">
              <a:spcBef>
                <a:spcPts val="0"/>
              </a:spcBef>
            </a:pPr>
            <a:r>
              <a:rPr lang="en"/>
              <a:t>Documentation Produced</a:t>
            </a:r>
          </a:p>
          <a:p>
            <a:pPr indent="-228600" lvl="0" marL="457200" rtl="0">
              <a:spcBef>
                <a:spcPts val="0"/>
              </a:spcBef>
            </a:pPr>
            <a:r>
              <a:rPr lang="en"/>
              <a:t>Project Reflection</a:t>
            </a:r>
          </a:p>
          <a:p>
            <a:pPr indent="-228600" lvl="0" marL="457200" rtl="0">
              <a:spcBef>
                <a:spcPts val="0"/>
              </a:spcBef>
            </a:pPr>
            <a:r>
              <a:rPr lang="en"/>
              <a:t>Future Goals</a:t>
            </a:r>
          </a:p>
          <a:p>
            <a:pPr indent="-228600" lvl="0" marL="457200" rtl="0">
              <a:spcBef>
                <a:spcPts val="0"/>
              </a:spcBef>
            </a:pPr>
            <a:r>
              <a:rPr lang="en"/>
              <a:t>Questions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Mike</a:t>
            </a:r>
          </a:p>
          <a:p>
            <a:pPr indent="-228600" lvl="0" marL="457200" rtl="0">
              <a:spcBef>
                <a:spcPts val="0"/>
              </a:spcBef>
              <a:buChar char="-"/>
            </a:pPr>
            <a:r>
              <a:rPr lang="en"/>
              <a:t>Sponsor owns a Tae Kwon Do Studio in Waverly NY</a:t>
            </a:r>
          </a:p>
          <a:p>
            <a:pPr indent="-228600" lvl="0" marL="457200" rtl="0">
              <a:spcBef>
                <a:spcPts val="0"/>
              </a:spcBef>
              <a:buChar char="-"/>
            </a:pPr>
            <a:r>
              <a:rPr lang="en"/>
              <a:t>just under  200 students currently</a:t>
            </a:r>
          </a:p>
          <a:p>
            <a:pPr indent="-228600" lvl="0" marL="457200" rtl="0">
              <a:spcBef>
                <a:spcPts val="0"/>
              </a:spcBef>
              <a:buChar char="-"/>
            </a:pPr>
            <a:r>
              <a:rPr lang="en"/>
              <a:t>the primary goals are to</a:t>
            </a:r>
          </a:p>
          <a:p>
            <a:pPr indent="-228600" lvl="1" marL="914400" rtl="0">
              <a:spcBef>
                <a:spcPts val="0"/>
              </a:spcBef>
              <a:buChar char="-"/>
            </a:pPr>
            <a:r>
              <a:rPr lang="en"/>
              <a:t>store student personal information</a:t>
            </a:r>
          </a:p>
          <a:p>
            <a:pPr indent="-228600" lvl="1" marL="914400" rtl="0">
              <a:spcBef>
                <a:spcPts val="0"/>
              </a:spcBef>
              <a:buChar char="-"/>
            </a:pPr>
            <a:r>
              <a:rPr lang="en"/>
              <a:t>track attendance and rank progression</a:t>
            </a:r>
          </a:p>
          <a:p>
            <a:pPr indent="-228600" lvl="1" marL="914400" rtl="0">
              <a:spcBef>
                <a:spcPts val="0"/>
              </a:spcBef>
              <a:buChar char="-"/>
            </a:pPr>
            <a:r>
              <a:rPr lang="en"/>
              <a:t>as well as make performing daily tasks as quick as possible</a:t>
            </a:r>
          </a:p>
          <a:p>
            <a:pPr indent="-228600" lvl="0" marL="457200" rtl="0">
              <a:spcBef>
                <a:spcPts val="0"/>
              </a:spcBef>
              <a:buChar char="-"/>
            </a:pPr>
            <a:r>
              <a:rPr lang="en"/>
              <a:t>User are ages 3 and up because students will be users</a:t>
            </a:r>
          </a:p>
          <a:p>
            <a:pPr indent="-228600" lvl="0" marL="457200" rtl="0">
              <a:spcBef>
                <a:spcPts val="0"/>
              </a:spcBef>
              <a:buChar char="-"/>
            </a:pPr>
            <a:r>
              <a:rPr lang="en"/>
              <a:t>a solution was built by a previous senior project team but didn’t satisfy the sponsor’s needs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89" name="Shape 8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AJ</a:t>
            </a:r>
          </a:p>
          <a:p>
            <a:pPr lvl="0">
              <a:spcBef>
                <a:spcPts val="0"/>
              </a:spcBef>
              <a:buNone/>
            </a:pPr>
            <a:r>
              <a:rPr lang="en"/>
              <a:t>We had the following high level requirements:</a:t>
            </a:r>
          </a:p>
          <a:p>
            <a:pPr indent="-298450" lvl="0" marL="457200" rtl="0">
              <a:lnSpc>
                <a:spcPct val="115000"/>
              </a:lnSpc>
              <a:spcBef>
                <a:spcPts val="0"/>
              </a:spcBef>
              <a:spcAft>
                <a:spcPts val="1600"/>
              </a:spcAft>
              <a:buClr>
                <a:schemeClr val="dk1"/>
              </a:buClr>
              <a:buSzPct val="100000"/>
              <a:buFont typeface="Roboto"/>
            </a:pPr>
            <a:r>
              <a:rPr lang="en">
                <a:solidFill>
                  <a:schemeClr val="dk1"/>
                </a:solidFill>
                <a:latin typeface="Roboto"/>
                <a:ea typeface="Roboto"/>
                <a:cs typeface="Roboto"/>
                <a:sym typeface="Roboto"/>
              </a:rPr>
              <a:t>Track and manage student attendance</a:t>
            </a:r>
          </a:p>
          <a:p>
            <a:pPr indent="-298450" lvl="0" marL="457200" rtl="0">
              <a:lnSpc>
                <a:spcPct val="115000"/>
              </a:lnSpc>
              <a:spcBef>
                <a:spcPts val="0"/>
              </a:spcBef>
              <a:spcAft>
                <a:spcPts val="1600"/>
              </a:spcAft>
              <a:buClr>
                <a:schemeClr val="dk1"/>
              </a:buClr>
              <a:buSzPct val="100000"/>
              <a:buFont typeface="Roboto"/>
            </a:pPr>
            <a:r>
              <a:rPr lang="en">
                <a:solidFill>
                  <a:schemeClr val="dk1"/>
                </a:solidFill>
                <a:latin typeface="Roboto"/>
                <a:ea typeface="Roboto"/>
                <a:cs typeface="Roboto"/>
                <a:sym typeface="Roboto"/>
              </a:rPr>
              <a:t>Manage student contact information</a:t>
            </a:r>
          </a:p>
          <a:p>
            <a:pPr indent="-298450" lvl="0" marL="457200" rtl="0">
              <a:lnSpc>
                <a:spcPct val="115000"/>
              </a:lnSpc>
              <a:spcBef>
                <a:spcPts val="0"/>
              </a:spcBef>
              <a:spcAft>
                <a:spcPts val="1600"/>
              </a:spcAft>
              <a:buClr>
                <a:schemeClr val="dk1"/>
              </a:buClr>
              <a:buSzPct val="100000"/>
              <a:buFont typeface="Roboto"/>
            </a:pPr>
            <a:r>
              <a:rPr lang="en">
                <a:solidFill>
                  <a:schemeClr val="dk1"/>
                </a:solidFill>
                <a:latin typeface="Roboto"/>
                <a:ea typeface="Roboto"/>
                <a:cs typeface="Roboto"/>
                <a:sym typeface="Roboto"/>
              </a:rPr>
              <a:t>Register new students</a:t>
            </a:r>
          </a:p>
          <a:p>
            <a:pPr indent="-298450" lvl="0" marL="457200" rtl="0">
              <a:lnSpc>
                <a:spcPct val="115000"/>
              </a:lnSpc>
              <a:spcBef>
                <a:spcPts val="0"/>
              </a:spcBef>
              <a:spcAft>
                <a:spcPts val="1600"/>
              </a:spcAft>
              <a:buClr>
                <a:schemeClr val="dk1"/>
              </a:buClr>
              <a:buSzPct val="100000"/>
              <a:buFont typeface="Roboto"/>
            </a:pPr>
            <a:r>
              <a:rPr lang="en">
                <a:solidFill>
                  <a:schemeClr val="dk1"/>
                </a:solidFill>
                <a:latin typeface="Roboto"/>
                <a:ea typeface="Roboto"/>
                <a:cs typeface="Roboto"/>
                <a:sym typeface="Roboto"/>
              </a:rPr>
              <a:t>Manage programs and student enrollment</a:t>
            </a:r>
          </a:p>
          <a:p>
            <a:pPr indent="-298450" lvl="0" marL="457200" rtl="0">
              <a:lnSpc>
                <a:spcPct val="115000"/>
              </a:lnSpc>
              <a:spcBef>
                <a:spcPts val="0"/>
              </a:spcBef>
              <a:spcAft>
                <a:spcPts val="1600"/>
              </a:spcAft>
              <a:buClr>
                <a:schemeClr val="dk1"/>
              </a:buClr>
              <a:buSzPct val="100000"/>
              <a:buFont typeface="Roboto"/>
            </a:pPr>
            <a:r>
              <a:rPr lang="en">
                <a:solidFill>
                  <a:schemeClr val="dk1"/>
                </a:solidFill>
                <a:latin typeface="Roboto"/>
                <a:ea typeface="Roboto"/>
                <a:cs typeface="Roboto"/>
                <a:sym typeface="Roboto"/>
              </a:rPr>
              <a:t>Easily usable by users from 3+ years old</a:t>
            </a:r>
          </a:p>
          <a:p>
            <a:pPr indent="-298450" lvl="0" marL="457200" rtl="0">
              <a:lnSpc>
                <a:spcPct val="115000"/>
              </a:lnSpc>
              <a:spcBef>
                <a:spcPts val="0"/>
              </a:spcBef>
              <a:spcAft>
                <a:spcPts val="1600"/>
              </a:spcAft>
              <a:buClr>
                <a:schemeClr val="dk1"/>
              </a:buClr>
              <a:buSzPct val="100000"/>
              <a:buFont typeface="Roboto"/>
            </a:pPr>
            <a:r>
              <a:rPr lang="en">
                <a:solidFill>
                  <a:schemeClr val="dk1"/>
                </a:solidFill>
                <a:latin typeface="Roboto"/>
                <a:ea typeface="Roboto"/>
                <a:cs typeface="Roboto"/>
                <a:sym typeface="Roboto"/>
              </a:rPr>
              <a:t>Track student belt and stripe progression</a:t>
            </a:r>
          </a:p>
          <a:p>
            <a:pPr indent="-298450" lvl="0" marL="457200" rtl="0">
              <a:lnSpc>
                <a:spcPct val="115000"/>
              </a:lnSpc>
              <a:spcBef>
                <a:spcPts val="0"/>
              </a:spcBef>
              <a:spcAft>
                <a:spcPts val="1600"/>
              </a:spcAft>
              <a:buClr>
                <a:schemeClr val="dk1"/>
              </a:buClr>
              <a:buSzPct val="100000"/>
              <a:buFont typeface="Roboto"/>
            </a:pPr>
            <a:r>
              <a:rPr lang="en">
                <a:solidFill>
                  <a:schemeClr val="dk1"/>
                </a:solidFill>
                <a:latin typeface="Roboto"/>
                <a:ea typeface="Roboto"/>
                <a:cs typeface="Roboto"/>
                <a:sym typeface="Roboto"/>
              </a:rPr>
              <a:t>Self-contained deployment package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AJ and Mike talk, Andrew drives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0" name="Shape 100"/>
        <p:cNvGrpSpPr/>
        <p:nvPr/>
      </p:nvGrpSpPr>
      <p:grpSpPr>
        <a:xfrm>
          <a:off x="0" y="0"/>
          <a:ext cx="0" cy="0"/>
          <a:chOff x="0" y="0"/>
          <a:chExt cx="0" cy="0"/>
        </a:xfrm>
      </p:grpSpPr>
      <p:sp>
        <p:nvSpPr>
          <p:cNvPr id="101" name="Shape 101"/>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102" name="Shape 10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sz="2400"/>
              <a:t>Curtis</a:t>
            </a:r>
          </a:p>
          <a:p>
            <a:pPr indent="-381000" lvl="0" marL="457200" rtl="0">
              <a:spcBef>
                <a:spcPts val="0"/>
              </a:spcBef>
              <a:buSzPct val="100000"/>
              <a:buChar char="-"/>
            </a:pPr>
            <a:r>
              <a:rPr lang="en" sz="2400"/>
              <a:t>We used a layered architecture for our web app</a:t>
            </a:r>
          </a:p>
          <a:p>
            <a:pPr indent="-381000" lvl="0" marL="457200" rtl="0">
              <a:spcBef>
                <a:spcPts val="0"/>
              </a:spcBef>
              <a:buSzPct val="100000"/>
              <a:buChar char="-"/>
            </a:pPr>
            <a:r>
              <a:rPr lang="en" sz="2400"/>
              <a:t>Angular, Django, and SQLite can be deployed in a self contained package</a:t>
            </a:r>
          </a:p>
          <a:p>
            <a:pPr indent="-381000" lvl="0" marL="457200" rtl="0">
              <a:spcBef>
                <a:spcPts val="0"/>
              </a:spcBef>
              <a:buSzPct val="100000"/>
              <a:buChar char="-"/>
            </a:pPr>
            <a:r>
              <a:rPr lang="en" sz="2400"/>
              <a:t>We used the Django Rest Framework to easily implement a rest API</a:t>
            </a:r>
          </a:p>
          <a:p>
            <a:pPr indent="-381000" lvl="0" marL="457200" rtl="0">
              <a:spcBef>
                <a:spcPts val="0"/>
              </a:spcBef>
              <a:buSzPct val="100000"/>
              <a:buChar char="-"/>
            </a:pPr>
            <a:r>
              <a:rPr lang="en" sz="2400"/>
              <a:t>Windows based system on a local network hosts the server</a:t>
            </a:r>
          </a:p>
          <a:p>
            <a:pPr indent="-381000" lvl="0" marL="457200" rtl="0">
              <a:spcBef>
                <a:spcPts val="0"/>
              </a:spcBef>
              <a:buSzPct val="100000"/>
              <a:buChar char="-"/>
            </a:pPr>
            <a:r>
              <a:rPr lang="en" sz="2400"/>
              <a:t>Tablets connect to a central server through the TTKD’s WLAN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7" name="Shape 107"/>
        <p:cNvGrpSpPr/>
        <p:nvPr/>
      </p:nvGrpSpPr>
      <p:grpSpPr>
        <a:xfrm>
          <a:off x="0" y="0"/>
          <a:ext cx="0" cy="0"/>
          <a:chOff x="0" y="0"/>
          <a:chExt cx="0" cy="0"/>
        </a:xfrm>
      </p:grpSpPr>
      <p:sp>
        <p:nvSpPr>
          <p:cNvPr id="108" name="Shape 108"/>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109" name="Shape 10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sz="2400"/>
              <a:t>Curtis</a:t>
            </a:r>
          </a:p>
          <a:p>
            <a:pPr lvl="0" rtl="0">
              <a:spcBef>
                <a:spcPts val="0"/>
              </a:spcBef>
              <a:buNone/>
            </a:pPr>
            <a:r>
              <a:rPr lang="en" sz="2400"/>
              <a:t>There were a few challenges to implementing our system:</a:t>
            </a:r>
          </a:p>
          <a:p>
            <a:pPr indent="-381000" lvl="0" marL="457200" rtl="0">
              <a:spcBef>
                <a:spcPts val="0"/>
              </a:spcBef>
              <a:buSzPct val="100000"/>
              <a:buChar char="-"/>
            </a:pPr>
            <a:r>
              <a:rPr lang="en" sz="2400"/>
              <a:t>Strong initial requirement, sponsor did not want any external connections to the system. This means we could not cloud/externally host the system and we could not use any external services</a:t>
            </a:r>
          </a:p>
          <a:p>
            <a:pPr indent="-381000" lvl="0" marL="457200" rtl="0">
              <a:spcBef>
                <a:spcPts val="0"/>
              </a:spcBef>
              <a:buSzPct val="100000"/>
              <a:buChar char="-"/>
            </a:pPr>
            <a:r>
              <a:rPr lang="en" sz="2400"/>
              <a:t>The resulting deployment from our system needed to be self-contained. </a:t>
            </a:r>
          </a:p>
          <a:p>
            <a:pPr indent="-381000" lvl="1" marL="914400" rtl="0">
              <a:spcBef>
                <a:spcPts val="0"/>
              </a:spcBef>
              <a:buSzPct val="100000"/>
              <a:buChar char="-"/>
            </a:pPr>
            <a:r>
              <a:rPr lang="en" sz="2400"/>
              <a:t>It should be able to be installed on a new system by the sponsor</a:t>
            </a:r>
          </a:p>
          <a:p>
            <a:pPr indent="-381000" lvl="0" marL="457200" rtl="0">
              <a:spcBef>
                <a:spcPts val="0"/>
              </a:spcBef>
              <a:buSzPct val="100000"/>
              <a:buChar char="-"/>
            </a:pPr>
            <a:r>
              <a:rPr lang="en" sz="2400"/>
              <a:t>Because the UI was going to be accessed from both tablets and desktops, the UI needed to work at multiple </a:t>
            </a:r>
            <a:r>
              <a:rPr lang="en" sz="2400"/>
              <a:t>widths </a:t>
            </a:r>
          </a:p>
          <a:p>
            <a:pPr indent="-381000" lvl="0" marL="457200" rtl="0">
              <a:spcBef>
                <a:spcPts val="0"/>
              </a:spcBef>
              <a:buSzPct val="100000"/>
              <a:buChar char="-"/>
            </a:pPr>
            <a:r>
              <a:rPr lang="en" sz="2400"/>
              <a:t>The system was originally sending back large amounts of data in the API responses. This was due to the amount of joins between database tables in Django. Our solution to this was to create endpoints as needed that returned only the data needed, thus minimizing the amount of joins done and decreasing the API response time.</a:t>
            </a:r>
          </a:p>
          <a:p>
            <a:pPr indent="-381000" lvl="0" marL="457200" rtl="0">
              <a:spcBef>
                <a:spcPts val="0"/>
              </a:spcBef>
              <a:buSzPct val="100000"/>
              <a:buChar char="-"/>
            </a:pPr>
            <a:r>
              <a:rPr lang="en" sz="2400"/>
              <a:t>To make taking pictures of students and getting them into the system easier, we needed to use the onboard camera from the browser.</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4" name="Shape 114"/>
        <p:cNvGrpSpPr/>
        <p:nvPr/>
      </p:nvGrpSpPr>
      <p:grpSpPr>
        <a:xfrm>
          <a:off x="0" y="0"/>
          <a:ext cx="0" cy="0"/>
          <a:chOff x="0" y="0"/>
          <a:chExt cx="0" cy="0"/>
        </a:xfrm>
      </p:grpSpPr>
      <p:sp>
        <p:nvSpPr>
          <p:cNvPr id="115" name="Shape 115"/>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116" name="Shape 11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sz="2400"/>
              <a:t>Curtis</a:t>
            </a:r>
          </a:p>
          <a:p>
            <a:pPr lvl="0" rtl="0">
              <a:spcBef>
                <a:spcPts val="0"/>
              </a:spcBef>
              <a:buNone/>
            </a:pPr>
            <a:r>
              <a:rPr lang="en" sz="2400"/>
              <a:t>Of course with every software system, there were tradeoffs to be made, ours was no exception:</a:t>
            </a:r>
          </a:p>
          <a:p>
            <a:pPr indent="-381000" lvl="0" marL="457200" rtl="0">
              <a:spcBef>
                <a:spcPts val="0"/>
              </a:spcBef>
              <a:buSzPct val="100000"/>
              <a:buChar char="-"/>
            </a:pPr>
            <a:r>
              <a:rPr lang="en" sz="2400"/>
              <a:t>Connecting to the onboard camera was a major source of challenges during our implementation</a:t>
            </a:r>
          </a:p>
          <a:p>
            <a:pPr indent="-381000" lvl="1" marL="914400" rtl="0">
              <a:spcBef>
                <a:spcPts val="0"/>
              </a:spcBef>
              <a:buSzPct val="100000"/>
              <a:buChar char="-"/>
            </a:pPr>
            <a:r>
              <a:rPr lang="en" sz="2400"/>
              <a:t>Not taken away because it was a major feature</a:t>
            </a:r>
          </a:p>
          <a:p>
            <a:pPr indent="-381000" lvl="1" marL="914400" rtl="0">
              <a:spcBef>
                <a:spcPts val="0"/>
              </a:spcBef>
              <a:buSzPct val="100000"/>
              <a:buChar char="-"/>
            </a:pPr>
            <a:r>
              <a:rPr lang="en" sz="2400"/>
              <a:t>Library we used was incompatible with Firefox, but not Chrome, so we decided to drop support for Firefox</a:t>
            </a:r>
          </a:p>
          <a:p>
            <a:pPr indent="-381000" lvl="1" marL="914400" rtl="0">
              <a:spcBef>
                <a:spcPts val="0"/>
              </a:spcBef>
              <a:buSzPct val="100000"/>
              <a:buChar char="-"/>
            </a:pPr>
            <a:r>
              <a:rPr lang="en" sz="2400"/>
              <a:t>The solution required using HTTPS, so we implemented this with a self-signed certificate</a:t>
            </a:r>
          </a:p>
          <a:p>
            <a:pPr indent="-381000" lvl="0" marL="457200" rtl="0">
              <a:spcBef>
                <a:spcPts val="0"/>
              </a:spcBef>
              <a:buSzPct val="100000"/>
              <a:buChar char="-"/>
            </a:pPr>
            <a:r>
              <a:rPr lang="en" sz="2400"/>
              <a:t>Instead of adding additional fe</a:t>
            </a:r>
            <a:r>
              <a:rPr lang="en" sz="2400"/>
              <a:t>atures beyond the requirements during the last iteration, we decided to spend our time and testing and fixing the remaining bugs in the system. We feel that this resulted in a more polished final product.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p:nvPr/>
        </p:nvSpPr>
        <p:spPr>
          <a:xfrm>
            <a:off x="1524800" y="896807"/>
            <a:ext cx="1081625" cy="1499895"/>
          </a:xfrm>
          <a:custGeom>
            <a:pathLst>
              <a:path extrusionOk="0" h="44998" w="43265">
                <a:moveTo>
                  <a:pt x="0" y="44998"/>
                </a:moveTo>
                <a:lnTo>
                  <a:pt x="0" y="0"/>
                </a:lnTo>
                <a:lnTo>
                  <a:pt x="43265" y="0"/>
                </a:lnTo>
              </a:path>
            </a:pathLst>
          </a:custGeom>
          <a:noFill/>
          <a:ln cap="flat" cmpd="sng" w="28575">
            <a:solidFill>
              <a:schemeClr val="accent5"/>
            </a:solidFill>
            <a:prstDash val="solid"/>
            <a:miter/>
            <a:headEnd len="med" w="med" type="none"/>
            <a:tailEnd len="med" w="med" type="none"/>
          </a:ln>
        </p:spPr>
      </p:sp>
      <p:sp>
        <p:nvSpPr>
          <p:cNvPr id="11" name="Shape 11"/>
          <p:cNvSpPr/>
          <p:nvPr/>
        </p:nvSpPr>
        <p:spPr>
          <a:xfrm rot="10800000">
            <a:off x="6537562" y="4457270"/>
            <a:ext cx="1081625" cy="1499895"/>
          </a:xfrm>
          <a:custGeom>
            <a:pathLst>
              <a:path extrusionOk="0" h="44998" w="43265">
                <a:moveTo>
                  <a:pt x="0" y="44998"/>
                </a:moveTo>
                <a:lnTo>
                  <a:pt x="0" y="0"/>
                </a:lnTo>
                <a:lnTo>
                  <a:pt x="43265" y="0"/>
                </a:lnTo>
              </a:path>
            </a:pathLst>
          </a:custGeom>
          <a:noFill/>
          <a:ln cap="flat" cmpd="sng" w="28575">
            <a:solidFill>
              <a:schemeClr val="accent5"/>
            </a:solidFill>
            <a:prstDash val="solid"/>
            <a:miter/>
            <a:headEnd len="med" w="med" type="none"/>
            <a:tailEnd len="med" w="med" type="none"/>
          </a:ln>
        </p:spPr>
      </p:sp>
      <p:cxnSp>
        <p:nvCxnSpPr>
          <p:cNvPr id="12" name="Shape 12"/>
          <p:cNvCxnSpPr/>
          <p:nvPr/>
        </p:nvCxnSpPr>
        <p:spPr>
          <a:xfrm>
            <a:off x="4359601" y="3756618"/>
            <a:ext cx="424800" cy="0"/>
          </a:xfrm>
          <a:prstGeom prst="straightConnector1">
            <a:avLst/>
          </a:prstGeom>
          <a:noFill/>
          <a:ln cap="flat" cmpd="sng" w="38100">
            <a:solidFill>
              <a:schemeClr val="accent4"/>
            </a:solidFill>
            <a:prstDash val="solid"/>
            <a:round/>
            <a:headEnd len="med" w="med" type="none"/>
            <a:tailEnd len="med" w="med" type="none"/>
          </a:ln>
        </p:spPr>
      </p:cxnSp>
      <p:sp>
        <p:nvSpPr>
          <p:cNvPr id="13" name="Shape 13"/>
          <p:cNvSpPr txBox="1"/>
          <p:nvPr>
            <p:ph type="ctrTitle"/>
          </p:nvPr>
        </p:nvSpPr>
        <p:spPr>
          <a:xfrm>
            <a:off x="1680301" y="1585233"/>
            <a:ext cx="5783400" cy="1943100"/>
          </a:xfrm>
          <a:prstGeom prst="rect">
            <a:avLst/>
          </a:prstGeom>
        </p:spPr>
        <p:txBody>
          <a:bodyPr anchorCtr="0" anchor="b" bIns="91425" lIns="91425" rIns="91425" tIns="91425"/>
          <a:lstStyle>
            <a:lvl1pPr lvl="0" algn="ctr">
              <a:spcBef>
                <a:spcPts val="0"/>
              </a:spcBef>
              <a:buSzPct val="100000"/>
              <a:defRPr sz="4000"/>
            </a:lvl1pPr>
            <a:lvl2pPr lvl="1" algn="ctr">
              <a:spcBef>
                <a:spcPts val="0"/>
              </a:spcBef>
              <a:buSzPct val="100000"/>
              <a:defRPr sz="4000"/>
            </a:lvl2pPr>
            <a:lvl3pPr lvl="2" algn="ctr">
              <a:spcBef>
                <a:spcPts val="0"/>
              </a:spcBef>
              <a:buSzPct val="100000"/>
              <a:defRPr sz="4000"/>
            </a:lvl3pPr>
            <a:lvl4pPr lvl="3" algn="ctr">
              <a:spcBef>
                <a:spcPts val="0"/>
              </a:spcBef>
              <a:buSzPct val="100000"/>
              <a:defRPr sz="4000"/>
            </a:lvl4pPr>
            <a:lvl5pPr lvl="4" algn="ctr">
              <a:spcBef>
                <a:spcPts val="0"/>
              </a:spcBef>
              <a:buSzPct val="100000"/>
              <a:defRPr sz="4000"/>
            </a:lvl5pPr>
            <a:lvl6pPr lvl="5" algn="ctr">
              <a:spcBef>
                <a:spcPts val="0"/>
              </a:spcBef>
              <a:buSzPct val="100000"/>
              <a:defRPr sz="4000"/>
            </a:lvl6pPr>
            <a:lvl7pPr lvl="6" algn="ctr">
              <a:spcBef>
                <a:spcPts val="0"/>
              </a:spcBef>
              <a:buSzPct val="100000"/>
              <a:defRPr sz="4000"/>
            </a:lvl7pPr>
            <a:lvl8pPr lvl="7" algn="ctr">
              <a:spcBef>
                <a:spcPts val="0"/>
              </a:spcBef>
              <a:buSzPct val="100000"/>
              <a:defRPr sz="4000"/>
            </a:lvl8pPr>
            <a:lvl9pPr lvl="8" algn="ctr">
              <a:spcBef>
                <a:spcPts val="0"/>
              </a:spcBef>
              <a:buSzPct val="100000"/>
              <a:defRPr sz="4000"/>
            </a:lvl9pPr>
          </a:lstStyle>
          <a:p/>
        </p:txBody>
      </p:sp>
      <p:sp>
        <p:nvSpPr>
          <p:cNvPr id="14" name="Shape 14"/>
          <p:cNvSpPr txBox="1"/>
          <p:nvPr>
            <p:ph idx="1" type="subTitle"/>
          </p:nvPr>
        </p:nvSpPr>
        <p:spPr>
          <a:xfrm>
            <a:off x="1680301" y="4065933"/>
            <a:ext cx="5783400" cy="1212000"/>
          </a:xfrm>
          <a:prstGeom prst="rect">
            <a:avLst/>
          </a:prstGeom>
        </p:spPr>
        <p:txBody>
          <a:bodyPr anchorCtr="0" anchor="t" bIns="91425" lIns="91425" rIns="91425" tIns="91425"/>
          <a:lstStyle>
            <a:lvl1pPr lvl="0"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9pPr>
          </a:lstStyle>
          <a:p/>
        </p:txBody>
      </p:sp>
      <p:sp>
        <p:nvSpPr>
          <p:cNvPr id="15" name="Shape 15"/>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52" name="Shape 52"/>
        <p:cNvGrpSpPr/>
        <p:nvPr/>
      </p:nvGrpSpPr>
      <p:grpSpPr>
        <a:xfrm>
          <a:off x="0" y="0"/>
          <a:ext cx="0" cy="0"/>
          <a:chOff x="0" y="0"/>
          <a:chExt cx="0" cy="0"/>
        </a:xfrm>
      </p:grpSpPr>
      <p:sp>
        <p:nvSpPr>
          <p:cNvPr id="53" name="Shape 53"/>
          <p:cNvSpPr/>
          <p:nvPr/>
        </p:nvSpPr>
        <p:spPr>
          <a:xfrm>
            <a:off x="150" y="6769100"/>
            <a:ext cx="9143700" cy="88800"/>
          </a:xfrm>
          <a:prstGeom prst="rect">
            <a:avLst/>
          </a:prstGeom>
          <a:solidFill>
            <a:schemeClr val="accent4"/>
          </a:solidFill>
          <a:ln>
            <a:noFill/>
          </a:ln>
        </p:spPr>
        <p:txBody>
          <a:bodyPr anchorCtr="0" anchor="ctr" bIns="91425" lIns="91425" rIns="91425" tIns="91425">
            <a:noAutofit/>
          </a:bodyPr>
          <a:lstStyle/>
          <a:p>
            <a:pPr lvl="0">
              <a:spcBef>
                <a:spcPts val="0"/>
              </a:spcBef>
              <a:buNone/>
            </a:pPr>
            <a:r>
              <a:t/>
            </a:r>
            <a:endParaRPr/>
          </a:p>
        </p:txBody>
      </p:sp>
      <p:sp>
        <p:nvSpPr>
          <p:cNvPr id="54" name="Shape 54"/>
          <p:cNvSpPr txBox="1"/>
          <p:nvPr>
            <p:ph type="title"/>
          </p:nvPr>
        </p:nvSpPr>
        <p:spPr>
          <a:xfrm>
            <a:off x="387900" y="1536600"/>
            <a:ext cx="8368200" cy="2051100"/>
          </a:xfrm>
          <a:prstGeom prst="rect">
            <a:avLst/>
          </a:prstGeom>
        </p:spPr>
        <p:txBody>
          <a:bodyPr anchorCtr="0" anchor="ctr" bIns="91425" lIns="91425" rIns="91425" tIns="91425"/>
          <a:lstStyle>
            <a:lvl1pPr lvl="0" algn="ctr">
              <a:spcBef>
                <a:spcPts val="0"/>
              </a:spcBef>
              <a:buClr>
                <a:schemeClr val="accent5"/>
              </a:buClr>
              <a:buSzPct val="100000"/>
              <a:defRPr sz="13000">
                <a:solidFill>
                  <a:schemeClr val="accent5"/>
                </a:solidFill>
              </a:defRPr>
            </a:lvl1pPr>
            <a:lvl2pPr lvl="1" algn="ctr">
              <a:spcBef>
                <a:spcPts val="0"/>
              </a:spcBef>
              <a:buClr>
                <a:schemeClr val="accent5"/>
              </a:buClr>
              <a:buSzPct val="100000"/>
              <a:defRPr sz="13000">
                <a:solidFill>
                  <a:schemeClr val="accent5"/>
                </a:solidFill>
              </a:defRPr>
            </a:lvl2pPr>
            <a:lvl3pPr lvl="2" algn="ctr">
              <a:spcBef>
                <a:spcPts val="0"/>
              </a:spcBef>
              <a:buClr>
                <a:schemeClr val="accent5"/>
              </a:buClr>
              <a:buSzPct val="100000"/>
              <a:defRPr sz="13000">
                <a:solidFill>
                  <a:schemeClr val="accent5"/>
                </a:solidFill>
              </a:defRPr>
            </a:lvl3pPr>
            <a:lvl4pPr lvl="3" algn="ctr">
              <a:spcBef>
                <a:spcPts val="0"/>
              </a:spcBef>
              <a:buClr>
                <a:schemeClr val="accent5"/>
              </a:buClr>
              <a:buSzPct val="100000"/>
              <a:defRPr sz="13000">
                <a:solidFill>
                  <a:schemeClr val="accent5"/>
                </a:solidFill>
              </a:defRPr>
            </a:lvl4pPr>
            <a:lvl5pPr lvl="4" algn="ctr">
              <a:spcBef>
                <a:spcPts val="0"/>
              </a:spcBef>
              <a:buClr>
                <a:schemeClr val="accent5"/>
              </a:buClr>
              <a:buSzPct val="100000"/>
              <a:defRPr sz="13000">
                <a:solidFill>
                  <a:schemeClr val="accent5"/>
                </a:solidFill>
              </a:defRPr>
            </a:lvl5pPr>
            <a:lvl6pPr lvl="5" algn="ctr">
              <a:spcBef>
                <a:spcPts val="0"/>
              </a:spcBef>
              <a:buClr>
                <a:schemeClr val="accent5"/>
              </a:buClr>
              <a:buSzPct val="100000"/>
              <a:defRPr sz="13000">
                <a:solidFill>
                  <a:schemeClr val="accent5"/>
                </a:solidFill>
              </a:defRPr>
            </a:lvl6pPr>
            <a:lvl7pPr lvl="6" algn="ctr">
              <a:spcBef>
                <a:spcPts val="0"/>
              </a:spcBef>
              <a:buClr>
                <a:schemeClr val="accent5"/>
              </a:buClr>
              <a:buSzPct val="100000"/>
              <a:defRPr sz="13000">
                <a:solidFill>
                  <a:schemeClr val="accent5"/>
                </a:solidFill>
              </a:defRPr>
            </a:lvl7pPr>
            <a:lvl8pPr lvl="7" algn="ctr">
              <a:spcBef>
                <a:spcPts val="0"/>
              </a:spcBef>
              <a:buClr>
                <a:schemeClr val="accent5"/>
              </a:buClr>
              <a:buSzPct val="100000"/>
              <a:defRPr sz="13000">
                <a:solidFill>
                  <a:schemeClr val="accent5"/>
                </a:solidFill>
              </a:defRPr>
            </a:lvl8pPr>
            <a:lvl9pPr lvl="8" algn="ctr">
              <a:spcBef>
                <a:spcPts val="0"/>
              </a:spcBef>
              <a:buClr>
                <a:schemeClr val="accent5"/>
              </a:buClr>
              <a:buSzPct val="100000"/>
              <a:defRPr sz="13000">
                <a:solidFill>
                  <a:schemeClr val="accent5"/>
                </a:solidFill>
              </a:defRPr>
            </a:lvl9pPr>
          </a:lstStyle>
          <a:p/>
        </p:txBody>
      </p:sp>
      <p:sp>
        <p:nvSpPr>
          <p:cNvPr id="55" name="Shape 55"/>
          <p:cNvSpPr txBox="1"/>
          <p:nvPr>
            <p:ph idx="1" type="body"/>
          </p:nvPr>
        </p:nvSpPr>
        <p:spPr>
          <a:xfrm>
            <a:off x="387900" y="3892600"/>
            <a:ext cx="8368200" cy="14289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56" name="Shape 56"/>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7" name="Shape 57"/>
        <p:cNvGrpSpPr/>
        <p:nvPr/>
      </p:nvGrpSpPr>
      <p:grpSpPr>
        <a:xfrm>
          <a:off x="0" y="0"/>
          <a:ext cx="0" cy="0"/>
          <a:chOff x="0" y="0"/>
          <a:chExt cx="0" cy="0"/>
        </a:xfrm>
      </p:grpSpPr>
      <p:sp>
        <p:nvSpPr>
          <p:cNvPr id="58" name="Shape 58"/>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6" name="Shape 16"/>
        <p:cNvGrpSpPr/>
        <p:nvPr/>
      </p:nvGrpSpPr>
      <p:grpSpPr>
        <a:xfrm>
          <a:off x="0" y="0"/>
          <a:ext cx="0" cy="0"/>
          <a:chOff x="0" y="0"/>
          <a:chExt cx="0" cy="0"/>
        </a:xfrm>
      </p:grpSpPr>
      <p:cxnSp>
        <p:nvCxnSpPr>
          <p:cNvPr id="17" name="Shape 17"/>
          <p:cNvCxnSpPr/>
          <p:nvPr/>
        </p:nvCxnSpPr>
        <p:spPr>
          <a:xfrm>
            <a:off x="4359601" y="3756618"/>
            <a:ext cx="424800" cy="0"/>
          </a:xfrm>
          <a:prstGeom prst="straightConnector1">
            <a:avLst/>
          </a:prstGeom>
          <a:noFill/>
          <a:ln cap="flat" cmpd="sng" w="38100">
            <a:solidFill>
              <a:schemeClr val="accent4"/>
            </a:solidFill>
            <a:prstDash val="solid"/>
            <a:round/>
            <a:headEnd len="med" w="med" type="none"/>
            <a:tailEnd len="med" w="med" type="none"/>
          </a:ln>
        </p:spPr>
      </p:cxnSp>
      <p:sp>
        <p:nvSpPr>
          <p:cNvPr id="18" name="Shape 18"/>
          <p:cNvSpPr txBox="1"/>
          <p:nvPr>
            <p:ph type="title"/>
          </p:nvPr>
        </p:nvSpPr>
        <p:spPr>
          <a:xfrm>
            <a:off x="480750" y="2353266"/>
            <a:ext cx="8222100" cy="1209900"/>
          </a:xfrm>
          <a:prstGeom prst="rect">
            <a:avLst/>
          </a:prstGeom>
        </p:spPr>
        <p:txBody>
          <a:bodyPr anchorCtr="0" anchor="b" bIns="91425" lIns="91425" rIns="91425" tIns="91425"/>
          <a:lstStyle>
            <a:lvl1pPr lvl="0" algn="ctr">
              <a:spcBef>
                <a:spcPts val="0"/>
              </a:spcBef>
              <a:buSzPct val="100000"/>
              <a:defRPr sz="4800"/>
            </a:lvl1pPr>
            <a:lvl2pPr lvl="1" algn="ctr">
              <a:spcBef>
                <a:spcPts val="0"/>
              </a:spcBef>
              <a:buSzPct val="100000"/>
              <a:defRPr sz="4800"/>
            </a:lvl2pPr>
            <a:lvl3pPr lvl="2" algn="ctr">
              <a:spcBef>
                <a:spcPts val="0"/>
              </a:spcBef>
              <a:buSzPct val="100000"/>
              <a:defRPr sz="4800"/>
            </a:lvl3pPr>
            <a:lvl4pPr lvl="3" algn="ctr">
              <a:spcBef>
                <a:spcPts val="0"/>
              </a:spcBef>
              <a:buSzPct val="100000"/>
              <a:defRPr sz="4800"/>
            </a:lvl4pPr>
            <a:lvl5pPr lvl="4" algn="ctr">
              <a:spcBef>
                <a:spcPts val="0"/>
              </a:spcBef>
              <a:buSzPct val="100000"/>
              <a:defRPr sz="4800"/>
            </a:lvl5pPr>
            <a:lvl6pPr lvl="5" algn="ctr">
              <a:spcBef>
                <a:spcPts val="0"/>
              </a:spcBef>
              <a:buSzPct val="100000"/>
              <a:defRPr sz="4800"/>
            </a:lvl6pPr>
            <a:lvl7pPr lvl="6" algn="ctr">
              <a:spcBef>
                <a:spcPts val="0"/>
              </a:spcBef>
              <a:buSzPct val="100000"/>
              <a:defRPr sz="4800"/>
            </a:lvl7pPr>
            <a:lvl8pPr lvl="7" algn="ctr">
              <a:spcBef>
                <a:spcPts val="0"/>
              </a:spcBef>
              <a:buSzPct val="100000"/>
              <a:defRPr sz="4800"/>
            </a:lvl8pPr>
            <a:lvl9pPr lvl="8" algn="ctr">
              <a:spcBef>
                <a:spcPts val="0"/>
              </a:spcBef>
              <a:buSzPct val="100000"/>
              <a:defRPr sz="4800"/>
            </a:lvl9pPr>
          </a:lstStyle>
          <a:p/>
        </p:txBody>
      </p:sp>
      <p:sp>
        <p:nvSpPr>
          <p:cNvPr id="19" name="Shape 19"/>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20" name="Shape 20"/>
        <p:cNvGrpSpPr/>
        <p:nvPr/>
      </p:nvGrpSpPr>
      <p:grpSpPr>
        <a:xfrm>
          <a:off x="0" y="0"/>
          <a:ext cx="0" cy="0"/>
          <a:chOff x="0" y="0"/>
          <a:chExt cx="0" cy="0"/>
        </a:xfrm>
      </p:grpSpPr>
      <p:cxnSp>
        <p:nvCxnSpPr>
          <p:cNvPr id="21" name="Shape 21"/>
          <p:cNvCxnSpPr/>
          <p:nvPr/>
        </p:nvCxnSpPr>
        <p:spPr>
          <a:xfrm>
            <a:off x="492562" y="1680378"/>
            <a:ext cx="424800" cy="0"/>
          </a:xfrm>
          <a:prstGeom prst="straightConnector1">
            <a:avLst/>
          </a:prstGeom>
          <a:noFill/>
          <a:ln cap="flat" cmpd="sng" w="38100">
            <a:solidFill>
              <a:schemeClr val="accent4"/>
            </a:solidFill>
            <a:prstDash val="solid"/>
            <a:round/>
            <a:headEnd len="med" w="med" type="none"/>
            <a:tailEnd len="med" w="med" type="none"/>
          </a:ln>
        </p:spPr>
      </p:cxnSp>
      <p:sp>
        <p:nvSpPr>
          <p:cNvPr id="22" name="Shape 22"/>
          <p:cNvSpPr txBox="1"/>
          <p:nvPr>
            <p:ph type="title"/>
          </p:nvPr>
        </p:nvSpPr>
        <p:spPr>
          <a:xfrm>
            <a:off x="387900" y="610700"/>
            <a:ext cx="8368200" cy="914700"/>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3" name="Shape 23"/>
          <p:cNvSpPr txBox="1"/>
          <p:nvPr>
            <p:ph idx="1" type="body"/>
          </p:nvPr>
        </p:nvSpPr>
        <p:spPr>
          <a:xfrm>
            <a:off x="387900" y="1986432"/>
            <a:ext cx="8368200" cy="4105200"/>
          </a:xfrm>
          <a:prstGeom prst="rect">
            <a:avLst/>
          </a:prstGeom>
        </p:spPr>
        <p:txBody>
          <a:bodyPr anchorCtr="0" anchor="t" bIns="91425" lIns="91425" rIns="91425" tIns="91425"/>
          <a:lstStyle>
            <a:lvl1pPr lvl="0">
              <a:spcBef>
                <a:spcPts val="0"/>
              </a:spcBef>
              <a:buSzPct val="100000"/>
              <a:defRPr sz="2400"/>
            </a:lvl1pPr>
            <a:lvl2pPr lvl="1">
              <a:spcBef>
                <a:spcPts val="0"/>
              </a:spcBef>
              <a:buSzPct val="100000"/>
              <a:defRPr sz="1800"/>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4" name="Shape 24"/>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5" name="Shape 25"/>
        <p:cNvGrpSpPr/>
        <p:nvPr/>
      </p:nvGrpSpPr>
      <p:grpSpPr>
        <a:xfrm>
          <a:off x="0" y="0"/>
          <a:ext cx="0" cy="0"/>
          <a:chOff x="0" y="0"/>
          <a:chExt cx="0" cy="0"/>
        </a:xfrm>
      </p:grpSpPr>
      <p:cxnSp>
        <p:nvCxnSpPr>
          <p:cNvPr id="26" name="Shape 26"/>
          <p:cNvCxnSpPr/>
          <p:nvPr/>
        </p:nvCxnSpPr>
        <p:spPr>
          <a:xfrm>
            <a:off x="492562" y="1680378"/>
            <a:ext cx="424800" cy="0"/>
          </a:xfrm>
          <a:prstGeom prst="straightConnector1">
            <a:avLst/>
          </a:prstGeom>
          <a:noFill/>
          <a:ln cap="flat" cmpd="sng" w="38100">
            <a:solidFill>
              <a:schemeClr val="accent4"/>
            </a:solidFill>
            <a:prstDash val="solid"/>
            <a:round/>
            <a:headEnd len="med" w="med" type="none"/>
            <a:tailEnd len="med" w="med" type="none"/>
          </a:ln>
        </p:spPr>
      </p:cxnSp>
      <p:sp>
        <p:nvSpPr>
          <p:cNvPr id="27" name="Shape 27"/>
          <p:cNvSpPr txBox="1"/>
          <p:nvPr>
            <p:ph type="title"/>
          </p:nvPr>
        </p:nvSpPr>
        <p:spPr>
          <a:xfrm>
            <a:off x="387900" y="610700"/>
            <a:ext cx="8368200" cy="914700"/>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8" name="Shape 28"/>
          <p:cNvSpPr txBox="1"/>
          <p:nvPr>
            <p:ph idx="1" type="body"/>
          </p:nvPr>
        </p:nvSpPr>
        <p:spPr>
          <a:xfrm>
            <a:off x="387900" y="1986433"/>
            <a:ext cx="3999900" cy="41052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9" name="Shape 29"/>
          <p:cNvSpPr txBox="1"/>
          <p:nvPr>
            <p:ph idx="2" type="body"/>
          </p:nvPr>
        </p:nvSpPr>
        <p:spPr>
          <a:xfrm>
            <a:off x="4756200" y="1986433"/>
            <a:ext cx="3999900" cy="41052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0" name="Shape 30"/>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31" name="Shape 31"/>
        <p:cNvGrpSpPr/>
        <p:nvPr/>
      </p:nvGrpSpPr>
      <p:grpSpPr>
        <a:xfrm>
          <a:off x="0" y="0"/>
          <a:ext cx="0" cy="0"/>
          <a:chOff x="0" y="0"/>
          <a:chExt cx="0" cy="0"/>
        </a:xfrm>
      </p:grpSpPr>
      <p:sp>
        <p:nvSpPr>
          <p:cNvPr id="32" name="Shape 32"/>
          <p:cNvSpPr txBox="1"/>
          <p:nvPr>
            <p:ph type="title"/>
          </p:nvPr>
        </p:nvSpPr>
        <p:spPr>
          <a:xfrm>
            <a:off x="387900" y="610700"/>
            <a:ext cx="8368200" cy="914700"/>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3" name="Shape 33"/>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34" name="Shape 34"/>
        <p:cNvGrpSpPr/>
        <p:nvPr/>
      </p:nvGrpSpPr>
      <p:grpSpPr>
        <a:xfrm>
          <a:off x="0" y="0"/>
          <a:ext cx="0" cy="0"/>
          <a:chOff x="0" y="0"/>
          <a:chExt cx="0" cy="0"/>
        </a:xfrm>
      </p:grpSpPr>
      <p:cxnSp>
        <p:nvCxnSpPr>
          <p:cNvPr id="35" name="Shape 35"/>
          <p:cNvCxnSpPr/>
          <p:nvPr/>
        </p:nvCxnSpPr>
        <p:spPr>
          <a:xfrm>
            <a:off x="489218" y="1883035"/>
            <a:ext cx="331500" cy="0"/>
          </a:xfrm>
          <a:prstGeom prst="straightConnector1">
            <a:avLst/>
          </a:prstGeom>
          <a:noFill/>
          <a:ln cap="flat" cmpd="sng" w="38100">
            <a:solidFill>
              <a:schemeClr val="accent4"/>
            </a:solidFill>
            <a:prstDash val="solid"/>
            <a:round/>
            <a:headEnd len="med" w="med" type="none"/>
            <a:tailEnd len="med" w="med" type="none"/>
          </a:ln>
        </p:spPr>
      </p:cxnSp>
      <p:sp>
        <p:nvSpPr>
          <p:cNvPr id="36" name="Shape 36"/>
          <p:cNvSpPr txBox="1"/>
          <p:nvPr>
            <p:ph type="title"/>
          </p:nvPr>
        </p:nvSpPr>
        <p:spPr>
          <a:xfrm>
            <a:off x="387900" y="740800"/>
            <a:ext cx="2808000" cy="1007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7" name="Shape 37"/>
          <p:cNvSpPr txBox="1"/>
          <p:nvPr>
            <p:ph idx="1" type="body"/>
          </p:nvPr>
        </p:nvSpPr>
        <p:spPr>
          <a:xfrm>
            <a:off x="387900" y="2125366"/>
            <a:ext cx="2808000" cy="35748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8" name="Shape 38"/>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39" name="Shape 39"/>
        <p:cNvGrpSpPr/>
        <p:nvPr/>
      </p:nvGrpSpPr>
      <p:grpSpPr>
        <a:xfrm>
          <a:off x="0" y="0"/>
          <a:ext cx="0" cy="0"/>
          <a:chOff x="0" y="0"/>
          <a:chExt cx="0" cy="0"/>
        </a:xfrm>
      </p:grpSpPr>
      <p:sp>
        <p:nvSpPr>
          <p:cNvPr id="40" name="Shape 40"/>
          <p:cNvSpPr txBox="1"/>
          <p:nvPr>
            <p:ph type="title"/>
          </p:nvPr>
        </p:nvSpPr>
        <p:spPr>
          <a:xfrm>
            <a:off x="490250" y="701800"/>
            <a:ext cx="5618700" cy="5454300"/>
          </a:xfrm>
          <a:prstGeom prst="rect">
            <a:avLst/>
          </a:prstGeom>
        </p:spPr>
        <p:txBody>
          <a:bodyPr anchorCtr="0" anchor="ctr" bIns="91425" lIns="91425" rIns="91425"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41" name="Shape 41"/>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42" name="Shape 42"/>
        <p:cNvGrpSpPr/>
        <p:nvPr/>
      </p:nvGrpSpPr>
      <p:grpSpPr>
        <a:xfrm>
          <a:off x="0" y="0"/>
          <a:ext cx="0" cy="0"/>
          <a:chOff x="0" y="0"/>
          <a:chExt cx="0" cy="0"/>
        </a:xfrm>
      </p:grpSpPr>
      <p:sp>
        <p:nvSpPr>
          <p:cNvPr id="43" name="Shape 43"/>
          <p:cNvSpPr/>
          <p:nvPr/>
        </p:nvSpPr>
        <p:spPr>
          <a:xfrm>
            <a:off x="4572000" y="-100"/>
            <a:ext cx="4572000" cy="6858000"/>
          </a:xfrm>
          <a:prstGeom prst="rect">
            <a:avLst/>
          </a:prstGeom>
          <a:solidFill>
            <a:schemeClr val="dk2"/>
          </a:solidFill>
          <a:ln>
            <a:noFill/>
          </a:ln>
        </p:spPr>
        <p:txBody>
          <a:bodyPr anchorCtr="0" anchor="ctr" bIns="91425" lIns="91425" rIns="91425" tIns="91425">
            <a:noAutofit/>
          </a:bodyPr>
          <a:lstStyle/>
          <a:p>
            <a:pPr lvl="0">
              <a:spcBef>
                <a:spcPts val="0"/>
              </a:spcBef>
              <a:buNone/>
            </a:pPr>
            <a:r>
              <a:t/>
            </a:r>
            <a:endParaRPr/>
          </a:p>
        </p:txBody>
      </p:sp>
      <p:cxnSp>
        <p:nvCxnSpPr>
          <p:cNvPr id="44" name="Shape 44"/>
          <p:cNvCxnSpPr/>
          <p:nvPr/>
        </p:nvCxnSpPr>
        <p:spPr>
          <a:xfrm>
            <a:off x="5029675" y="5994004"/>
            <a:ext cx="540900" cy="0"/>
          </a:xfrm>
          <a:prstGeom prst="straightConnector1">
            <a:avLst/>
          </a:prstGeom>
          <a:noFill/>
          <a:ln cap="flat" cmpd="sng" w="38100">
            <a:solidFill>
              <a:schemeClr val="accent5"/>
            </a:solidFill>
            <a:prstDash val="solid"/>
            <a:round/>
            <a:headEnd len="med" w="med" type="none"/>
            <a:tailEnd len="med" w="med" type="none"/>
          </a:ln>
        </p:spPr>
      </p:cxnSp>
      <p:sp>
        <p:nvSpPr>
          <p:cNvPr id="45" name="Shape 45"/>
          <p:cNvSpPr txBox="1"/>
          <p:nvPr>
            <p:ph type="title"/>
          </p:nvPr>
        </p:nvSpPr>
        <p:spPr>
          <a:xfrm>
            <a:off x="265500" y="1612100"/>
            <a:ext cx="4045200" cy="2008500"/>
          </a:xfrm>
          <a:prstGeom prst="rect">
            <a:avLst/>
          </a:prstGeom>
        </p:spPr>
        <p:txBody>
          <a:bodyPr anchorCtr="0" anchor="b" bIns="91425" lIns="91425" rIns="91425" tIns="91425"/>
          <a:lstStyle>
            <a:lvl1pPr lvl="0" algn="ctr">
              <a:spcBef>
                <a:spcPts val="0"/>
              </a:spcBef>
              <a:buSzPct val="100000"/>
              <a:defRPr sz="3800"/>
            </a:lvl1pPr>
            <a:lvl2pPr lvl="1" algn="ctr">
              <a:spcBef>
                <a:spcPts val="0"/>
              </a:spcBef>
              <a:buSzPct val="100000"/>
              <a:defRPr sz="3800"/>
            </a:lvl2pPr>
            <a:lvl3pPr lvl="2" algn="ctr">
              <a:spcBef>
                <a:spcPts val="0"/>
              </a:spcBef>
              <a:buSzPct val="100000"/>
              <a:defRPr sz="3800"/>
            </a:lvl3pPr>
            <a:lvl4pPr lvl="3" algn="ctr">
              <a:spcBef>
                <a:spcPts val="0"/>
              </a:spcBef>
              <a:buSzPct val="100000"/>
              <a:defRPr sz="3800"/>
            </a:lvl4pPr>
            <a:lvl5pPr lvl="4" algn="ctr">
              <a:spcBef>
                <a:spcPts val="0"/>
              </a:spcBef>
              <a:buSzPct val="100000"/>
              <a:defRPr sz="3800"/>
            </a:lvl5pPr>
            <a:lvl6pPr lvl="5" algn="ctr">
              <a:spcBef>
                <a:spcPts val="0"/>
              </a:spcBef>
              <a:buSzPct val="100000"/>
              <a:defRPr sz="3800"/>
            </a:lvl6pPr>
            <a:lvl7pPr lvl="6" algn="ctr">
              <a:spcBef>
                <a:spcPts val="0"/>
              </a:spcBef>
              <a:buSzPct val="100000"/>
              <a:defRPr sz="3800"/>
            </a:lvl7pPr>
            <a:lvl8pPr lvl="7" algn="ctr">
              <a:spcBef>
                <a:spcPts val="0"/>
              </a:spcBef>
              <a:buSzPct val="100000"/>
              <a:defRPr sz="3800"/>
            </a:lvl8pPr>
            <a:lvl9pPr lvl="8" algn="ctr">
              <a:spcBef>
                <a:spcPts val="0"/>
              </a:spcBef>
              <a:buSzPct val="100000"/>
              <a:defRPr sz="3800"/>
            </a:lvl9pPr>
          </a:lstStyle>
          <a:p/>
        </p:txBody>
      </p:sp>
      <p:sp>
        <p:nvSpPr>
          <p:cNvPr id="46" name="Shape 46"/>
          <p:cNvSpPr txBox="1"/>
          <p:nvPr>
            <p:ph idx="1" type="subTitle"/>
          </p:nvPr>
        </p:nvSpPr>
        <p:spPr>
          <a:xfrm>
            <a:off x="265500" y="3692001"/>
            <a:ext cx="4045200" cy="1794000"/>
          </a:xfrm>
          <a:prstGeom prst="rect">
            <a:avLst/>
          </a:prstGeom>
        </p:spPr>
        <p:txBody>
          <a:bodyPr anchorCtr="0" anchor="t" bIns="91425" lIns="91425" rIns="91425" tIns="91425"/>
          <a:lstStyle>
            <a:lvl1pPr lvl="0" algn="ctr">
              <a:lnSpc>
                <a:spcPct val="100000"/>
              </a:lnSpc>
              <a:spcBef>
                <a:spcPts val="0"/>
              </a:spcBef>
              <a:spcAft>
                <a:spcPts val="0"/>
              </a:spcAft>
              <a:buClr>
                <a:schemeClr val="accent5"/>
              </a:buClr>
              <a:buSzPct val="100000"/>
              <a:buNone/>
              <a:defRPr sz="2100">
                <a:solidFill>
                  <a:schemeClr val="accent5"/>
                </a:solidFill>
              </a:defRPr>
            </a:lvl1pPr>
            <a:lvl2pPr lvl="1" algn="ctr">
              <a:lnSpc>
                <a:spcPct val="100000"/>
              </a:lnSpc>
              <a:spcBef>
                <a:spcPts val="0"/>
              </a:spcBef>
              <a:spcAft>
                <a:spcPts val="0"/>
              </a:spcAft>
              <a:buClr>
                <a:schemeClr val="accent5"/>
              </a:buClr>
              <a:buSzPct val="100000"/>
              <a:buNone/>
              <a:defRPr sz="2100">
                <a:solidFill>
                  <a:schemeClr val="accent5"/>
                </a:solidFill>
              </a:defRPr>
            </a:lvl2pPr>
            <a:lvl3pPr lvl="2" algn="ctr">
              <a:lnSpc>
                <a:spcPct val="100000"/>
              </a:lnSpc>
              <a:spcBef>
                <a:spcPts val="0"/>
              </a:spcBef>
              <a:spcAft>
                <a:spcPts val="0"/>
              </a:spcAft>
              <a:buClr>
                <a:schemeClr val="accent5"/>
              </a:buClr>
              <a:buSzPct val="100000"/>
              <a:buNone/>
              <a:defRPr sz="2100">
                <a:solidFill>
                  <a:schemeClr val="accent5"/>
                </a:solidFill>
              </a:defRPr>
            </a:lvl3pPr>
            <a:lvl4pPr lvl="3" algn="ctr">
              <a:lnSpc>
                <a:spcPct val="100000"/>
              </a:lnSpc>
              <a:spcBef>
                <a:spcPts val="0"/>
              </a:spcBef>
              <a:spcAft>
                <a:spcPts val="0"/>
              </a:spcAft>
              <a:buClr>
                <a:schemeClr val="accent5"/>
              </a:buClr>
              <a:buSzPct val="100000"/>
              <a:buNone/>
              <a:defRPr sz="2100">
                <a:solidFill>
                  <a:schemeClr val="accent5"/>
                </a:solidFill>
              </a:defRPr>
            </a:lvl4pPr>
            <a:lvl5pPr lvl="4" algn="ctr">
              <a:lnSpc>
                <a:spcPct val="100000"/>
              </a:lnSpc>
              <a:spcBef>
                <a:spcPts val="0"/>
              </a:spcBef>
              <a:spcAft>
                <a:spcPts val="0"/>
              </a:spcAft>
              <a:buClr>
                <a:schemeClr val="accent5"/>
              </a:buClr>
              <a:buSzPct val="100000"/>
              <a:buNone/>
              <a:defRPr sz="2100">
                <a:solidFill>
                  <a:schemeClr val="accent5"/>
                </a:solidFill>
              </a:defRPr>
            </a:lvl5pPr>
            <a:lvl6pPr lvl="5" algn="ctr">
              <a:lnSpc>
                <a:spcPct val="100000"/>
              </a:lnSpc>
              <a:spcBef>
                <a:spcPts val="0"/>
              </a:spcBef>
              <a:spcAft>
                <a:spcPts val="0"/>
              </a:spcAft>
              <a:buClr>
                <a:schemeClr val="accent5"/>
              </a:buClr>
              <a:buSzPct val="100000"/>
              <a:buNone/>
              <a:defRPr sz="2100">
                <a:solidFill>
                  <a:schemeClr val="accent5"/>
                </a:solidFill>
              </a:defRPr>
            </a:lvl6pPr>
            <a:lvl7pPr lvl="6" algn="ctr">
              <a:lnSpc>
                <a:spcPct val="100000"/>
              </a:lnSpc>
              <a:spcBef>
                <a:spcPts val="0"/>
              </a:spcBef>
              <a:spcAft>
                <a:spcPts val="0"/>
              </a:spcAft>
              <a:buClr>
                <a:schemeClr val="accent5"/>
              </a:buClr>
              <a:buSzPct val="100000"/>
              <a:buNone/>
              <a:defRPr sz="2100">
                <a:solidFill>
                  <a:schemeClr val="accent5"/>
                </a:solidFill>
              </a:defRPr>
            </a:lvl7pPr>
            <a:lvl8pPr lvl="7" algn="ctr">
              <a:lnSpc>
                <a:spcPct val="100000"/>
              </a:lnSpc>
              <a:spcBef>
                <a:spcPts val="0"/>
              </a:spcBef>
              <a:spcAft>
                <a:spcPts val="0"/>
              </a:spcAft>
              <a:buClr>
                <a:schemeClr val="accent5"/>
              </a:buClr>
              <a:buSzPct val="100000"/>
              <a:buNone/>
              <a:defRPr sz="2100">
                <a:solidFill>
                  <a:schemeClr val="accent5"/>
                </a:solidFill>
              </a:defRPr>
            </a:lvl8pPr>
            <a:lvl9pPr lvl="8" algn="ctr">
              <a:lnSpc>
                <a:spcPct val="100000"/>
              </a:lnSpc>
              <a:spcBef>
                <a:spcPts val="0"/>
              </a:spcBef>
              <a:spcAft>
                <a:spcPts val="0"/>
              </a:spcAft>
              <a:buClr>
                <a:schemeClr val="accent5"/>
              </a:buClr>
              <a:buSzPct val="100000"/>
              <a:buNone/>
              <a:defRPr sz="2100">
                <a:solidFill>
                  <a:schemeClr val="accent5"/>
                </a:solidFill>
              </a:defRPr>
            </a:lvl9pPr>
          </a:lstStyle>
          <a:p/>
        </p:txBody>
      </p:sp>
      <p:sp>
        <p:nvSpPr>
          <p:cNvPr id="47" name="Shape 47"/>
          <p:cNvSpPr txBox="1"/>
          <p:nvPr>
            <p:ph idx="2" type="body"/>
          </p:nvPr>
        </p:nvSpPr>
        <p:spPr>
          <a:xfrm>
            <a:off x="4939500" y="965600"/>
            <a:ext cx="3837000" cy="49269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8" name="Shape 48"/>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9" name="Shape 49"/>
        <p:cNvGrpSpPr/>
        <p:nvPr/>
      </p:nvGrpSpPr>
      <p:grpSpPr>
        <a:xfrm>
          <a:off x="0" y="0"/>
          <a:ext cx="0" cy="0"/>
          <a:chOff x="0" y="0"/>
          <a:chExt cx="0" cy="0"/>
        </a:xfrm>
      </p:grpSpPr>
      <p:sp>
        <p:nvSpPr>
          <p:cNvPr id="50" name="Shape 50"/>
          <p:cNvSpPr txBox="1"/>
          <p:nvPr>
            <p:ph idx="1" type="body"/>
          </p:nvPr>
        </p:nvSpPr>
        <p:spPr>
          <a:xfrm>
            <a:off x="319500" y="5644966"/>
            <a:ext cx="5998800" cy="798300"/>
          </a:xfrm>
          <a:prstGeom prst="rect">
            <a:avLst/>
          </a:prstGeom>
        </p:spPr>
        <p:txBody>
          <a:bodyPr anchorCtr="0" anchor="ctr" bIns="91425" lIns="91425" rIns="91425" tIns="91425"/>
          <a:lstStyle>
            <a:lvl1pPr lvl="0">
              <a:lnSpc>
                <a:spcPct val="100000"/>
              </a:lnSpc>
              <a:spcBef>
                <a:spcPts val="0"/>
              </a:spcBef>
              <a:spcAft>
                <a:spcPts val="0"/>
              </a:spcAft>
              <a:buFont typeface="Roboto Slab"/>
              <a:buNone/>
              <a:defRPr>
                <a:latin typeface="Roboto Slab"/>
                <a:ea typeface="Roboto Slab"/>
                <a:cs typeface="Roboto Slab"/>
                <a:sym typeface="Roboto Slab"/>
              </a:defRPr>
            </a:lvl1pPr>
          </a:lstStyle>
          <a:p/>
        </p:txBody>
      </p:sp>
      <p:sp>
        <p:nvSpPr>
          <p:cNvPr id="51" name="Shape 51"/>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87900" y="610700"/>
            <a:ext cx="8368200" cy="914700"/>
          </a:xfrm>
          <a:prstGeom prst="rect">
            <a:avLst/>
          </a:prstGeom>
          <a:noFill/>
          <a:ln>
            <a:noFill/>
          </a:ln>
        </p:spPr>
        <p:txBody>
          <a:bodyPr anchorCtr="0" anchor="b" bIns="91425" lIns="91425" rIns="91425" tIns="91425"/>
          <a:lstStyle>
            <a:lvl1pPr lvl="0">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1pPr>
            <a:lvl2pPr lvl="1">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2pPr>
            <a:lvl3pPr lvl="2">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3pPr>
            <a:lvl4pPr lvl="3">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4pPr>
            <a:lvl5pPr lvl="4">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5pPr>
            <a:lvl6pPr lvl="5">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6pPr>
            <a:lvl7pPr lvl="6">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7pPr>
            <a:lvl8pPr lvl="7">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8pPr>
            <a:lvl9pPr lvl="8">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9pPr>
          </a:lstStyle>
          <a:p/>
        </p:txBody>
      </p:sp>
      <p:sp>
        <p:nvSpPr>
          <p:cNvPr id="7" name="Shape 7"/>
          <p:cNvSpPr txBox="1"/>
          <p:nvPr>
            <p:ph idx="1" type="body"/>
          </p:nvPr>
        </p:nvSpPr>
        <p:spPr>
          <a:xfrm>
            <a:off x="387900" y="1986432"/>
            <a:ext cx="8368200" cy="41052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1"/>
              </a:buClr>
              <a:buSzPct val="100000"/>
              <a:buFont typeface="Roboto"/>
              <a:defRPr sz="1800">
                <a:solidFill>
                  <a:schemeClr val="dk1"/>
                </a:solidFill>
                <a:latin typeface="Roboto"/>
                <a:ea typeface="Roboto"/>
                <a:cs typeface="Roboto"/>
                <a:sym typeface="Roboto"/>
              </a:defRPr>
            </a:lvl1pPr>
            <a:lvl2pPr lvl="1">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2pPr>
            <a:lvl3pPr lvl="2">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3pPr>
            <a:lvl4pPr lvl="3">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4pPr>
            <a:lvl5pPr lvl="4">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5pPr>
            <a:lvl6pPr lvl="5">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6pPr>
            <a:lvl7pPr lvl="6">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7pPr>
            <a:lvl8pPr lvl="7">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8pPr>
            <a:lvl9pPr lvl="8">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9pPr>
          </a:lstStyle>
          <a:p/>
        </p:txBody>
      </p:sp>
      <p:sp>
        <p:nvSpPr>
          <p:cNvPr id="8" name="Shape 8"/>
          <p:cNvSpPr txBox="1"/>
          <p:nvPr>
            <p:ph idx="12" type="sldNum"/>
          </p:nvPr>
        </p:nvSpPr>
        <p:spPr>
          <a:xfrm>
            <a:off x="8472457" y="6217622"/>
            <a:ext cx="548700" cy="5247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dk1"/>
                </a:solidFill>
                <a:latin typeface="Roboto"/>
                <a:ea typeface="Roboto"/>
                <a:cs typeface="Roboto"/>
                <a:sym typeface="Roboto"/>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comments" Target="../comments/commen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2" name="Shape 62"/>
        <p:cNvGrpSpPr/>
        <p:nvPr/>
      </p:nvGrpSpPr>
      <p:grpSpPr>
        <a:xfrm>
          <a:off x="0" y="0"/>
          <a:ext cx="0" cy="0"/>
          <a:chOff x="0" y="0"/>
          <a:chExt cx="0" cy="0"/>
        </a:xfrm>
      </p:grpSpPr>
      <p:sp>
        <p:nvSpPr>
          <p:cNvPr id="63" name="Shape 63"/>
          <p:cNvSpPr txBox="1"/>
          <p:nvPr>
            <p:ph type="ctrTitle"/>
          </p:nvPr>
        </p:nvSpPr>
        <p:spPr>
          <a:xfrm>
            <a:off x="412650" y="1773234"/>
            <a:ext cx="8318700" cy="1533900"/>
          </a:xfrm>
          <a:prstGeom prst="rect">
            <a:avLst/>
          </a:prstGeom>
        </p:spPr>
        <p:txBody>
          <a:bodyPr anchorCtr="0" anchor="b" bIns="91425" lIns="91425" rIns="91425" tIns="91425">
            <a:noAutofit/>
          </a:bodyPr>
          <a:lstStyle/>
          <a:p>
            <a:pPr lvl="0">
              <a:spcBef>
                <a:spcPts val="0"/>
              </a:spcBef>
              <a:buNone/>
            </a:pPr>
            <a:r>
              <a:rPr lang="en" sz="4500"/>
              <a:t>Tioga Tae Kwon Do</a:t>
            </a:r>
            <a:br>
              <a:rPr lang="en" sz="4500"/>
            </a:br>
            <a:r>
              <a:rPr lang="en" sz="4500"/>
              <a:t>Student Management System</a:t>
            </a:r>
          </a:p>
        </p:txBody>
      </p:sp>
      <p:sp>
        <p:nvSpPr>
          <p:cNvPr id="64" name="Shape 64"/>
          <p:cNvSpPr txBox="1"/>
          <p:nvPr>
            <p:ph idx="1" type="subTitle"/>
          </p:nvPr>
        </p:nvSpPr>
        <p:spPr>
          <a:xfrm>
            <a:off x="1680300" y="4071515"/>
            <a:ext cx="5783400" cy="803700"/>
          </a:xfrm>
          <a:prstGeom prst="rect">
            <a:avLst/>
          </a:prstGeom>
        </p:spPr>
        <p:txBody>
          <a:bodyPr anchorCtr="0" anchor="t" bIns="91425" lIns="91425" rIns="91425" tIns="91425">
            <a:noAutofit/>
          </a:bodyPr>
          <a:lstStyle/>
          <a:p>
            <a:pPr lvl="0">
              <a:spcBef>
                <a:spcPts val="0"/>
              </a:spcBef>
              <a:buNone/>
            </a:pPr>
            <a:r>
              <a:rPr lang="en" sz="4800"/>
              <a:t>Team Kwondo</a:t>
            </a:r>
          </a:p>
          <a:p>
            <a:pPr lvl="0">
              <a:spcBef>
                <a:spcPts val="0"/>
              </a:spcBef>
              <a:buNone/>
            </a:pPr>
            <a:r>
              <a:rPr lang="en" sz="3600"/>
              <a:t>May the 4</a:t>
            </a:r>
            <a:r>
              <a:rPr baseline="30000" lang="en" sz="3600"/>
              <a:t>th</a:t>
            </a:r>
            <a:r>
              <a:rPr lang="en" sz="3600"/>
              <a:t>, 2017</a:t>
            </a:r>
          </a:p>
        </p:txBody>
      </p:sp>
      <p:pic>
        <p:nvPicPr>
          <p:cNvPr id="65" name="Shape 65"/>
          <p:cNvPicPr preferRelativeResize="0"/>
          <p:nvPr/>
        </p:nvPicPr>
        <p:blipFill>
          <a:blip r:embed="rId3">
            <a:alphaModFix/>
          </a:blip>
          <a:stretch>
            <a:fillRect/>
          </a:stretch>
        </p:blipFill>
        <p:spPr>
          <a:xfrm>
            <a:off x="7919650" y="6230874"/>
            <a:ext cx="1147475" cy="5042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4" name="Shape 124"/>
        <p:cNvGrpSpPr/>
        <p:nvPr/>
      </p:nvGrpSpPr>
      <p:grpSpPr>
        <a:xfrm>
          <a:off x="0" y="0"/>
          <a:ext cx="0" cy="0"/>
          <a:chOff x="0" y="0"/>
          <a:chExt cx="0" cy="0"/>
        </a:xfrm>
      </p:grpSpPr>
      <p:sp>
        <p:nvSpPr>
          <p:cNvPr id="125" name="Shape 125"/>
          <p:cNvSpPr txBox="1"/>
          <p:nvPr>
            <p:ph type="title"/>
          </p:nvPr>
        </p:nvSpPr>
        <p:spPr>
          <a:xfrm>
            <a:off x="387900" y="610700"/>
            <a:ext cx="8368200" cy="914700"/>
          </a:xfrm>
          <a:prstGeom prst="rect">
            <a:avLst/>
          </a:prstGeom>
        </p:spPr>
        <p:txBody>
          <a:bodyPr anchorCtr="0" anchor="b" bIns="91425" lIns="91425" rIns="91425" tIns="91425">
            <a:noAutofit/>
          </a:bodyPr>
          <a:lstStyle/>
          <a:p>
            <a:pPr lvl="0">
              <a:spcBef>
                <a:spcPts val="0"/>
              </a:spcBef>
              <a:buNone/>
            </a:pPr>
            <a:r>
              <a:rPr lang="en"/>
              <a:t>Documentation Produced</a:t>
            </a:r>
          </a:p>
        </p:txBody>
      </p:sp>
      <p:sp>
        <p:nvSpPr>
          <p:cNvPr id="126" name="Shape 126"/>
          <p:cNvSpPr txBox="1"/>
          <p:nvPr>
            <p:ph idx="1" type="body"/>
          </p:nvPr>
        </p:nvSpPr>
        <p:spPr>
          <a:xfrm>
            <a:off x="387900" y="1986432"/>
            <a:ext cx="8368200" cy="4105200"/>
          </a:xfrm>
          <a:prstGeom prst="rect">
            <a:avLst/>
          </a:prstGeom>
        </p:spPr>
        <p:txBody>
          <a:bodyPr anchorCtr="0" anchor="t" bIns="91425" lIns="91425" rIns="91425" tIns="91425">
            <a:noAutofit/>
          </a:bodyPr>
          <a:lstStyle/>
          <a:p>
            <a:pPr indent="-228600" lvl="0" marL="457200" rtl="0">
              <a:spcBef>
                <a:spcPts val="0"/>
              </a:spcBef>
            </a:pPr>
            <a:r>
              <a:rPr lang="en"/>
              <a:t>Requirements Document</a:t>
            </a:r>
          </a:p>
          <a:p>
            <a:pPr indent="-228600" lvl="0" marL="457200" rtl="0">
              <a:spcBef>
                <a:spcPts val="0"/>
              </a:spcBef>
            </a:pPr>
            <a:r>
              <a:rPr lang="en"/>
              <a:t>High Level Architecture Diagrams</a:t>
            </a:r>
          </a:p>
          <a:p>
            <a:pPr indent="-228600" lvl="0" marL="457200" rtl="0">
              <a:spcBef>
                <a:spcPts val="0"/>
              </a:spcBef>
            </a:pPr>
            <a:r>
              <a:rPr lang="en"/>
              <a:t>Domain Model Diagram</a:t>
            </a:r>
          </a:p>
          <a:p>
            <a:pPr indent="-228600" lvl="0" marL="457200" rtl="0">
              <a:spcBef>
                <a:spcPts val="0"/>
              </a:spcBef>
            </a:pPr>
            <a:r>
              <a:rPr lang="en"/>
              <a:t>Database </a:t>
            </a:r>
            <a:r>
              <a:rPr lang="en"/>
              <a:t>Schema</a:t>
            </a:r>
          </a:p>
          <a:p>
            <a:pPr indent="-228600" lvl="0" marL="457200" rtl="0">
              <a:spcBef>
                <a:spcPts val="0"/>
              </a:spcBef>
            </a:pPr>
            <a:r>
              <a:rPr lang="en"/>
              <a:t>API Definition</a:t>
            </a:r>
          </a:p>
          <a:p>
            <a:pPr indent="-228600" lvl="0" marL="457200" rtl="0">
              <a:spcBef>
                <a:spcPts val="0"/>
              </a:spcBef>
            </a:pPr>
            <a:r>
              <a:rPr lang="en"/>
              <a:t>User Permission List</a:t>
            </a:r>
          </a:p>
          <a:p>
            <a:pPr indent="-228600" lvl="0" marL="457200" rtl="0">
              <a:spcBef>
                <a:spcPts val="0"/>
              </a:spcBef>
            </a:pPr>
            <a:r>
              <a:rPr lang="en"/>
              <a:t>Technical Report</a:t>
            </a:r>
          </a:p>
          <a:p>
            <a:pPr indent="-228600" lvl="0" marL="457200" rtl="0">
              <a:spcBef>
                <a:spcPts val="0"/>
              </a:spcBef>
            </a:pPr>
            <a:r>
              <a:rPr lang="en"/>
              <a:t>System User Guide</a:t>
            </a:r>
          </a:p>
        </p:txBody>
      </p:sp>
      <p:sp>
        <p:nvSpPr>
          <p:cNvPr id="127" name="Shape 127"/>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1" name="Shape 131"/>
        <p:cNvGrpSpPr/>
        <p:nvPr/>
      </p:nvGrpSpPr>
      <p:grpSpPr>
        <a:xfrm>
          <a:off x="0" y="0"/>
          <a:ext cx="0" cy="0"/>
          <a:chOff x="0" y="0"/>
          <a:chExt cx="0" cy="0"/>
        </a:xfrm>
      </p:grpSpPr>
      <p:sp>
        <p:nvSpPr>
          <p:cNvPr id="132" name="Shape 132"/>
          <p:cNvSpPr txBox="1"/>
          <p:nvPr>
            <p:ph type="title"/>
          </p:nvPr>
        </p:nvSpPr>
        <p:spPr>
          <a:xfrm>
            <a:off x="387900" y="610700"/>
            <a:ext cx="8368200" cy="914700"/>
          </a:xfrm>
          <a:prstGeom prst="rect">
            <a:avLst/>
          </a:prstGeom>
        </p:spPr>
        <p:txBody>
          <a:bodyPr anchorCtr="0" anchor="b" bIns="91425" lIns="91425" rIns="91425" tIns="91425">
            <a:noAutofit/>
          </a:bodyPr>
          <a:lstStyle/>
          <a:p>
            <a:pPr lvl="0">
              <a:spcBef>
                <a:spcPts val="0"/>
              </a:spcBef>
              <a:buNone/>
            </a:pPr>
            <a:r>
              <a:rPr lang="en"/>
              <a:t>Project Reflection: What Went Well?</a:t>
            </a:r>
          </a:p>
        </p:txBody>
      </p:sp>
      <p:sp>
        <p:nvSpPr>
          <p:cNvPr id="133" name="Shape 133"/>
          <p:cNvSpPr txBox="1"/>
          <p:nvPr>
            <p:ph idx="1" type="body"/>
          </p:nvPr>
        </p:nvSpPr>
        <p:spPr>
          <a:xfrm>
            <a:off x="387900" y="1986432"/>
            <a:ext cx="8368200" cy="4105200"/>
          </a:xfrm>
          <a:prstGeom prst="rect">
            <a:avLst/>
          </a:prstGeom>
        </p:spPr>
        <p:txBody>
          <a:bodyPr anchorCtr="0" anchor="t" bIns="91425" lIns="91425" rIns="91425" tIns="91425">
            <a:noAutofit/>
          </a:bodyPr>
          <a:lstStyle/>
          <a:p>
            <a:pPr indent="-228600" lvl="0" marL="457200" rtl="0">
              <a:spcBef>
                <a:spcPts val="0"/>
              </a:spcBef>
            </a:pPr>
            <a:r>
              <a:rPr lang="en"/>
              <a:t>Followed our process well</a:t>
            </a:r>
          </a:p>
          <a:p>
            <a:pPr indent="-228600" lvl="0" marL="457200" rtl="0">
              <a:spcBef>
                <a:spcPts val="0"/>
              </a:spcBef>
            </a:pPr>
            <a:r>
              <a:rPr lang="en"/>
              <a:t>Added testing to process</a:t>
            </a:r>
          </a:p>
          <a:p>
            <a:pPr indent="-228600" lvl="0" marL="457200" rtl="0">
              <a:spcBef>
                <a:spcPts val="0"/>
              </a:spcBef>
            </a:pPr>
            <a:r>
              <a:rPr lang="en"/>
              <a:t>Delivered all features from requirements</a:t>
            </a:r>
          </a:p>
          <a:p>
            <a:pPr indent="-228600" lvl="0" marL="457200" rtl="0">
              <a:spcBef>
                <a:spcPts val="0"/>
              </a:spcBef>
            </a:pPr>
            <a:r>
              <a:rPr lang="en"/>
              <a:t>Achieved usability goals</a:t>
            </a:r>
          </a:p>
          <a:p>
            <a:pPr indent="-228600" lvl="0" marL="457200" rtl="0">
              <a:spcBef>
                <a:spcPts val="0"/>
              </a:spcBef>
            </a:pPr>
            <a:r>
              <a:rPr lang="en"/>
              <a:t>Final iteration finished on schedule</a:t>
            </a:r>
          </a:p>
          <a:p>
            <a:pPr indent="-228600" lvl="0" marL="457200" rtl="0">
              <a:spcBef>
                <a:spcPts val="0"/>
              </a:spcBef>
            </a:pPr>
            <a:r>
              <a:rPr lang="en"/>
              <a:t>Organized sponsor meeting</a:t>
            </a:r>
          </a:p>
          <a:p>
            <a:pPr indent="-228600" lvl="0" marL="457200" rtl="0">
              <a:spcBef>
                <a:spcPts val="0"/>
              </a:spcBef>
            </a:pPr>
            <a:r>
              <a:rPr lang="en"/>
              <a:t>Live user testing at Tioga Tae Kwon Do</a:t>
            </a:r>
          </a:p>
          <a:p>
            <a:pPr indent="-228600" lvl="0" marL="457200" rtl="0">
              <a:spcBef>
                <a:spcPts val="0"/>
              </a:spcBef>
            </a:pPr>
            <a:r>
              <a:rPr lang="en"/>
              <a:t>Sponsor is very happy with final product</a:t>
            </a:r>
          </a:p>
        </p:txBody>
      </p:sp>
      <p:sp>
        <p:nvSpPr>
          <p:cNvPr id="134" name="Shape 134"/>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8" name="Shape 138"/>
        <p:cNvGrpSpPr/>
        <p:nvPr/>
      </p:nvGrpSpPr>
      <p:grpSpPr>
        <a:xfrm>
          <a:off x="0" y="0"/>
          <a:ext cx="0" cy="0"/>
          <a:chOff x="0" y="0"/>
          <a:chExt cx="0" cy="0"/>
        </a:xfrm>
      </p:grpSpPr>
      <p:sp>
        <p:nvSpPr>
          <p:cNvPr id="139" name="Shape 139"/>
          <p:cNvSpPr txBox="1"/>
          <p:nvPr>
            <p:ph type="title"/>
          </p:nvPr>
        </p:nvSpPr>
        <p:spPr>
          <a:xfrm>
            <a:off x="387900" y="610700"/>
            <a:ext cx="8368200" cy="914700"/>
          </a:xfrm>
          <a:prstGeom prst="rect">
            <a:avLst/>
          </a:prstGeom>
        </p:spPr>
        <p:txBody>
          <a:bodyPr anchorCtr="0" anchor="b" bIns="91425" lIns="91425" rIns="91425" tIns="91425">
            <a:noAutofit/>
          </a:bodyPr>
          <a:lstStyle/>
          <a:p>
            <a:pPr lvl="0">
              <a:spcBef>
                <a:spcPts val="0"/>
              </a:spcBef>
              <a:buNone/>
            </a:pPr>
            <a:r>
              <a:rPr lang="en"/>
              <a:t>Project Reflection: Challenges and Obstacles</a:t>
            </a:r>
          </a:p>
        </p:txBody>
      </p:sp>
      <p:sp>
        <p:nvSpPr>
          <p:cNvPr id="140" name="Shape 140"/>
          <p:cNvSpPr txBox="1"/>
          <p:nvPr>
            <p:ph idx="1" type="body"/>
          </p:nvPr>
        </p:nvSpPr>
        <p:spPr>
          <a:xfrm>
            <a:off x="387900" y="1986432"/>
            <a:ext cx="8368200" cy="4105200"/>
          </a:xfrm>
          <a:prstGeom prst="rect">
            <a:avLst/>
          </a:prstGeom>
        </p:spPr>
        <p:txBody>
          <a:bodyPr anchorCtr="0" anchor="t" bIns="91425" lIns="91425" rIns="91425" tIns="91425">
            <a:noAutofit/>
          </a:bodyPr>
          <a:lstStyle/>
          <a:p>
            <a:pPr indent="-228600" lvl="0" marL="457200" rtl="0">
              <a:spcBef>
                <a:spcPts val="0"/>
              </a:spcBef>
            </a:pPr>
            <a:r>
              <a:rPr lang="en"/>
              <a:t>Failed to deliver</a:t>
            </a:r>
            <a:r>
              <a:rPr lang="en"/>
              <a:t> Iteration 5 release</a:t>
            </a:r>
          </a:p>
          <a:p>
            <a:pPr indent="-228600" lvl="0" marL="457200" rtl="0">
              <a:spcBef>
                <a:spcPts val="0"/>
              </a:spcBef>
            </a:pPr>
            <a:r>
              <a:rPr lang="en"/>
              <a:t>Insufficiently detailed wireframing</a:t>
            </a:r>
          </a:p>
          <a:p>
            <a:pPr indent="-228600" lvl="0" marL="457200" rtl="0">
              <a:spcBef>
                <a:spcPts val="0"/>
              </a:spcBef>
            </a:pPr>
            <a:r>
              <a:rPr lang="en"/>
              <a:t>Timely code reviews</a:t>
            </a:r>
          </a:p>
          <a:p>
            <a:pPr indent="-228600" lvl="0" marL="457200" rtl="0">
              <a:spcBef>
                <a:spcPts val="0"/>
              </a:spcBef>
            </a:pPr>
            <a:r>
              <a:rPr lang="en"/>
              <a:t>Deployment</a:t>
            </a:r>
          </a:p>
          <a:p>
            <a:pPr indent="-228600" lvl="1" marL="914400" rtl="0">
              <a:spcBef>
                <a:spcPts val="0"/>
              </a:spcBef>
            </a:pPr>
            <a:r>
              <a:rPr lang="en"/>
              <a:t>Team distribution of knowledge</a:t>
            </a:r>
          </a:p>
          <a:p>
            <a:pPr indent="-228600" lvl="1" marL="914400">
              <a:spcBef>
                <a:spcPts val="0"/>
              </a:spcBef>
            </a:pPr>
            <a:r>
              <a:rPr lang="en"/>
              <a:t>Final deployment</a:t>
            </a:r>
          </a:p>
        </p:txBody>
      </p:sp>
      <p:sp>
        <p:nvSpPr>
          <p:cNvPr id="141" name="Shape 141"/>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5" name="Shape 145"/>
        <p:cNvGrpSpPr/>
        <p:nvPr/>
      </p:nvGrpSpPr>
      <p:grpSpPr>
        <a:xfrm>
          <a:off x="0" y="0"/>
          <a:ext cx="0" cy="0"/>
          <a:chOff x="0" y="0"/>
          <a:chExt cx="0" cy="0"/>
        </a:xfrm>
      </p:grpSpPr>
      <p:sp>
        <p:nvSpPr>
          <p:cNvPr id="146" name="Shape 146"/>
          <p:cNvSpPr txBox="1"/>
          <p:nvPr>
            <p:ph idx="1" type="body"/>
          </p:nvPr>
        </p:nvSpPr>
        <p:spPr>
          <a:xfrm>
            <a:off x="387900" y="2020632"/>
            <a:ext cx="8368200" cy="4105200"/>
          </a:xfrm>
          <a:prstGeom prst="rect">
            <a:avLst/>
          </a:prstGeom>
        </p:spPr>
        <p:txBody>
          <a:bodyPr anchorCtr="0" anchor="t" bIns="91425" lIns="91425" rIns="91425" tIns="91425">
            <a:noAutofit/>
          </a:bodyPr>
          <a:lstStyle/>
          <a:p>
            <a:pPr indent="-228600" lvl="0" marL="457200" rtl="0">
              <a:spcBef>
                <a:spcPts val="0"/>
              </a:spcBef>
            </a:pPr>
            <a:r>
              <a:rPr lang="en"/>
              <a:t>Release software as open source</a:t>
            </a:r>
          </a:p>
          <a:p>
            <a:pPr indent="-228600" lvl="0" marL="457200" rtl="0">
              <a:spcBef>
                <a:spcPts val="0"/>
              </a:spcBef>
            </a:pPr>
            <a:r>
              <a:rPr lang="en"/>
              <a:t>Product is used daily to satisfy the sponsor’s needs</a:t>
            </a:r>
          </a:p>
          <a:p>
            <a:pPr indent="-228600" lvl="0" marL="457200" rtl="0">
              <a:spcBef>
                <a:spcPts val="0"/>
              </a:spcBef>
            </a:pPr>
            <a:r>
              <a:rPr lang="en"/>
              <a:t>If development was to ever resume:</a:t>
            </a:r>
          </a:p>
          <a:p>
            <a:pPr indent="-228600" lvl="1" marL="914400" rtl="0">
              <a:spcBef>
                <a:spcPts val="0"/>
              </a:spcBef>
            </a:pPr>
            <a:r>
              <a:rPr lang="en"/>
              <a:t>Add user action logging</a:t>
            </a:r>
          </a:p>
          <a:p>
            <a:pPr indent="-228600" lvl="1" marL="914400" rtl="0">
              <a:spcBef>
                <a:spcPts val="0"/>
              </a:spcBef>
            </a:pPr>
            <a:r>
              <a:rPr lang="en"/>
              <a:t>Improve security</a:t>
            </a:r>
          </a:p>
          <a:p>
            <a:pPr indent="-228600" lvl="1" marL="914400" rtl="0">
              <a:spcBef>
                <a:spcPts val="0"/>
              </a:spcBef>
            </a:pPr>
            <a:r>
              <a:rPr lang="en"/>
              <a:t>Automate current program selection</a:t>
            </a:r>
          </a:p>
          <a:p>
            <a:pPr indent="-228600" lvl="1" marL="914400">
              <a:spcBef>
                <a:spcPts val="0"/>
              </a:spcBef>
            </a:pPr>
            <a:r>
              <a:rPr lang="en"/>
              <a:t>Google Calendar Integration</a:t>
            </a:r>
          </a:p>
        </p:txBody>
      </p:sp>
      <p:sp>
        <p:nvSpPr>
          <p:cNvPr id="147" name="Shape 147"/>
          <p:cNvSpPr txBox="1"/>
          <p:nvPr>
            <p:ph type="title"/>
          </p:nvPr>
        </p:nvSpPr>
        <p:spPr>
          <a:xfrm>
            <a:off x="387900" y="610700"/>
            <a:ext cx="8368200" cy="914700"/>
          </a:xfrm>
          <a:prstGeom prst="rect">
            <a:avLst/>
          </a:prstGeom>
        </p:spPr>
        <p:txBody>
          <a:bodyPr anchorCtr="0" anchor="b" bIns="91425" lIns="91425" rIns="91425" tIns="91425">
            <a:noAutofit/>
          </a:bodyPr>
          <a:lstStyle/>
          <a:p>
            <a:pPr lvl="0">
              <a:spcBef>
                <a:spcPts val="0"/>
              </a:spcBef>
              <a:buNone/>
            </a:pPr>
            <a:r>
              <a:rPr lang="en"/>
              <a:t>Future Goals For The Product</a:t>
            </a:r>
          </a:p>
        </p:txBody>
      </p:sp>
      <p:sp>
        <p:nvSpPr>
          <p:cNvPr id="148" name="Shape 148"/>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2" name="Shape 152"/>
        <p:cNvGrpSpPr/>
        <p:nvPr/>
      </p:nvGrpSpPr>
      <p:grpSpPr>
        <a:xfrm>
          <a:off x="0" y="0"/>
          <a:ext cx="0" cy="0"/>
          <a:chOff x="0" y="0"/>
          <a:chExt cx="0" cy="0"/>
        </a:xfrm>
      </p:grpSpPr>
      <p:sp>
        <p:nvSpPr>
          <p:cNvPr id="153" name="Shape 153"/>
          <p:cNvSpPr txBox="1"/>
          <p:nvPr>
            <p:ph type="title"/>
          </p:nvPr>
        </p:nvSpPr>
        <p:spPr>
          <a:xfrm>
            <a:off x="480750" y="2353266"/>
            <a:ext cx="8222100" cy="1209900"/>
          </a:xfrm>
          <a:prstGeom prst="rect">
            <a:avLst/>
          </a:prstGeom>
        </p:spPr>
        <p:txBody>
          <a:bodyPr anchorCtr="0" anchor="b" bIns="91425" lIns="91425" rIns="91425" tIns="91425">
            <a:noAutofit/>
          </a:bodyPr>
          <a:lstStyle/>
          <a:p>
            <a:pPr lvl="0">
              <a:spcBef>
                <a:spcPts val="0"/>
              </a:spcBef>
              <a:buNone/>
            </a:pPr>
            <a:r>
              <a:rPr lang="en"/>
              <a:t>Questions?</a:t>
            </a:r>
          </a:p>
        </p:txBody>
      </p:sp>
      <p:sp>
        <p:nvSpPr>
          <p:cNvPr id="154" name="Shape 154"/>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9" name="Shape 69"/>
        <p:cNvGrpSpPr/>
        <p:nvPr/>
      </p:nvGrpSpPr>
      <p:grpSpPr>
        <a:xfrm>
          <a:off x="0" y="0"/>
          <a:ext cx="0" cy="0"/>
          <a:chOff x="0" y="0"/>
          <a:chExt cx="0" cy="0"/>
        </a:xfrm>
      </p:grpSpPr>
      <p:sp>
        <p:nvSpPr>
          <p:cNvPr id="70" name="Shape 70"/>
          <p:cNvSpPr txBox="1"/>
          <p:nvPr>
            <p:ph type="title"/>
          </p:nvPr>
        </p:nvSpPr>
        <p:spPr>
          <a:xfrm>
            <a:off x="387900" y="610700"/>
            <a:ext cx="8368200" cy="914700"/>
          </a:xfrm>
          <a:prstGeom prst="rect">
            <a:avLst/>
          </a:prstGeom>
        </p:spPr>
        <p:txBody>
          <a:bodyPr anchorCtr="0" anchor="b" bIns="91425" lIns="91425" rIns="91425" tIns="91425">
            <a:noAutofit/>
          </a:bodyPr>
          <a:lstStyle/>
          <a:p>
            <a:pPr lvl="0">
              <a:spcBef>
                <a:spcPts val="0"/>
              </a:spcBef>
              <a:buNone/>
            </a:pPr>
            <a:r>
              <a:rPr lang="en"/>
              <a:t>The Team</a:t>
            </a:r>
          </a:p>
        </p:txBody>
      </p:sp>
      <p:sp>
        <p:nvSpPr>
          <p:cNvPr id="71" name="Shape 71"/>
          <p:cNvSpPr txBox="1"/>
          <p:nvPr>
            <p:ph idx="1" type="body"/>
          </p:nvPr>
        </p:nvSpPr>
        <p:spPr>
          <a:xfrm>
            <a:off x="387900" y="1927799"/>
            <a:ext cx="8368200" cy="4412400"/>
          </a:xfrm>
          <a:prstGeom prst="rect">
            <a:avLst/>
          </a:prstGeom>
        </p:spPr>
        <p:txBody>
          <a:bodyPr anchorCtr="0" anchor="t" bIns="91425" lIns="91425" rIns="91425" tIns="91425">
            <a:noAutofit/>
          </a:bodyPr>
          <a:lstStyle/>
          <a:p>
            <a:pPr indent="-228600" lvl="0" marL="457200" rtl="0">
              <a:spcBef>
                <a:spcPts val="0"/>
              </a:spcBef>
            </a:pPr>
            <a:r>
              <a:rPr lang="en"/>
              <a:t>Developers</a:t>
            </a:r>
          </a:p>
          <a:p>
            <a:pPr indent="-228600" lvl="1" marL="914400" rtl="0">
              <a:spcBef>
                <a:spcPts val="0"/>
              </a:spcBef>
            </a:pPr>
            <a:r>
              <a:rPr lang="en"/>
              <a:t>Nicholas Coriale</a:t>
            </a:r>
          </a:p>
          <a:p>
            <a:pPr indent="-228600" lvl="1" marL="914400" rtl="0">
              <a:spcBef>
                <a:spcPts val="0"/>
              </a:spcBef>
            </a:pPr>
            <a:r>
              <a:rPr lang="en"/>
              <a:t>Mike Washburn</a:t>
            </a:r>
          </a:p>
          <a:p>
            <a:pPr indent="-228600" lvl="1" marL="914400" rtl="0">
              <a:spcBef>
                <a:spcPts val="0"/>
              </a:spcBef>
            </a:pPr>
            <a:r>
              <a:rPr lang="en"/>
              <a:t>Curtis Cali</a:t>
            </a:r>
          </a:p>
          <a:p>
            <a:pPr indent="-228600" lvl="1" marL="914400" rtl="0">
              <a:spcBef>
                <a:spcPts val="0"/>
              </a:spcBef>
            </a:pPr>
            <a:r>
              <a:rPr lang="en"/>
              <a:t>Andrew Vogler</a:t>
            </a:r>
          </a:p>
          <a:p>
            <a:pPr indent="-228600" lvl="1" marL="914400" rtl="0">
              <a:spcBef>
                <a:spcPts val="0"/>
              </a:spcBef>
            </a:pPr>
            <a:r>
              <a:rPr lang="en"/>
              <a:t>Andrew Deck</a:t>
            </a:r>
          </a:p>
          <a:p>
            <a:pPr indent="-228600" lvl="0" marL="457200" rtl="0">
              <a:spcBef>
                <a:spcPts val="0"/>
              </a:spcBef>
            </a:pPr>
            <a:r>
              <a:rPr lang="en"/>
              <a:t>Project Sponsor - Paul Mittan, Tioga Tae Kwon Do</a:t>
            </a:r>
          </a:p>
          <a:p>
            <a:pPr indent="-228600" lvl="0" marL="457200" rtl="0">
              <a:spcBef>
                <a:spcPts val="0"/>
              </a:spcBef>
            </a:pPr>
            <a:r>
              <a:rPr lang="en"/>
              <a:t>Faculty Coach - Dr. Scott Hawker</a:t>
            </a:r>
          </a:p>
        </p:txBody>
      </p:sp>
      <p:sp>
        <p:nvSpPr>
          <p:cNvPr id="72" name="Shape 72"/>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6" name="Shape 76"/>
        <p:cNvGrpSpPr/>
        <p:nvPr/>
      </p:nvGrpSpPr>
      <p:grpSpPr>
        <a:xfrm>
          <a:off x="0" y="0"/>
          <a:ext cx="0" cy="0"/>
          <a:chOff x="0" y="0"/>
          <a:chExt cx="0" cy="0"/>
        </a:xfrm>
      </p:grpSpPr>
      <p:sp>
        <p:nvSpPr>
          <p:cNvPr id="77" name="Shape 77"/>
          <p:cNvSpPr txBox="1"/>
          <p:nvPr>
            <p:ph type="title"/>
          </p:nvPr>
        </p:nvSpPr>
        <p:spPr>
          <a:xfrm>
            <a:off x="387900" y="610700"/>
            <a:ext cx="8368200" cy="914700"/>
          </a:xfrm>
          <a:prstGeom prst="rect">
            <a:avLst/>
          </a:prstGeom>
        </p:spPr>
        <p:txBody>
          <a:bodyPr anchorCtr="0" anchor="b" bIns="91425" lIns="91425" rIns="91425" tIns="91425">
            <a:noAutofit/>
          </a:bodyPr>
          <a:lstStyle/>
          <a:p>
            <a:pPr lvl="0">
              <a:spcBef>
                <a:spcPts val="0"/>
              </a:spcBef>
              <a:buNone/>
            </a:pPr>
            <a:r>
              <a:rPr lang="en"/>
              <a:t>Agenda</a:t>
            </a:r>
          </a:p>
        </p:txBody>
      </p:sp>
      <p:sp>
        <p:nvSpPr>
          <p:cNvPr id="78" name="Shape 78"/>
          <p:cNvSpPr txBox="1"/>
          <p:nvPr>
            <p:ph idx="1" type="body"/>
          </p:nvPr>
        </p:nvSpPr>
        <p:spPr>
          <a:xfrm>
            <a:off x="387900" y="1986432"/>
            <a:ext cx="8368200" cy="4105200"/>
          </a:xfrm>
          <a:prstGeom prst="rect">
            <a:avLst/>
          </a:prstGeom>
        </p:spPr>
        <p:txBody>
          <a:bodyPr anchorCtr="0" anchor="t" bIns="91425" lIns="91425" rIns="91425" tIns="91425">
            <a:noAutofit/>
          </a:bodyPr>
          <a:lstStyle/>
          <a:p>
            <a:pPr indent="-228600" lvl="0" marL="457200" rtl="0">
              <a:spcBef>
                <a:spcPts val="0"/>
              </a:spcBef>
            </a:pPr>
            <a:r>
              <a:rPr lang="en"/>
              <a:t>Problem Context</a:t>
            </a:r>
          </a:p>
          <a:p>
            <a:pPr indent="-228600" lvl="0" marL="457200" rtl="0">
              <a:spcBef>
                <a:spcPts val="0"/>
              </a:spcBef>
            </a:pPr>
            <a:r>
              <a:rPr lang="en"/>
              <a:t>Requirements</a:t>
            </a:r>
          </a:p>
          <a:p>
            <a:pPr indent="-228600" lvl="0" marL="457200" rtl="0">
              <a:spcBef>
                <a:spcPts val="0"/>
              </a:spcBef>
            </a:pPr>
            <a:r>
              <a:rPr lang="en"/>
              <a:t>Demo</a:t>
            </a:r>
          </a:p>
          <a:p>
            <a:pPr indent="-228600" lvl="0" marL="457200" rtl="0">
              <a:spcBef>
                <a:spcPts val="0"/>
              </a:spcBef>
            </a:pPr>
            <a:r>
              <a:rPr lang="en"/>
              <a:t>Architecture</a:t>
            </a:r>
          </a:p>
          <a:p>
            <a:pPr indent="-228600" lvl="0" marL="457200" rtl="0">
              <a:spcBef>
                <a:spcPts val="0"/>
              </a:spcBef>
            </a:pPr>
            <a:r>
              <a:rPr lang="en"/>
              <a:t>Challenges and Tradeoffs</a:t>
            </a:r>
          </a:p>
          <a:p>
            <a:pPr indent="-228600" lvl="0" marL="457200" rtl="0">
              <a:spcBef>
                <a:spcPts val="0"/>
              </a:spcBef>
            </a:pPr>
            <a:r>
              <a:rPr lang="en"/>
              <a:t>Documentation Produced</a:t>
            </a:r>
          </a:p>
          <a:p>
            <a:pPr indent="-228600" lvl="0" marL="457200" rtl="0">
              <a:spcBef>
                <a:spcPts val="0"/>
              </a:spcBef>
            </a:pPr>
            <a:r>
              <a:rPr lang="en"/>
              <a:t>Project Reflection</a:t>
            </a:r>
          </a:p>
          <a:p>
            <a:pPr indent="-228600" lvl="0" marL="457200" rtl="0">
              <a:spcBef>
                <a:spcPts val="0"/>
              </a:spcBef>
            </a:pPr>
            <a:r>
              <a:rPr lang="en"/>
              <a:t>Future Goals</a:t>
            </a:r>
          </a:p>
          <a:p>
            <a:pPr indent="-228600" lvl="0" marL="457200">
              <a:spcBef>
                <a:spcPts val="0"/>
              </a:spcBef>
            </a:pPr>
            <a:r>
              <a:rPr lang="en"/>
              <a:t>Questions</a:t>
            </a:r>
          </a:p>
        </p:txBody>
      </p:sp>
      <p:sp>
        <p:nvSpPr>
          <p:cNvPr id="79" name="Shape 79"/>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3" name="Shape 83"/>
        <p:cNvGrpSpPr/>
        <p:nvPr/>
      </p:nvGrpSpPr>
      <p:grpSpPr>
        <a:xfrm>
          <a:off x="0" y="0"/>
          <a:ext cx="0" cy="0"/>
          <a:chOff x="0" y="0"/>
          <a:chExt cx="0" cy="0"/>
        </a:xfrm>
      </p:grpSpPr>
      <p:sp>
        <p:nvSpPr>
          <p:cNvPr id="84" name="Shape 84"/>
          <p:cNvSpPr txBox="1"/>
          <p:nvPr>
            <p:ph type="title"/>
          </p:nvPr>
        </p:nvSpPr>
        <p:spPr>
          <a:xfrm>
            <a:off x="387900" y="610700"/>
            <a:ext cx="8368200" cy="914700"/>
          </a:xfrm>
          <a:prstGeom prst="rect">
            <a:avLst/>
          </a:prstGeom>
        </p:spPr>
        <p:txBody>
          <a:bodyPr anchorCtr="0" anchor="b" bIns="91425" lIns="91425" rIns="91425" tIns="91425">
            <a:noAutofit/>
          </a:bodyPr>
          <a:lstStyle/>
          <a:p>
            <a:pPr lvl="0">
              <a:spcBef>
                <a:spcPts val="0"/>
              </a:spcBef>
              <a:buNone/>
            </a:pPr>
            <a:r>
              <a:rPr lang="en"/>
              <a:t>Problem Context</a:t>
            </a:r>
          </a:p>
        </p:txBody>
      </p:sp>
      <p:sp>
        <p:nvSpPr>
          <p:cNvPr id="85" name="Shape 85"/>
          <p:cNvSpPr txBox="1"/>
          <p:nvPr>
            <p:ph idx="1" type="body"/>
          </p:nvPr>
        </p:nvSpPr>
        <p:spPr>
          <a:xfrm>
            <a:off x="387900" y="1986432"/>
            <a:ext cx="8368200" cy="4105200"/>
          </a:xfrm>
          <a:prstGeom prst="rect">
            <a:avLst/>
          </a:prstGeom>
        </p:spPr>
        <p:txBody>
          <a:bodyPr anchorCtr="0" anchor="t" bIns="91425" lIns="91425" rIns="91425" tIns="91425">
            <a:noAutofit/>
          </a:bodyPr>
          <a:lstStyle/>
          <a:p>
            <a:pPr indent="-228600" lvl="0" marL="457200" rtl="0">
              <a:spcBef>
                <a:spcPts val="0"/>
              </a:spcBef>
            </a:pPr>
            <a:r>
              <a:rPr lang="en"/>
              <a:t>Small Tae Kwon Do Studio in Waverly, NY</a:t>
            </a:r>
          </a:p>
          <a:p>
            <a:pPr indent="-228600" lvl="1" marL="914400" rtl="0">
              <a:spcBef>
                <a:spcPts val="0"/>
              </a:spcBef>
            </a:pPr>
            <a:r>
              <a:rPr lang="en"/>
              <a:t>Less than 200 students</a:t>
            </a:r>
          </a:p>
          <a:p>
            <a:pPr indent="-228600" lvl="0" marL="457200" rtl="0">
              <a:spcBef>
                <a:spcPts val="0"/>
              </a:spcBef>
            </a:pPr>
            <a:r>
              <a:rPr lang="en"/>
              <a:t>Primary goals</a:t>
            </a:r>
          </a:p>
          <a:p>
            <a:pPr indent="-228600" lvl="1" marL="914400" rtl="0">
              <a:spcBef>
                <a:spcPts val="0"/>
              </a:spcBef>
            </a:pPr>
            <a:r>
              <a:rPr lang="en"/>
              <a:t>Store student information</a:t>
            </a:r>
          </a:p>
          <a:p>
            <a:pPr indent="-228600" lvl="1" marL="914400" rtl="0">
              <a:spcBef>
                <a:spcPts val="0"/>
              </a:spcBef>
            </a:pPr>
            <a:r>
              <a:rPr lang="en"/>
              <a:t>Track student attendance and rank progression</a:t>
            </a:r>
          </a:p>
          <a:p>
            <a:pPr indent="-228600" lvl="1" marL="914400" rtl="0">
              <a:spcBef>
                <a:spcPts val="0"/>
              </a:spcBef>
            </a:pPr>
            <a:r>
              <a:rPr lang="en"/>
              <a:t>Make performing daily tasks time efficient</a:t>
            </a:r>
          </a:p>
          <a:p>
            <a:pPr indent="-228600" lvl="0" marL="457200" rtl="0">
              <a:spcBef>
                <a:spcPts val="0"/>
              </a:spcBef>
            </a:pPr>
            <a:r>
              <a:rPr lang="en"/>
              <a:t>Users are ages 3 and up</a:t>
            </a:r>
          </a:p>
          <a:p>
            <a:pPr indent="-228600" lvl="0" marL="457200" rtl="0">
              <a:spcBef>
                <a:spcPts val="0"/>
              </a:spcBef>
            </a:pPr>
            <a:r>
              <a:rPr lang="en"/>
              <a:t>Pre-existing student management software solution</a:t>
            </a:r>
          </a:p>
          <a:p>
            <a:pPr indent="-228600" lvl="1" marL="914400" rtl="0">
              <a:spcBef>
                <a:spcPts val="0"/>
              </a:spcBef>
            </a:pPr>
            <a:r>
              <a:rPr lang="en"/>
              <a:t>Had limited capabilities</a:t>
            </a:r>
          </a:p>
          <a:p>
            <a:pPr lvl="0">
              <a:spcBef>
                <a:spcPts val="0"/>
              </a:spcBef>
              <a:buNone/>
            </a:pPr>
            <a:r>
              <a:t/>
            </a:r>
            <a:endParaRPr/>
          </a:p>
        </p:txBody>
      </p:sp>
      <p:sp>
        <p:nvSpPr>
          <p:cNvPr id="86" name="Shape 86"/>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0" name="Shape 90"/>
        <p:cNvGrpSpPr/>
        <p:nvPr/>
      </p:nvGrpSpPr>
      <p:grpSpPr>
        <a:xfrm>
          <a:off x="0" y="0"/>
          <a:ext cx="0" cy="0"/>
          <a:chOff x="0" y="0"/>
          <a:chExt cx="0" cy="0"/>
        </a:xfrm>
      </p:grpSpPr>
      <p:sp>
        <p:nvSpPr>
          <p:cNvPr id="91" name="Shape 91"/>
          <p:cNvSpPr txBox="1"/>
          <p:nvPr>
            <p:ph type="title"/>
          </p:nvPr>
        </p:nvSpPr>
        <p:spPr>
          <a:xfrm>
            <a:off x="387900" y="610700"/>
            <a:ext cx="8368200" cy="914700"/>
          </a:xfrm>
          <a:prstGeom prst="rect">
            <a:avLst/>
          </a:prstGeom>
        </p:spPr>
        <p:txBody>
          <a:bodyPr anchorCtr="0" anchor="b" bIns="91425" lIns="91425" rIns="91425" tIns="91425">
            <a:noAutofit/>
          </a:bodyPr>
          <a:lstStyle/>
          <a:p>
            <a:pPr lvl="0">
              <a:spcBef>
                <a:spcPts val="0"/>
              </a:spcBef>
              <a:buNone/>
            </a:pPr>
            <a:r>
              <a:rPr lang="en"/>
              <a:t>High Level Requirements</a:t>
            </a:r>
          </a:p>
        </p:txBody>
      </p:sp>
      <p:sp>
        <p:nvSpPr>
          <p:cNvPr id="92" name="Shape 92"/>
          <p:cNvSpPr txBox="1"/>
          <p:nvPr>
            <p:ph idx="1" type="body"/>
          </p:nvPr>
        </p:nvSpPr>
        <p:spPr>
          <a:xfrm>
            <a:off x="387900" y="1986432"/>
            <a:ext cx="8368200" cy="4105200"/>
          </a:xfrm>
          <a:prstGeom prst="rect">
            <a:avLst/>
          </a:prstGeom>
        </p:spPr>
        <p:txBody>
          <a:bodyPr anchorCtr="0" anchor="t" bIns="91425" lIns="91425" rIns="91425" tIns="91425">
            <a:noAutofit/>
          </a:bodyPr>
          <a:lstStyle/>
          <a:p>
            <a:pPr indent="-228600" lvl="0" marL="457200" rtl="0">
              <a:spcBef>
                <a:spcPts val="0"/>
              </a:spcBef>
            </a:pPr>
            <a:r>
              <a:rPr lang="en"/>
              <a:t>Track and manage student attendance</a:t>
            </a:r>
          </a:p>
          <a:p>
            <a:pPr indent="-228600" lvl="0" marL="457200" rtl="0">
              <a:spcBef>
                <a:spcPts val="0"/>
              </a:spcBef>
            </a:pPr>
            <a:r>
              <a:rPr lang="en"/>
              <a:t>Manage student contact information</a:t>
            </a:r>
          </a:p>
          <a:p>
            <a:pPr indent="-228600" lvl="0" marL="457200" rtl="0">
              <a:spcBef>
                <a:spcPts val="0"/>
              </a:spcBef>
            </a:pPr>
            <a:r>
              <a:rPr lang="en"/>
              <a:t>Register new students</a:t>
            </a:r>
          </a:p>
          <a:p>
            <a:pPr indent="-228600" lvl="0" marL="457200" rtl="0">
              <a:spcBef>
                <a:spcPts val="0"/>
              </a:spcBef>
            </a:pPr>
            <a:r>
              <a:rPr lang="en"/>
              <a:t>Manage programs and student enrollment</a:t>
            </a:r>
          </a:p>
          <a:p>
            <a:pPr indent="-228600" lvl="0" marL="457200" rtl="0">
              <a:spcBef>
                <a:spcPts val="0"/>
              </a:spcBef>
            </a:pPr>
            <a:r>
              <a:rPr lang="en"/>
              <a:t>Easily usable by users from 3+ years old</a:t>
            </a:r>
          </a:p>
          <a:p>
            <a:pPr indent="-228600" lvl="0" marL="457200" rtl="0">
              <a:spcBef>
                <a:spcPts val="0"/>
              </a:spcBef>
            </a:pPr>
            <a:r>
              <a:rPr lang="en"/>
              <a:t>Track student belt and stripe progression</a:t>
            </a:r>
          </a:p>
          <a:p>
            <a:pPr indent="-228600" lvl="0" marL="457200" rtl="0">
              <a:spcBef>
                <a:spcPts val="0"/>
              </a:spcBef>
            </a:pPr>
            <a:r>
              <a:rPr lang="en"/>
              <a:t>Self-contained deployment package</a:t>
            </a:r>
          </a:p>
        </p:txBody>
      </p:sp>
      <p:sp>
        <p:nvSpPr>
          <p:cNvPr id="93" name="Shape 93"/>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7" name="Shape 97"/>
        <p:cNvGrpSpPr/>
        <p:nvPr/>
      </p:nvGrpSpPr>
      <p:grpSpPr>
        <a:xfrm>
          <a:off x="0" y="0"/>
          <a:ext cx="0" cy="0"/>
          <a:chOff x="0" y="0"/>
          <a:chExt cx="0" cy="0"/>
        </a:xfrm>
      </p:grpSpPr>
      <p:sp>
        <p:nvSpPr>
          <p:cNvPr id="98" name="Shape 98"/>
          <p:cNvSpPr txBox="1"/>
          <p:nvPr>
            <p:ph type="title"/>
          </p:nvPr>
        </p:nvSpPr>
        <p:spPr>
          <a:xfrm>
            <a:off x="480750" y="2353266"/>
            <a:ext cx="8222100" cy="1209900"/>
          </a:xfrm>
          <a:prstGeom prst="rect">
            <a:avLst/>
          </a:prstGeom>
        </p:spPr>
        <p:txBody>
          <a:bodyPr anchorCtr="0" anchor="b" bIns="91425" lIns="91425" rIns="91425" tIns="91425">
            <a:noAutofit/>
          </a:bodyPr>
          <a:lstStyle/>
          <a:p>
            <a:pPr lvl="0" rtl="0">
              <a:spcBef>
                <a:spcPts val="0"/>
              </a:spcBef>
              <a:buNone/>
            </a:pPr>
            <a:r>
              <a:rPr lang="en"/>
              <a:t>Demo</a:t>
            </a:r>
          </a:p>
        </p:txBody>
      </p:sp>
      <p:sp>
        <p:nvSpPr>
          <p:cNvPr id="99" name="Shape 99"/>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3" name="Shape 103"/>
        <p:cNvGrpSpPr/>
        <p:nvPr/>
      </p:nvGrpSpPr>
      <p:grpSpPr>
        <a:xfrm>
          <a:off x="0" y="0"/>
          <a:ext cx="0" cy="0"/>
          <a:chOff x="0" y="0"/>
          <a:chExt cx="0" cy="0"/>
        </a:xfrm>
      </p:grpSpPr>
      <p:sp>
        <p:nvSpPr>
          <p:cNvPr id="104" name="Shape 104"/>
          <p:cNvSpPr txBox="1"/>
          <p:nvPr>
            <p:ph type="title"/>
          </p:nvPr>
        </p:nvSpPr>
        <p:spPr>
          <a:xfrm>
            <a:off x="387900" y="610700"/>
            <a:ext cx="8368200" cy="914700"/>
          </a:xfrm>
          <a:prstGeom prst="rect">
            <a:avLst/>
          </a:prstGeom>
        </p:spPr>
        <p:txBody>
          <a:bodyPr anchorCtr="0" anchor="b" bIns="91425" lIns="91425" rIns="91425" tIns="91425">
            <a:noAutofit/>
          </a:bodyPr>
          <a:lstStyle/>
          <a:p>
            <a:pPr lvl="0">
              <a:spcBef>
                <a:spcPts val="0"/>
              </a:spcBef>
              <a:buNone/>
            </a:pPr>
            <a:r>
              <a:rPr lang="en"/>
              <a:t>High Level </a:t>
            </a:r>
            <a:r>
              <a:rPr lang="en"/>
              <a:t>Architecture</a:t>
            </a:r>
          </a:p>
        </p:txBody>
      </p:sp>
      <p:pic>
        <p:nvPicPr>
          <p:cNvPr id="105" name="Shape 105"/>
          <p:cNvPicPr preferRelativeResize="0"/>
          <p:nvPr/>
        </p:nvPicPr>
        <p:blipFill rotWithShape="1">
          <a:blip r:embed="rId3">
            <a:alphaModFix/>
          </a:blip>
          <a:srcRect b="3739" l="5142" r="3832" t="4382"/>
          <a:stretch/>
        </p:blipFill>
        <p:spPr>
          <a:xfrm>
            <a:off x="410325" y="1912150"/>
            <a:ext cx="8323348" cy="4619049"/>
          </a:xfrm>
          <a:prstGeom prst="rect">
            <a:avLst/>
          </a:prstGeom>
          <a:noFill/>
          <a:ln>
            <a:noFill/>
          </a:ln>
        </p:spPr>
      </p:pic>
      <p:sp>
        <p:nvSpPr>
          <p:cNvPr id="106" name="Shape 106"/>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0" name="Shape 110"/>
        <p:cNvGrpSpPr/>
        <p:nvPr/>
      </p:nvGrpSpPr>
      <p:grpSpPr>
        <a:xfrm>
          <a:off x="0" y="0"/>
          <a:ext cx="0" cy="0"/>
          <a:chOff x="0" y="0"/>
          <a:chExt cx="0" cy="0"/>
        </a:xfrm>
      </p:grpSpPr>
      <p:sp>
        <p:nvSpPr>
          <p:cNvPr id="111" name="Shape 111"/>
          <p:cNvSpPr txBox="1"/>
          <p:nvPr>
            <p:ph type="title"/>
          </p:nvPr>
        </p:nvSpPr>
        <p:spPr>
          <a:xfrm>
            <a:off x="387900" y="610700"/>
            <a:ext cx="8368200" cy="914700"/>
          </a:xfrm>
          <a:prstGeom prst="rect">
            <a:avLst/>
          </a:prstGeom>
        </p:spPr>
        <p:txBody>
          <a:bodyPr anchorCtr="0" anchor="b" bIns="91425" lIns="91425" rIns="91425" tIns="91425">
            <a:noAutofit/>
          </a:bodyPr>
          <a:lstStyle/>
          <a:p>
            <a:pPr lvl="0">
              <a:spcBef>
                <a:spcPts val="0"/>
              </a:spcBef>
              <a:buNone/>
            </a:pPr>
            <a:r>
              <a:rPr lang="en"/>
              <a:t>Implementation Challenges</a:t>
            </a:r>
          </a:p>
        </p:txBody>
      </p:sp>
      <p:sp>
        <p:nvSpPr>
          <p:cNvPr id="112" name="Shape 112"/>
          <p:cNvSpPr txBox="1"/>
          <p:nvPr>
            <p:ph idx="1" type="body"/>
          </p:nvPr>
        </p:nvSpPr>
        <p:spPr>
          <a:xfrm>
            <a:off x="387900" y="1986432"/>
            <a:ext cx="8368200" cy="4105200"/>
          </a:xfrm>
          <a:prstGeom prst="rect">
            <a:avLst/>
          </a:prstGeom>
        </p:spPr>
        <p:txBody>
          <a:bodyPr anchorCtr="0" anchor="t" bIns="91425" lIns="91425" rIns="91425" tIns="91425">
            <a:noAutofit/>
          </a:bodyPr>
          <a:lstStyle/>
          <a:p>
            <a:pPr indent="-228600" lvl="0" marL="457200" rtl="0">
              <a:lnSpc>
                <a:spcPct val="100000"/>
              </a:lnSpc>
              <a:spcBef>
                <a:spcPts val="0"/>
              </a:spcBef>
            </a:pPr>
            <a:r>
              <a:rPr lang="en"/>
              <a:t>Data needed to remain in the local network</a:t>
            </a:r>
          </a:p>
          <a:p>
            <a:pPr indent="-228600" lvl="0" marL="457200" rtl="0">
              <a:lnSpc>
                <a:spcPct val="100000"/>
              </a:lnSpc>
              <a:spcBef>
                <a:spcPts val="0"/>
              </a:spcBef>
            </a:pPr>
            <a:r>
              <a:rPr lang="en"/>
              <a:t>Deployable into a self-contained software package</a:t>
            </a:r>
          </a:p>
          <a:p>
            <a:pPr indent="-228600" lvl="0" marL="457200" rtl="0">
              <a:lnSpc>
                <a:spcPct val="100000"/>
              </a:lnSpc>
              <a:spcBef>
                <a:spcPts val="0"/>
              </a:spcBef>
            </a:pPr>
            <a:r>
              <a:rPr lang="en"/>
              <a:t>Mobile-friendly UI</a:t>
            </a:r>
          </a:p>
          <a:p>
            <a:pPr indent="-228600" lvl="0" marL="457200" rtl="0">
              <a:lnSpc>
                <a:spcPct val="100000"/>
              </a:lnSpc>
              <a:spcBef>
                <a:spcPts val="0"/>
              </a:spcBef>
            </a:pPr>
            <a:r>
              <a:rPr lang="en"/>
              <a:t>Optimized API data responses</a:t>
            </a:r>
          </a:p>
          <a:p>
            <a:pPr indent="-228600" lvl="0" marL="457200" rtl="0">
              <a:lnSpc>
                <a:spcPct val="100000"/>
              </a:lnSpc>
              <a:spcBef>
                <a:spcPts val="0"/>
              </a:spcBef>
            </a:pPr>
            <a:r>
              <a:rPr lang="en"/>
              <a:t>Utilized device cameras from web browsers on tablets</a:t>
            </a:r>
          </a:p>
        </p:txBody>
      </p:sp>
      <p:sp>
        <p:nvSpPr>
          <p:cNvPr id="113" name="Shape 113"/>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7" name="Shape 117"/>
        <p:cNvGrpSpPr/>
        <p:nvPr/>
      </p:nvGrpSpPr>
      <p:grpSpPr>
        <a:xfrm>
          <a:off x="0" y="0"/>
          <a:ext cx="0" cy="0"/>
          <a:chOff x="0" y="0"/>
          <a:chExt cx="0" cy="0"/>
        </a:xfrm>
      </p:grpSpPr>
      <p:sp>
        <p:nvSpPr>
          <p:cNvPr id="118" name="Shape 118"/>
          <p:cNvSpPr txBox="1"/>
          <p:nvPr>
            <p:ph type="title"/>
          </p:nvPr>
        </p:nvSpPr>
        <p:spPr>
          <a:xfrm>
            <a:off x="387900" y="610700"/>
            <a:ext cx="8368200" cy="914700"/>
          </a:xfrm>
          <a:prstGeom prst="rect">
            <a:avLst/>
          </a:prstGeom>
        </p:spPr>
        <p:txBody>
          <a:bodyPr anchorCtr="0" anchor="b" bIns="91425" lIns="91425" rIns="91425" tIns="91425">
            <a:noAutofit/>
          </a:bodyPr>
          <a:lstStyle/>
          <a:p>
            <a:pPr lvl="0">
              <a:spcBef>
                <a:spcPts val="0"/>
              </a:spcBef>
              <a:buNone/>
            </a:pPr>
            <a:r>
              <a:rPr lang="en"/>
              <a:t>Implementation Tradeoffs</a:t>
            </a:r>
          </a:p>
        </p:txBody>
      </p:sp>
      <p:sp>
        <p:nvSpPr>
          <p:cNvPr id="119" name="Shape 119"/>
          <p:cNvSpPr txBox="1"/>
          <p:nvPr>
            <p:ph idx="1" type="body"/>
          </p:nvPr>
        </p:nvSpPr>
        <p:spPr>
          <a:xfrm>
            <a:off x="387900" y="1986432"/>
            <a:ext cx="8368200" cy="4105200"/>
          </a:xfrm>
          <a:prstGeom prst="rect">
            <a:avLst/>
          </a:prstGeom>
        </p:spPr>
        <p:txBody>
          <a:bodyPr anchorCtr="0" anchor="t" bIns="91425" lIns="91425" rIns="91425" tIns="91425">
            <a:noAutofit/>
          </a:bodyPr>
          <a:lstStyle/>
          <a:p>
            <a:pPr indent="-228600" lvl="0" marL="457200" rtl="0">
              <a:spcBef>
                <a:spcPts val="0"/>
              </a:spcBef>
            </a:pPr>
            <a:r>
              <a:rPr lang="en"/>
              <a:t>Dropped support for Firefox due to compatibility issue with webcam library</a:t>
            </a:r>
          </a:p>
          <a:p>
            <a:pPr indent="-228600" lvl="0" marL="457200" rtl="0">
              <a:spcBef>
                <a:spcPts val="0"/>
              </a:spcBef>
            </a:pPr>
            <a:r>
              <a:rPr lang="en"/>
              <a:t>Had to implement https with a self signed certification for the webcam library to work in a deployed </a:t>
            </a:r>
            <a:r>
              <a:rPr lang="en"/>
              <a:t>environment</a:t>
            </a:r>
          </a:p>
          <a:p>
            <a:pPr indent="-228600" lvl="0" marL="457200">
              <a:spcBef>
                <a:spcPts val="0"/>
              </a:spcBef>
            </a:pPr>
            <a:r>
              <a:rPr lang="en"/>
              <a:t>Sacrificed implementing new requests in order to do more thorough testing and bug fixes</a:t>
            </a:r>
          </a:p>
        </p:txBody>
      </p:sp>
      <p:sp>
        <p:nvSpPr>
          <p:cNvPr id="120" name="Shape 120"/>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