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5.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9144000"/>
  <p:notesSz cx="6858000" cy="9144000"/>
  <p:embeddedFontLst>
    <p:embeddedFont>
      <p:font typeface="Proxima Nova"/>
      <p:regular r:id="rId33"/>
      <p:bold r:id="rId34"/>
      <p:italic r:id="rId35"/>
      <p:boldItalic r:id="rId36"/>
    </p:embeddedFont>
    <p:embeddedFont>
      <p:font typeface="Alfa Slab One"/>
      <p:regular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clrIdx="0" id="0" initials="" lastIdx="3" name="Michael Washburn Jr"/>
  <p:cmAuthor clrIdx="1" id="1" initials="" lastIdx="2" name="Andrew Deck"/>
  <p:cmAuthor clrIdx="2" id="2" initials="" lastIdx="1" name="Andrew Vogler"/>
  <p:cmAuthor clrIdx="3" id="3" initials="" lastIdx="1" name="Nicholas Corial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7EEE4AE9-38DF-454C-A399-2A0F5749DA05}">
  <a:tblStyle styleId="{7EEE4AE9-38DF-454C-A399-2A0F5749DA05}"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ProximaNova-regular.fnt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ProximaNova-italic.fntdata"/><Relationship Id="rId12" Type="http://schemas.openxmlformats.org/officeDocument/2006/relationships/slide" Target="slides/slide6.xml"/><Relationship Id="rId34" Type="http://schemas.openxmlformats.org/officeDocument/2006/relationships/font" Target="fonts/ProximaNova-bold.fntdata"/><Relationship Id="rId15" Type="http://schemas.openxmlformats.org/officeDocument/2006/relationships/slide" Target="slides/slide9.xml"/><Relationship Id="rId37" Type="http://schemas.openxmlformats.org/officeDocument/2006/relationships/font" Target="fonts/AlfaSlabOne-regular.fntdata"/><Relationship Id="rId14" Type="http://schemas.openxmlformats.org/officeDocument/2006/relationships/slide" Target="slides/slide8.xml"/><Relationship Id="rId36" Type="http://schemas.openxmlformats.org/officeDocument/2006/relationships/font" Target="fonts/ProximaNova-bold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0" idx="1" dt="2016-11-17T22:22:20.862">
    <p:pos x="6000" y="0"/>
    <p:text>LAN =&gt; WLAN</p:text>
  </p:cm>
  <p:cm authorId="0" idx="2" dt="2016-11-17T22:22:11.530">
    <p:pos x="6000" y="100"/>
    <p:text>font is still small, rework diagram to have larger font</p:text>
  </p:cm>
  <p:cm authorId="0" idx="3" dt="2016-11-17T22:21:57.471">
    <p:pos x="6000" y="200"/>
    <p:text>Update to show "Angular Web App"</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1" idx="1" dt="2016-12-01T22:35:22.977">
    <p:pos x="6000" y="0"/>
    <p:text>replace this with a more dense class to show rows of pictures and the actual grid</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2" idx="1" dt="2016-11-28T14:12:58.402">
    <p:pos x="6000" y="0"/>
    <p:text>Wireframe</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1" idx="2" dt="2016-12-05T18:10:36.085">
    <p:pos x="6000" y="0"/>
    <p:text>Curtis requests an update of this image.</p:text>
  </p:cm>
</p:cmLst>
</file>

<file path=ppt/comments/comment5.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3" idx="1" dt="2016-11-29T21:37:45.453">
    <p:pos x="6000" y="0"/>
    <p:text>Be sure to mention that the buttons will change in the future when we have auth. Right off the bat to prevent confusion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
              <a:t>Scope: How do I keep customer in check? How do I keep scope from growing?</a:t>
            </a:r>
          </a:p>
          <a:p>
            <a:pPr indent="-228600" lvl="0" marL="457200" rtl="0">
              <a:spcBef>
                <a:spcPts val="0"/>
              </a:spcBef>
              <a:buChar char="-"/>
            </a:pPr>
            <a:r>
              <a:rPr lang="en"/>
              <a:t>Metrics: Point out bad trend and explain</a:t>
            </a:r>
          </a:p>
          <a:p>
            <a:pPr indent="-228600" lvl="0" marL="457200" rtl="0">
              <a:spcBef>
                <a:spcPts val="0"/>
              </a:spcBef>
              <a:buChar char="-"/>
            </a:pPr>
            <a:r>
              <a:rPr lang="en"/>
              <a:t>Verification testing, making sure what I enter is actually in the system. Enter in data through UI and make sure it is persisted in the DB</a:t>
            </a:r>
          </a:p>
          <a:p>
            <a:pPr indent="-228600" lvl="0" marL="457200" rtl="0">
              <a:spcBef>
                <a:spcPts val="0"/>
              </a:spcBef>
              <a:buChar char="-"/>
            </a:pPr>
            <a:r>
              <a:rPr lang="en"/>
              <a:t>highlight data verification in demo. I.e. “Here is the attendance record we made earlier”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lvl="0">
              <a:spcBef>
                <a:spcPts val="0"/>
              </a:spcBef>
              <a:buNone/>
            </a:pPr>
            <a:r>
              <a:t/>
            </a:r>
            <a:endParaRPr/>
          </a:p>
          <a:p>
            <a:pPr lvl="0">
              <a:spcBef>
                <a:spcPts val="0"/>
              </a:spcBef>
              <a:buNone/>
            </a:pPr>
            <a:r>
              <a:rPr lang="en"/>
              <a:t>So, you can check in, but why? So that your attendance can be tracked. </a:t>
            </a:r>
          </a:p>
          <a:p>
            <a:pPr lvl="0">
              <a:spcBef>
                <a:spcPts val="0"/>
              </a:spcBef>
              <a:buNone/>
            </a:pPr>
            <a:r>
              <a:t/>
            </a:r>
            <a:endParaRPr/>
          </a:p>
          <a:p>
            <a:pPr lvl="0">
              <a:spcBef>
                <a:spcPts val="0"/>
              </a:spcBef>
              <a:buNone/>
            </a:pPr>
            <a:r>
              <a:rPr lang="en"/>
              <a:t>The act of checking in, and then tracking those attendances are two core requirements of the system. </a:t>
            </a:r>
          </a:p>
          <a:p>
            <a:pPr lvl="0">
              <a:spcBef>
                <a:spcPts val="0"/>
              </a:spcBef>
              <a:buNone/>
            </a:pPr>
            <a:r>
              <a:t/>
            </a:r>
            <a:endParaRPr/>
          </a:p>
          <a:p>
            <a:pPr lvl="0">
              <a:spcBef>
                <a:spcPts val="0"/>
              </a:spcBef>
              <a:buNone/>
            </a:pPr>
            <a:r>
              <a:rPr lang="en"/>
              <a:t>Attendance can be tracked based on students, class and date. </a:t>
            </a:r>
          </a:p>
          <a:p>
            <a:pPr lvl="0">
              <a:spcBef>
                <a:spcPts val="0"/>
              </a:spcBef>
              <a:buNone/>
            </a:pPr>
            <a:r>
              <a:t/>
            </a:r>
            <a:endParaRPr/>
          </a:p>
          <a:p>
            <a:pPr lvl="0">
              <a:spcBef>
                <a:spcPts val="0"/>
              </a:spcBef>
              <a:buNone/>
            </a:pPr>
            <a:r>
              <a:rPr lang="en"/>
              <a:t>Paul needs to be able to see who has, and hasn’t been coming to class for billing and promotions </a:t>
            </a:r>
          </a:p>
          <a:p>
            <a:pPr lvl="0">
              <a:spcBef>
                <a:spcPts val="0"/>
              </a:spcBef>
              <a:buNone/>
            </a:pPr>
            <a:r>
              <a:t/>
            </a:r>
            <a:endParaRPr/>
          </a:p>
          <a:p>
            <a:pPr lvl="0">
              <a:spcBef>
                <a:spcPts val="0"/>
              </a:spcBef>
              <a:buNone/>
            </a:pPr>
            <a:r>
              <a:rPr lang="en"/>
              <a:t>He Also plans to use it to track the progress of students, tracking achievements over time</a:t>
            </a:r>
          </a:p>
          <a:p>
            <a:pPr lvl="0">
              <a:spcBef>
                <a:spcPts val="0"/>
              </a:spcBef>
              <a:buNone/>
            </a:pPr>
            <a:r>
              <a:t/>
            </a:r>
            <a:endParaRPr/>
          </a:p>
          <a:p>
            <a:pPr lvl="0" rtl="0">
              <a:spcBef>
                <a:spcPts val="0"/>
              </a:spcBef>
              <a:buNone/>
            </a:pPr>
            <a:r>
              <a:rPr lang="en"/>
              <a:t>Most importantly</a:t>
            </a:r>
            <a:r>
              <a:rPr lang="en"/>
              <a:t> attendance tracking removes the need for physical records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lvl="0">
              <a:spcBef>
                <a:spcPts val="0"/>
              </a:spcBef>
              <a:buNone/>
            </a:pPr>
            <a:r>
              <a:t/>
            </a:r>
            <a:endParaRPr/>
          </a:p>
          <a:p>
            <a:pPr lvl="0" rtl="0">
              <a:spcBef>
                <a:spcPts val="0"/>
              </a:spcBef>
              <a:buNone/>
            </a:pPr>
            <a:r>
              <a:rPr lang="en"/>
              <a:t>Here is one of the wireframes for attendance tracking</a:t>
            </a:r>
          </a:p>
          <a:p>
            <a:pPr lvl="0" rtl="0">
              <a:spcBef>
                <a:spcPts val="0"/>
              </a:spcBef>
              <a:buNone/>
            </a:pPr>
            <a:r>
              <a:t/>
            </a:r>
            <a:endParaRPr/>
          </a:p>
          <a:p>
            <a:pPr lvl="0">
              <a:spcBef>
                <a:spcPts val="0"/>
              </a:spcBef>
              <a:buNone/>
            </a:pPr>
            <a:r>
              <a:rPr lang="en"/>
              <a:t>We had to come up with a UI design that supports viewing attendance records by class, by student and by dates. </a:t>
            </a:r>
          </a:p>
          <a:p>
            <a:pPr lvl="0">
              <a:spcBef>
                <a:spcPts val="0"/>
              </a:spcBef>
              <a:buNone/>
            </a:pPr>
            <a:r>
              <a:t/>
            </a:r>
            <a:endParaRPr/>
          </a:p>
          <a:p>
            <a:pPr lvl="0" rtl="0">
              <a:spcBef>
                <a:spcPts val="0"/>
              </a:spcBef>
              <a:buNone/>
            </a:pPr>
            <a:r>
              <a:rPr lang="en"/>
              <a:t>Representing all of this data in one page was a difficult design, and we came up with a condensed option to keep all ways of viewing these filters the same.</a:t>
            </a:r>
          </a:p>
          <a:p>
            <a:pPr lvl="0" rtl="0">
              <a:spcBef>
                <a:spcPts val="0"/>
              </a:spcBef>
              <a:buNone/>
            </a:pPr>
            <a:r>
              <a:t/>
            </a:r>
            <a:endParaRPr/>
          </a:p>
          <a:p>
            <a:pPr lvl="0" rtl="0">
              <a:spcBef>
                <a:spcPts val="0"/>
              </a:spcBef>
              <a:buNone/>
            </a:pPr>
            <a:r>
              <a:rPr lang="en"/>
              <a:t>Searching by students would show an expanded view, while searching by class or date would used the condensed form</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Nick</a:t>
            </a:r>
          </a:p>
          <a:p>
            <a:pPr lvl="0" rtl="0">
              <a:spcBef>
                <a:spcPts val="0"/>
              </a:spcBef>
              <a:buNone/>
            </a:pPr>
            <a:r>
              <a:t/>
            </a:r>
            <a:endParaRPr/>
          </a:p>
          <a:p>
            <a:pPr lvl="0">
              <a:spcBef>
                <a:spcPts val="0"/>
              </a:spcBef>
              <a:buNone/>
            </a:pPr>
            <a:r>
              <a:rPr lang="en"/>
              <a:t>Another way to see when a specific person attended is to go to their student page and then hit the attendance tab. </a:t>
            </a:r>
          </a:p>
          <a:p>
            <a:pPr lvl="0">
              <a:spcBef>
                <a:spcPts val="0"/>
              </a:spcBef>
              <a:buNone/>
            </a:pPr>
            <a:r>
              <a:t/>
            </a:r>
            <a:endParaRPr/>
          </a:p>
          <a:p>
            <a:pPr lvl="0">
              <a:spcBef>
                <a:spcPts val="0"/>
              </a:spcBef>
              <a:buNone/>
            </a:pPr>
            <a:r>
              <a:rPr lang="en"/>
              <a:t>This shows a list of attendance records just for that person and it is filterable by class and by date. </a:t>
            </a:r>
          </a:p>
          <a:p>
            <a:pPr lvl="0">
              <a:spcBef>
                <a:spcPts val="0"/>
              </a:spcBef>
              <a:buNone/>
            </a:pPr>
            <a:r>
              <a:t/>
            </a:r>
            <a:endParaRPr/>
          </a:p>
          <a:p>
            <a:pPr lvl="0" rtl="0">
              <a:spcBef>
                <a:spcPts val="0"/>
              </a:spcBef>
              <a:buNone/>
            </a:pPr>
            <a:r>
              <a:rPr lang="en"/>
              <a:t>Having this on the student page removes the need to navigate to another page to see a student's attendance while you are viewing their student page. </a:t>
            </a:r>
          </a:p>
          <a:p>
            <a:pPr lvl="0" rtl="0">
              <a:spcBef>
                <a:spcPts val="0"/>
              </a:spcBef>
              <a:buNone/>
            </a:pPr>
            <a:r>
              <a:t/>
            </a:r>
            <a:endParaRPr/>
          </a:p>
          <a:p>
            <a:pPr lvl="0">
              <a:spcBef>
                <a:spcPts val="0"/>
              </a:spcBef>
              <a:buNone/>
            </a:pPr>
            <a:r>
              <a:rPr lang="en"/>
              <a:t>This is where Paul would likely examine how fast a student is progressing in their current belt compared to their attendance. </a:t>
            </a:r>
          </a:p>
          <a:p>
            <a:pPr lvl="0">
              <a:spcBef>
                <a:spcPts val="0"/>
              </a:spcBef>
              <a:buNone/>
            </a:pPr>
            <a:r>
              <a:t/>
            </a:r>
            <a:endParaRPr/>
          </a:p>
          <a:p>
            <a:pPr lvl="0" rtl="0">
              <a:spcBef>
                <a:spcPts val="0"/>
              </a:spcBef>
              <a:buNone/>
            </a:pPr>
            <a:r>
              <a:rPr lang="en"/>
              <a:t>The choice to have this information on the student page was driven by the fact that it is such an important requirement.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AJ</a:t>
            </a:r>
          </a:p>
          <a:p>
            <a:pPr lvl="0">
              <a:spcBef>
                <a:spcPts val="0"/>
              </a:spcBef>
              <a:buNone/>
            </a:pPr>
            <a:r>
              <a:t/>
            </a:r>
            <a:endParaRPr/>
          </a:p>
          <a:p>
            <a:pPr lvl="0">
              <a:spcBef>
                <a:spcPts val="0"/>
              </a:spcBef>
              <a:buNone/>
            </a:pPr>
            <a:r>
              <a:rPr lang="en"/>
              <a:t>Verification and validation are done through Karma tests and Selenium</a:t>
            </a:r>
          </a:p>
          <a:p>
            <a:pPr lvl="0">
              <a:spcBef>
                <a:spcPts val="0"/>
              </a:spcBef>
              <a:buNone/>
            </a:pPr>
            <a:r>
              <a:t/>
            </a:r>
            <a:endParaRPr/>
          </a:p>
          <a:p>
            <a:pPr lvl="0">
              <a:spcBef>
                <a:spcPts val="0"/>
              </a:spcBef>
              <a:buNone/>
            </a:pPr>
            <a:r>
              <a:rPr lang="en"/>
              <a:t>Resolution testing - to make efficient use of space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a:spcBef>
                <a:spcPts val="0"/>
              </a:spcBef>
            </a:pPr>
            <a:r>
              <a:rPr lang="en"/>
              <a:t>Bugs Per Release</a:t>
            </a:r>
          </a:p>
          <a:p>
            <a:pPr indent="-228600" lvl="1" marL="914400">
              <a:spcBef>
                <a:spcPts val="0"/>
              </a:spcBef>
            </a:pPr>
            <a:r>
              <a:rPr lang="en"/>
              <a:t>New instances of broken code discovered per release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a:spcBef>
                <a:spcPts val="0"/>
              </a:spcBef>
            </a:pPr>
            <a:r>
              <a:rPr lang="en"/>
              <a:t>Requirements Defects Per Release</a:t>
            </a:r>
          </a:p>
          <a:p>
            <a:pPr indent="-228600" lvl="1" marL="914400" rtl="0">
              <a:spcBef>
                <a:spcPts val="0"/>
              </a:spcBef>
            </a:pPr>
            <a:r>
              <a:rPr lang="en"/>
              <a:t>Requirements that were not satisfied or new requirements that were created per release</a:t>
            </a:r>
          </a:p>
          <a:p>
            <a:pPr lvl="0">
              <a:spcBef>
                <a:spcPts val="0"/>
              </a:spcBef>
              <a:buNone/>
            </a:pPr>
            <a:r>
              <a:rPr lang="en"/>
              <a:t>While the 4th release looks to be a very large skew it is still within our parameters especially since we had only 1 previous requirements defect or requirements changes.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Week 7 was iteration 1’s release </a:t>
            </a:r>
          </a:p>
          <a:p>
            <a:pPr lvl="0">
              <a:spcBef>
                <a:spcPts val="0"/>
              </a:spcBef>
              <a:buNone/>
            </a:pPr>
            <a:r>
              <a:rPr lang="en"/>
              <a:t>Week 13 had major git issues</a:t>
            </a:r>
          </a:p>
          <a:p>
            <a:pPr lvl="0">
              <a:spcBef>
                <a:spcPts val="0"/>
              </a:spcBef>
              <a:buNone/>
            </a:pPr>
            <a:r>
              <a:rPr b="1" lang="en" sz="1400"/>
              <a:t>Total Team Hours through week 13</a:t>
            </a:r>
          </a:p>
          <a:p>
            <a:pPr lvl="0">
              <a:spcBef>
                <a:spcPts val="0"/>
              </a:spcBef>
              <a:buNone/>
            </a:pPr>
            <a:r>
              <a:rPr lang="en" sz="1400"/>
              <a:t>491.05</a:t>
            </a:r>
          </a:p>
          <a:p>
            <a:pPr lvl="0">
              <a:spcBef>
                <a:spcPts val="0"/>
              </a:spcBef>
              <a:buNone/>
            </a:pPr>
            <a:r>
              <a:rPr b="1" lang="en" sz="1400"/>
              <a:t>Average Hours Per Week</a:t>
            </a:r>
          </a:p>
          <a:p>
            <a:pPr lvl="0">
              <a:spcBef>
                <a:spcPts val="0"/>
              </a:spcBef>
              <a:buNone/>
            </a:pPr>
            <a:r>
              <a:rPr lang="en" sz="1400"/>
              <a:t>37.77</a:t>
            </a:r>
          </a:p>
          <a:p>
            <a:pPr lvl="0">
              <a:spcBef>
                <a:spcPts val="0"/>
              </a:spcBef>
              <a:buNone/>
            </a:pPr>
            <a:r>
              <a:t/>
            </a:r>
            <a:endParaRPr/>
          </a:p>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Curtis</a:t>
            </a:r>
          </a:p>
          <a:p>
            <a:pPr lvl="0">
              <a:spcBef>
                <a:spcPts val="0"/>
              </a:spcBef>
              <a:buNone/>
            </a:pPr>
            <a:r>
              <a:t/>
            </a:r>
            <a:endParaRPr/>
          </a:p>
          <a:p>
            <a:pPr lvl="0">
              <a:spcBef>
                <a:spcPts val="0"/>
              </a:spcBef>
              <a:buNone/>
            </a:pPr>
            <a:r>
              <a:rPr lang="en"/>
              <a:t>With all this said and done, let’s reflect on our work this semester. We definitely thought there were things we could improve, these are the things we feel could use improvement:</a:t>
            </a:r>
          </a:p>
          <a:p>
            <a:pPr indent="-228600" lvl="0" marL="457200" rtl="0">
              <a:spcBef>
                <a:spcPts val="0"/>
              </a:spcBef>
            </a:pPr>
            <a:r>
              <a:rPr lang="en"/>
              <a:t>Less distractions during meetings</a:t>
            </a:r>
          </a:p>
          <a:p>
            <a:pPr indent="-228600" lvl="0" marL="457200" rtl="0">
              <a:spcBef>
                <a:spcPts val="0"/>
              </a:spcBef>
            </a:pPr>
            <a:r>
              <a:rPr lang="en"/>
              <a:t>Manage time deploying and wrapping up iterations to avoid unnecessary hiccups during deployments</a:t>
            </a:r>
          </a:p>
          <a:p>
            <a:pPr indent="-228600" lvl="0" marL="457200" rtl="0">
              <a:spcBef>
                <a:spcPts val="0"/>
              </a:spcBef>
            </a:pPr>
            <a:r>
              <a:rPr lang="en"/>
              <a:t>As AJ mentioned, Better testing to find bugs in releases and ideally address them</a:t>
            </a:r>
          </a:p>
          <a:p>
            <a:pPr indent="-228600" lvl="0" marL="457200" rtl="0">
              <a:spcBef>
                <a:spcPts val="0"/>
              </a:spcBef>
            </a:pPr>
            <a:r>
              <a:rPr lang="en"/>
              <a:t>Timely code reviews, to improve productivity in developments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Curtis</a:t>
            </a:r>
          </a:p>
          <a:p>
            <a:pPr lvl="0">
              <a:spcBef>
                <a:spcPts val="0"/>
              </a:spcBef>
              <a:buNone/>
            </a:pPr>
            <a:r>
              <a:t/>
            </a:r>
            <a:endParaRPr/>
          </a:p>
          <a:p>
            <a:pPr lvl="0">
              <a:spcBef>
                <a:spcPts val="0"/>
              </a:spcBef>
              <a:buNone/>
            </a:pPr>
            <a:r>
              <a:rPr lang="en"/>
              <a:t>Those were some of the things we thought could use improvement, but here are some of the things we’ve done well:</a:t>
            </a:r>
          </a:p>
          <a:p>
            <a:pPr indent="-228600" lvl="0" marL="457200" rtl="0">
              <a:spcBef>
                <a:spcPts val="0"/>
              </a:spcBef>
            </a:pPr>
            <a:r>
              <a:rPr lang="en"/>
              <a:t>Core functionality is complete, the software as is, is usable</a:t>
            </a:r>
          </a:p>
          <a:p>
            <a:pPr indent="-228600" lvl="0" marL="457200" rtl="0">
              <a:spcBef>
                <a:spcPts val="0"/>
              </a:spcBef>
            </a:pPr>
            <a:r>
              <a:rPr lang="en"/>
              <a:t>The sponsor is happy with project progress</a:t>
            </a:r>
          </a:p>
          <a:p>
            <a:pPr indent="-228600" lvl="0" marL="457200" rtl="0">
              <a:spcBef>
                <a:spcPts val="0"/>
              </a:spcBef>
            </a:pPr>
            <a:r>
              <a:rPr lang="en"/>
              <a:t>Our sponsor meetings are organized and efficient</a:t>
            </a:r>
          </a:p>
          <a:p>
            <a:pPr indent="-228600" lvl="0" marL="457200" rtl="0">
              <a:spcBef>
                <a:spcPts val="0"/>
              </a:spcBef>
            </a:pPr>
            <a:r>
              <a:rPr lang="en"/>
              <a:t>The division of work and meeting attendance are good</a:t>
            </a:r>
          </a:p>
          <a:p>
            <a:pPr indent="-228600" lvl="0" marL="457200" rtl="0">
              <a:spcBef>
                <a:spcPts val="0"/>
              </a:spcBef>
            </a:pPr>
            <a:r>
              <a:rPr lang="en"/>
              <a:t>And finally, we’ve been happy with the adaptive response to sponsor feedback, afforded by the Evolutionary Delivery Methodology</a:t>
            </a:r>
          </a:p>
          <a:p>
            <a:pPr lvl="0">
              <a:spcBef>
                <a:spcPts val="0"/>
              </a:spcBef>
              <a:buNone/>
            </a:pPr>
            <a:r>
              <a:t/>
            </a:r>
            <a:endParaRPr/>
          </a:p>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Everyone introduce themselves</a:t>
            </a:r>
          </a:p>
          <a:p>
            <a:pPr lvl="0">
              <a:spcBef>
                <a:spcPts val="0"/>
              </a:spcBef>
              <a:buNone/>
            </a:pPr>
            <a:r>
              <a:t/>
            </a:r>
            <a:endParaRPr/>
          </a:p>
          <a:p>
            <a:pPr lvl="0">
              <a:spcBef>
                <a:spcPts val="0"/>
              </a:spcBef>
              <a:buNone/>
            </a:pPr>
            <a:r>
              <a:rPr lang="en"/>
              <a:t>Nick cover project sponsor and faculty coach</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Mike</a:t>
            </a:r>
          </a:p>
          <a:p>
            <a:pPr lvl="0">
              <a:spcBef>
                <a:spcPts val="0"/>
              </a:spcBef>
              <a:buNone/>
            </a:pPr>
            <a:r>
              <a:t/>
            </a:r>
            <a:endParaRPr/>
          </a:p>
          <a:p>
            <a:pPr indent="-228600" lvl="0" marL="457200" rtl="0">
              <a:spcBef>
                <a:spcPts val="0"/>
              </a:spcBef>
              <a:buChar char="-"/>
            </a:pPr>
            <a:r>
              <a:rPr lang="en"/>
              <a:t>Plans</a:t>
            </a:r>
          </a:p>
          <a:p>
            <a:pPr indent="-228600" lvl="1" marL="914400" rtl="0">
              <a:spcBef>
                <a:spcPts val="0"/>
              </a:spcBef>
              <a:buChar char="-"/>
            </a:pPr>
            <a:r>
              <a:rPr lang="en"/>
              <a:t>Google Cal</a:t>
            </a:r>
          </a:p>
          <a:p>
            <a:pPr indent="-228600" lvl="1" marL="914400" rtl="0">
              <a:spcBef>
                <a:spcPts val="0"/>
              </a:spcBef>
              <a:buChar char="-"/>
            </a:pPr>
            <a:r>
              <a:rPr lang="en"/>
              <a:t>Pre-filled registration forms</a:t>
            </a:r>
          </a:p>
          <a:p>
            <a:pPr indent="-228600" lvl="1" marL="914400" rtl="0">
              <a:spcBef>
                <a:spcPts val="0"/>
              </a:spcBef>
              <a:buChar char="-"/>
            </a:pPr>
            <a:r>
              <a:rPr lang="en"/>
              <a:t>Native device picture taking</a:t>
            </a:r>
          </a:p>
          <a:p>
            <a:pPr indent="-228600" lvl="1" marL="914400" rtl="0">
              <a:spcBef>
                <a:spcPts val="0"/>
              </a:spcBef>
              <a:buChar char="-"/>
            </a:pPr>
            <a:r>
              <a:rPr lang="en"/>
              <a:t>Improve Usability and appearance</a:t>
            </a:r>
          </a:p>
          <a:p>
            <a:pPr indent="-228600" lvl="1" marL="914400" rtl="0">
              <a:spcBef>
                <a:spcPts val="0"/>
              </a:spcBef>
              <a:buChar char="-"/>
            </a:pPr>
            <a:r>
              <a:rPr lang="en"/>
              <a:t>Data Exporting</a:t>
            </a:r>
          </a:p>
          <a:p>
            <a:pPr indent="-228600" lvl="1" marL="914400" rtl="0">
              <a:spcBef>
                <a:spcPts val="0"/>
              </a:spcBef>
              <a:buChar char="-"/>
            </a:pPr>
            <a:r>
              <a:rPr lang="en"/>
              <a:t>Incorporate more testing</a:t>
            </a:r>
          </a:p>
          <a:p>
            <a:pPr indent="-228600" lvl="1" marL="914400">
              <a:spcBef>
                <a:spcPts val="0"/>
              </a:spcBef>
              <a:buChar char="-"/>
            </a:pPr>
            <a:r>
              <a:rPr lang="en"/>
              <a:t>Field testing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Note that we are regularly getting feedback</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213" name="Shape 2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en" sz="2400">
                <a:solidFill>
                  <a:schemeClr val="dk2"/>
                </a:solidFill>
                <a:latin typeface="Proxima Nova"/>
                <a:ea typeface="Proxima Nova"/>
                <a:cs typeface="Proxima Nova"/>
                <a:sym typeface="Proxima Nova"/>
              </a:rPr>
              <a:t>AJ</a:t>
            </a:r>
          </a:p>
          <a:p>
            <a:pPr lvl="0">
              <a:lnSpc>
                <a:spcPct val="115000"/>
              </a:lnSpc>
              <a:spcBef>
                <a:spcPts val="0"/>
              </a:spcBef>
              <a:spcAft>
                <a:spcPts val="1600"/>
              </a:spcAft>
              <a:buNone/>
            </a:pPr>
            <a:r>
              <a:rPr lang="en" sz="2400">
                <a:solidFill>
                  <a:schemeClr val="dk2"/>
                </a:solidFill>
                <a:latin typeface="Proxima Nova"/>
                <a:ea typeface="Proxima Nova"/>
                <a:cs typeface="Proxima Nova"/>
                <a:sym typeface="Proxima Nova"/>
              </a:rPr>
              <a:t>We package all of the source code with Python and all of the dependencies removing the need to install any of them individually on the machine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Curtis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227" name="Shape 2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Andrew</a:t>
            </a:r>
          </a:p>
          <a:p>
            <a:pPr lvl="0" rtl="0">
              <a:spcBef>
                <a:spcPts val="0"/>
              </a:spcBef>
              <a:buNone/>
            </a:pPr>
            <a:r>
              <a:t/>
            </a:r>
            <a:endParaRPr/>
          </a:p>
          <a:p>
            <a:pPr lvl="0" rtl="0">
              <a:spcBef>
                <a:spcPts val="0"/>
              </a:spcBef>
              <a:buNone/>
            </a:pPr>
            <a:r>
              <a:rPr lang="en"/>
              <a:t>Main focus of the domain model is the Person. Every student is a person. With this we can maintain a student’s information and pictures by associating them with a person. Persons are also associated with programs, and through the programs attendance is tracked.</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234" name="Shape 23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AJ</a:t>
            </a:r>
          </a:p>
          <a:p>
            <a:pPr lvl="0">
              <a:spcBef>
                <a:spcPts val="0"/>
              </a:spcBef>
              <a:buNone/>
            </a:pPr>
            <a:r>
              <a:t/>
            </a:r>
            <a:endParaRPr/>
          </a:p>
          <a:p>
            <a:pPr lvl="0">
              <a:spcBef>
                <a:spcPts val="0"/>
              </a:spcBef>
              <a:buNone/>
            </a:pPr>
            <a:r>
              <a:rPr lang="en"/>
              <a:t>Average team hours per week</a:t>
            </a:r>
          </a:p>
          <a:p>
            <a:pPr lvl="0">
              <a:spcBef>
                <a:spcPts val="0"/>
              </a:spcBef>
              <a:buNone/>
            </a:pPr>
            <a:r>
              <a:t/>
            </a:r>
            <a:endParaRPr/>
          </a:p>
          <a:p>
            <a:pPr lvl="0">
              <a:spcBef>
                <a:spcPts val="0"/>
              </a:spcBef>
              <a:buNone/>
            </a:pPr>
            <a:r>
              <a:rPr lang="en"/>
              <a:t>Metrics are up to release 4 (11/17)</a:t>
            </a:r>
          </a:p>
          <a:p>
            <a:pPr lvl="0">
              <a:spcBef>
                <a:spcPts val="0"/>
              </a:spcBef>
              <a:buNone/>
            </a:pPr>
            <a:r>
              <a:t/>
            </a:r>
            <a:endParaRPr/>
          </a:p>
          <a:p>
            <a:pPr lvl="0">
              <a:spcBef>
                <a:spcPts val="0"/>
              </a:spcBef>
              <a:buNone/>
            </a:pPr>
            <a:r>
              <a:rPr lang="en"/>
              <a:t>5 requirements is within tolerance - some could have been introduced in earlier releases, but were found in release 4</a:t>
            </a:r>
          </a:p>
          <a:p>
            <a:pPr lvl="0">
              <a:spcBef>
                <a:spcPts val="0"/>
              </a:spcBef>
              <a:buNone/>
            </a:pPr>
            <a:r>
              <a:t/>
            </a:r>
            <a:endParaRPr/>
          </a:p>
          <a:p>
            <a:pPr lvl="0">
              <a:spcBef>
                <a:spcPts val="0"/>
              </a:spcBef>
              <a:buNone/>
            </a:pPr>
            <a:r>
              <a:rPr lang="en"/>
              <a:t>Happy with the number of bugs per release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indent="-228600" lvl="0" marL="457200">
              <a:spcBef>
                <a:spcPts val="0"/>
              </a:spcBef>
              <a:buAutoNum type="arabicPeriod"/>
            </a:pPr>
            <a:r>
              <a:rPr lang="en"/>
              <a:t>Problem context</a:t>
            </a:r>
          </a:p>
          <a:p>
            <a:pPr indent="-228600" lvl="0" marL="457200">
              <a:spcBef>
                <a:spcPts val="0"/>
              </a:spcBef>
              <a:buAutoNum type="arabicPeriod"/>
            </a:pPr>
            <a:r>
              <a:rPr lang="en"/>
              <a:t>Design methodology</a:t>
            </a:r>
          </a:p>
          <a:p>
            <a:pPr indent="-228600" lvl="0" marL="457200">
              <a:spcBef>
                <a:spcPts val="0"/>
              </a:spcBef>
              <a:buAutoNum type="arabicPeriod"/>
            </a:pPr>
            <a:r>
              <a:rPr lang="en"/>
              <a:t>Risk Management</a:t>
            </a:r>
          </a:p>
          <a:p>
            <a:pPr indent="-228600" lvl="0" marL="457200">
              <a:spcBef>
                <a:spcPts val="0"/>
              </a:spcBef>
              <a:buAutoNum type="arabicPeriod"/>
            </a:pPr>
            <a:r>
              <a:rPr lang="en"/>
              <a:t>Project Scope</a:t>
            </a:r>
          </a:p>
          <a:p>
            <a:pPr indent="-228600" lvl="0" marL="457200">
              <a:spcBef>
                <a:spcPts val="0"/>
              </a:spcBef>
              <a:buAutoNum type="arabicPeriod"/>
            </a:pPr>
            <a:r>
              <a:rPr lang="en"/>
              <a:t>High level architecture</a:t>
            </a:r>
          </a:p>
          <a:p>
            <a:pPr indent="-228600" lvl="0" marL="457200">
              <a:spcBef>
                <a:spcPts val="0"/>
              </a:spcBef>
              <a:buAutoNum type="arabicPeriod"/>
            </a:pPr>
            <a:r>
              <a:rPr lang="en"/>
              <a:t>Interesting features</a:t>
            </a:r>
          </a:p>
          <a:p>
            <a:pPr indent="-228600" lvl="0" marL="457200">
              <a:spcBef>
                <a:spcPts val="0"/>
              </a:spcBef>
              <a:buAutoNum type="arabicPeriod"/>
            </a:pPr>
            <a:r>
              <a:rPr lang="en"/>
              <a:t>Testing</a:t>
            </a:r>
          </a:p>
          <a:p>
            <a:pPr indent="-228600" lvl="0" marL="457200">
              <a:spcBef>
                <a:spcPts val="0"/>
              </a:spcBef>
              <a:buAutoNum type="arabicPeriod"/>
            </a:pPr>
            <a:r>
              <a:rPr lang="en"/>
              <a:t>Metrics</a:t>
            </a:r>
          </a:p>
          <a:p>
            <a:pPr indent="-228600" lvl="0" marL="457200">
              <a:spcBef>
                <a:spcPts val="0"/>
              </a:spcBef>
              <a:buAutoNum type="arabicPeriod"/>
            </a:pPr>
            <a:r>
              <a:rPr lang="en"/>
              <a:t>First semester reflection</a:t>
            </a:r>
          </a:p>
          <a:p>
            <a:pPr indent="-228600" lvl="0" marL="457200">
              <a:spcBef>
                <a:spcPts val="0"/>
              </a:spcBef>
              <a:buAutoNum type="arabicPeriod"/>
            </a:pPr>
            <a:r>
              <a:rPr lang="en"/>
              <a:t>Second semester plans</a:t>
            </a:r>
          </a:p>
          <a:p>
            <a:pPr indent="-228600" lvl="0" marL="457200">
              <a:spcBef>
                <a:spcPts val="0"/>
              </a:spcBef>
              <a:buAutoNum type="arabicPeriod"/>
            </a:pPr>
            <a:r>
              <a:rPr lang="en"/>
              <a:t>Demonstration</a:t>
            </a:r>
          </a:p>
          <a:p>
            <a:pPr indent="-228600" lvl="0" marL="457200">
              <a:spcBef>
                <a:spcPts val="0"/>
              </a:spcBef>
              <a:buAutoNum type="arabicPeriod"/>
            </a:pPr>
            <a:r>
              <a:rPr lang="en"/>
              <a:t>Questions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Mike</a:t>
            </a:r>
          </a:p>
          <a:p>
            <a:pPr indent="-228600" lvl="0" marL="457200" rtl="0">
              <a:spcBef>
                <a:spcPts val="0"/>
              </a:spcBef>
              <a:buChar char="-"/>
            </a:pPr>
            <a:r>
              <a:rPr lang="en"/>
              <a:t>Tioga Tae Kwon Do, Waverly NY</a:t>
            </a:r>
          </a:p>
          <a:p>
            <a:pPr indent="-228600" lvl="0" marL="457200" rtl="0">
              <a:spcBef>
                <a:spcPts val="0"/>
              </a:spcBef>
              <a:buChar char="-"/>
            </a:pPr>
            <a:r>
              <a:rPr lang="en"/>
              <a:t>Have a Pre-existing Student Management done as a senior project</a:t>
            </a:r>
          </a:p>
          <a:p>
            <a:pPr indent="-228600" lvl="0" marL="457200" rtl="0">
              <a:spcBef>
                <a:spcPts val="0"/>
              </a:spcBef>
              <a:buChar char="-"/>
            </a:pPr>
            <a:r>
              <a:rPr lang="en"/>
              <a:t>Sponsor wants full rebuild of system</a:t>
            </a:r>
          </a:p>
          <a:p>
            <a:pPr indent="-228600" lvl="0" marL="457200" rtl="0">
              <a:spcBef>
                <a:spcPts val="0"/>
              </a:spcBef>
              <a:buChar char="-"/>
            </a:pPr>
            <a:r>
              <a:rPr lang="en"/>
              <a:t>Primary goals</a:t>
            </a:r>
          </a:p>
          <a:p>
            <a:pPr indent="-228600" lvl="0" marL="457200" rtl="0">
              <a:spcBef>
                <a:spcPts val="0"/>
              </a:spcBef>
              <a:buChar char="-"/>
            </a:pPr>
            <a:r>
              <a:rPr lang="en"/>
              <a:t>Target user is age 3 and up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Mike</a:t>
            </a:r>
          </a:p>
          <a:p>
            <a:pPr indent="-228600" lvl="0" marL="457200" rtl="0">
              <a:spcBef>
                <a:spcPts val="0"/>
              </a:spcBef>
              <a:buChar char="-"/>
            </a:pPr>
            <a:r>
              <a:rPr lang="en"/>
              <a:t>2 weeks of requirements</a:t>
            </a:r>
          </a:p>
          <a:p>
            <a:pPr indent="-228600" lvl="1" marL="914400">
              <a:spcBef>
                <a:spcPts val="0"/>
              </a:spcBef>
              <a:buChar char="-"/>
            </a:pPr>
            <a:r>
              <a:rPr lang="en"/>
              <a:t>Created a requirements document to verify requirements</a:t>
            </a:r>
          </a:p>
          <a:p>
            <a:pPr indent="-228600" lvl="0" marL="457200" rtl="0">
              <a:spcBef>
                <a:spcPts val="0"/>
              </a:spcBef>
              <a:buChar char="-"/>
            </a:pPr>
            <a:r>
              <a:rPr lang="en"/>
              <a:t>2 weeks of design</a:t>
            </a:r>
          </a:p>
          <a:p>
            <a:pPr indent="-228600" lvl="1" marL="914400" rtl="0">
              <a:spcBef>
                <a:spcPts val="0"/>
              </a:spcBef>
              <a:buChar char="-"/>
            </a:pPr>
            <a:r>
              <a:rPr lang="en"/>
              <a:t>Designed architecture and first wireframes</a:t>
            </a:r>
          </a:p>
          <a:p>
            <a:pPr indent="-228600" lvl="0" marL="457200">
              <a:spcBef>
                <a:spcPts val="0"/>
              </a:spcBef>
              <a:buChar char="-"/>
            </a:pPr>
            <a:r>
              <a:rPr lang="en"/>
              <a:t>2 Week Iterations</a:t>
            </a:r>
          </a:p>
          <a:p>
            <a:pPr indent="-228600" lvl="0" marL="914400" rtl="0">
              <a:spcBef>
                <a:spcPts val="0"/>
              </a:spcBef>
              <a:buChar char="-"/>
            </a:pPr>
            <a:r>
              <a:rPr lang="en"/>
              <a:t>Deployment at the end of every iteration</a:t>
            </a:r>
          </a:p>
          <a:p>
            <a:pPr indent="-228600" lvl="0" marL="914400" rtl="0">
              <a:spcBef>
                <a:spcPts val="0"/>
              </a:spcBef>
              <a:buChar char="-"/>
            </a:pPr>
            <a:r>
              <a:rPr lang="en"/>
              <a:t>get sponsor feedback each iteration</a:t>
            </a:r>
          </a:p>
          <a:p>
            <a:pPr indent="-228600" lvl="0" marL="914400" rtl="0">
              <a:spcBef>
                <a:spcPts val="0"/>
              </a:spcBef>
              <a:buChar char="-"/>
            </a:pPr>
            <a:r>
              <a:rPr lang="en"/>
              <a:t>Every iteration includes creating wireframes for the next iteration</a:t>
            </a:r>
          </a:p>
          <a:p>
            <a:pPr lvl="0" rtl="0">
              <a:spcBef>
                <a:spcPts val="0"/>
              </a:spcBef>
              <a:buNone/>
            </a:pPr>
            <a:r>
              <a:rPr lang="en"/>
              <a:t>We can re-prioritize tasks each iteration</a:t>
            </a:r>
          </a:p>
          <a:p>
            <a:pPr lvl="0" rtl="0">
              <a:spcBef>
                <a:spcPts val="0"/>
              </a:spcBef>
              <a:buNone/>
            </a:pPr>
            <a:r>
              <a:t/>
            </a:r>
            <a:endParaRP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
              <a:t>Risks are documented each week</a:t>
            </a:r>
          </a:p>
          <a:p>
            <a:pPr indent="-228600" lvl="1" marL="914400" rtl="0">
              <a:spcBef>
                <a:spcPts val="0"/>
              </a:spcBef>
              <a:buChar char="-"/>
            </a:pPr>
            <a:r>
              <a:rPr lang="en"/>
              <a:t>includes new risks and continuing risks</a:t>
            </a:r>
          </a:p>
          <a:p>
            <a:pPr indent="-228600" lvl="1" marL="914400" rtl="0">
              <a:spcBef>
                <a:spcPts val="0"/>
              </a:spcBef>
              <a:buChar char="-"/>
            </a:pPr>
            <a:r>
              <a:rPr lang="en"/>
              <a:t>If the risk is significant, we think of mitigations, document them, and take action in the following week</a:t>
            </a:r>
          </a:p>
          <a:p>
            <a:pPr indent="-228600" lvl="0" marL="457200" rtl="0">
              <a:spcBef>
                <a:spcPts val="0"/>
              </a:spcBef>
              <a:buChar char="-"/>
            </a:pPr>
            <a:r>
              <a:rPr lang="en"/>
              <a:t>Risk analysis of large features</a:t>
            </a:r>
          </a:p>
          <a:p>
            <a:pPr indent="-228600" lvl="1" marL="914400" rtl="0">
              <a:spcBef>
                <a:spcPts val="0"/>
              </a:spcBef>
              <a:buChar char="-"/>
            </a:pPr>
            <a:r>
              <a:rPr lang="en"/>
              <a:t>Google Cal Integration</a:t>
            </a:r>
          </a:p>
          <a:p>
            <a:pPr indent="-228600" lvl="1" marL="914400" rtl="0">
              <a:spcBef>
                <a:spcPts val="0"/>
              </a:spcBef>
              <a:buChar char="-"/>
            </a:pPr>
            <a:r>
              <a:rPr lang="en"/>
              <a:t>Something that we don’t need but would be nice</a:t>
            </a:r>
          </a:p>
          <a:p>
            <a:pPr indent="-228600" lvl="1" marL="914400" rtl="0">
              <a:spcBef>
                <a:spcPts val="0"/>
              </a:spcBef>
              <a:buChar char="-"/>
            </a:pPr>
            <a:r>
              <a:rPr lang="en"/>
              <a:t>Decided it can be done, but shouldn’t be done before the core features are complete</a:t>
            </a:r>
          </a:p>
          <a:p>
            <a:pPr lvl="0" rtl="0">
              <a:spcBef>
                <a:spcPts val="0"/>
              </a:spcBef>
              <a:buNone/>
            </a:pPr>
            <a:r>
              <a:t/>
            </a:r>
            <a:endParaRPr/>
          </a:p>
          <a:p>
            <a:pPr lvl="0" rtl="0">
              <a:spcBef>
                <a:spcPts val="0"/>
              </a:spcBef>
              <a:buNone/>
            </a:pPr>
            <a:r>
              <a:rPr lang="en"/>
              <a:t>GCal:</a:t>
            </a:r>
          </a:p>
          <a:p>
            <a:pPr indent="-304800" lvl="0" marL="457200" rtl="0">
              <a:lnSpc>
                <a:spcPct val="115000"/>
              </a:lnSpc>
              <a:spcBef>
                <a:spcPts val="0"/>
              </a:spcBef>
              <a:spcAft>
                <a:spcPts val="1600"/>
              </a:spcAft>
              <a:buClr>
                <a:schemeClr val="dk2"/>
              </a:buClr>
              <a:buSzPct val="100000"/>
              <a:buFont typeface="Proxima Nova"/>
            </a:pPr>
            <a:r>
              <a:rPr lang="en" sz="1200">
                <a:solidFill>
                  <a:schemeClr val="dk2"/>
                </a:solidFill>
                <a:latin typeface="Proxima Nova"/>
                <a:ea typeface="Proxima Nova"/>
                <a:cs typeface="Proxima Nova"/>
                <a:sym typeface="Proxima Nova"/>
              </a:rPr>
              <a:t>Feature may not be used = wasted development time</a:t>
            </a:r>
          </a:p>
          <a:p>
            <a:pPr indent="-304800" lvl="0" marL="457200" rtl="0">
              <a:lnSpc>
                <a:spcPct val="115000"/>
              </a:lnSpc>
              <a:spcBef>
                <a:spcPts val="0"/>
              </a:spcBef>
              <a:spcAft>
                <a:spcPts val="1600"/>
              </a:spcAft>
              <a:buClr>
                <a:schemeClr val="dk2"/>
              </a:buClr>
              <a:buSzPct val="100000"/>
              <a:buFont typeface="Proxima Nova"/>
            </a:pPr>
            <a:r>
              <a:rPr lang="en" sz="1200">
                <a:solidFill>
                  <a:schemeClr val="dk2"/>
                </a:solidFill>
                <a:latin typeface="Proxima Nova"/>
                <a:ea typeface="Proxima Nova"/>
                <a:cs typeface="Proxima Nova"/>
                <a:sym typeface="Proxima Nova"/>
              </a:rPr>
              <a:t>Difficulty of integration may not be worth the benefits</a:t>
            </a:r>
          </a:p>
          <a:p>
            <a:pPr indent="-304800" lvl="0" marL="457200" rtl="0">
              <a:lnSpc>
                <a:spcPct val="115000"/>
              </a:lnSpc>
              <a:spcBef>
                <a:spcPts val="0"/>
              </a:spcBef>
              <a:spcAft>
                <a:spcPts val="1600"/>
              </a:spcAft>
              <a:buClr>
                <a:schemeClr val="dk2"/>
              </a:buClr>
              <a:buSzPct val="100000"/>
              <a:buFont typeface="Proxima Nova"/>
            </a:pPr>
            <a:r>
              <a:rPr lang="en" sz="1200">
                <a:solidFill>
                  <a:schemeClr val="dk2"/>
                </a:solidFill>
                <a:latin typeface="Proxima Nova"/>
                <a:ea typeface="Proxima Nova"/>
                <a:cs typeface="Proxima Nova"/>
                <a:sym typeface="Proxima Nova"/>
              </a:rPr>
              <a:t>API Specs could change in the future</a:t>
            </a:r>
          </a:p>
          <a:p>
            <a:pPr indent="-304800" lvl="0" marL="457200" rtl="0">
              <a:lnSpc>
                <a:spcPct val="115000"/>
              </a:lnSpc>
              <a:spcBef>
                <a:spcPts val="0"/>
              </a:spcBef>
              <a:spcAft>
                <a:spcPts val="1600"/>
              </a:spcAft>
              <a:buClr>
                <a:schemeClr val="dk2"/>
              </a:buClr>
              <a:buSzPct val="100000"/>
              <a:buFont typeface="Proxima Nova"/>
            </a:pPr>
            <a:r>
              <a:rPr lang="en" sz="1200">
                <a:solidFill>
                  <a:schemeClr val="dk2"/>
                </a:solidFill>
                <a:latin typeface="Proxima Nova"/>
                <a:ea typeface="Proxima Nova"/>
                <a:cs typeface="Proxima Nova"/>
                <a:sym typeface="Proxima Nova"/>
              </a:rPr>
              <a:t>The Calendar has to be manually updated to be useful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Curtis</a:t>
            </a:r>
          </a:p>
          <a:p>
            <a:pPr lvl="0">
              <a:spcBef>
                <a:spcPts val="0"/>
              </a:spcBef>
              <a:buNone/>
            </a:pPr>
            <a:r>
              <a:t/>
            </a:r>
            <a:endParaRPr/>
          </a:p>
          <a:p>
            <a:pPr lvl="0">
              <a:spcBef>
                <a:spcPts val="0"/>
              </a:spcBef>
              <a:buNone/>
            </a:pPr>
            <a:r>
              <a:rPr lang="en"/>
              <a:t>So a major part of the two-weeks of requirements analysis mentioned by Mike was determining the scope of the project scope.</a:t>
            </a:r>
          </a:p>
          <a:p>
            <a:pPr lvl="0">
              <a:spcBef>
                <a:spcPts val="0"/>
              </a:spcBef>
              <a:buNone/>
            </a:pPr>
            <a:r>
              <a:t/>
            </a:r>
            <a:endParaRPr/>
          </a:p>
          <a:p>
            <a:pPr lvl="0">
              <a:spcBef>
                <a:spcPts val="0"/>
              </a:spcBef>
              <a:buNone/>
            </a:pPr>
            <a:r>
              <a:rPr lang="en"/>
              <a:t>We came up with the following broad features that the system would address:</a:t>
            </a:r>
          </a:p>
          <a:p>
            <a:pPr indent="-228600" lvl="0" marL="457200" rtl="0">
              <a:spcBef>
                <a:spcPts val="0"/>
              </a:spcBef>
              <a:buChar char="●"/>
            </a:pPr>
            <a:r>
              <a:rPr lang="en"/>
              <a:t>Student check-in</a:t>
            </a:r>
          </a:p>
          <a:p>
            <a:pPr indent="-228600" lvl="0" marL="457200" rtl="0">
              <a:spcBef>
                <a:spcPts val="0"/>
              </a:spcBef>
              <a:buChar char="●"/>
            </a:pPr>
            <a:r>
              <a:rPr lang="en"/>
              <a:t>Attendance tracking</a:t>
            </a:r>
          </a:p>
          <a:p>
            <a:pPr indent="-228600" lvl="0" marL="457200" rtl="0">
              <a:spcBef>
                <a:spcPts val="0"/>
              </a:spcBef>
              <a:buChar char="●"/>
            </a:pPr>
            <a:r>
              <a:rPr lang="en"/>
              <a:t>Student information</a:t>
            </a:r>
          </a:p>
          <a:p>
            <a:pPr indent="-228600" lvl="0" marL="457200" rtl="0">
              <a:spcBef>
                <a:spcPts val="0"/>
              </a:spcBef>
              <a:buChar char="●"/>
            </a:pPr>
            <a:r>
              <a:rPr lang="en"/>
              <a:t>Easy deployment</a:t>
            </a:r>
          </a:p>
          <a:p>
            <a:pPr lvl="0" rtl="0">
              <a:spcBef>
                <a:spcPts val="0"/>
              </a:spcBef>
              <a:buNone/>
            </a:pPr>
            <a:r>
              <a:t/>
            </a:r>
            <a:endParaRPr/>
          </a:p>
          <a:p>
            <a:pPr lvl="0" rtl="0">
              <a:spcBef>
                <a:spcPts val="0"/>
              </a:spcBef>
              <a:buNone/>
            </a:pPr>
            <a:r>
              <a:rPr lang="en"/>
              <a:t>In addition to these features, we decided that the following functionality would be out of scope:</a:t>
            </a:r>
          </a:p>
          <a:p>
            <a:pPr indent="-228600" lvl="0" marL="457200" rtl="0">
              <a:spcBef>
                <a:spcPts val="0"/>
              </a:spcBef>
            </a:pPr>
            <a:r>
              <a:rPr lang="en"/>
              <a:t>Creating class material</a:t>
            </a:r>
          </a:p>
          <a:p>
            <a:pPr indent="-228600" lvl="0" marL="457200" rtl="0">
              <a:spcBef>
                <a:spcPts val="0"/>
              </a:spcBef>
            </a:pPr>
            <a:r>
              <a:rPr lang="en"/>
              <a:t>Accepting payments for classes</a:t>
            </a:r>
          </a:p>
          <a:p>
            <a:pPr indent="-228600" lvl="0" marL="457200" rtl="0">
              <a:spcBef>
                <a:spcPts val="0"/>
              </a:spcBef>
            </a:pPr>
            <a:r>
              <a:rPr lang="en"/>
              <a:t>We would not create a native app for this project</a:t>
            </a:r>
          </a:p>
          <a:p>
            <a:pPr lvl="0" rtl="0">
              <a:spcBef>
                <a:spcPts val="0"/>
              </a:spcBef>
              <a:buNone/>
            </a:pPr>
            <a:r>
              <a:t/>
            </a:r>
            <a:endParaRPr/>
          </a:p>
          <a:p>
            <a:pPr lvl="0" rtl="0">
              <a:spcBef>
                <a:spcPts val="0"/>
              </a:spcBef>
              <a:buNone/>
            </a:pPr>
            <a:r>
              <a:rPr lang="en"/>
              <a:t>To help us manage the scope of this project, we prioritized the core requirements first, this allows us to achieve minimum viable software so our sponsor has usable software. Aside from this, we analyzed requirements based on their priority, feasibility, and risk of implementation.</a:t>
            </a:r>
          </a:p>
          <a:p>
            <a:pPr lvl="0">
              <a:spcBef>
                <a:spcPts val="0"/>
              </a:spcBef>
              <a:buNone/>
            </a:pPr>
            <a:r>
              <a:t/>
            </a:r>
            <a:endParaRPr/>
          </a:p>
          <a:p>
            <a:pPr lvl="0">
              <a:spcBef>
                <a:spcPts val="0"/>
              </a:spcBef>
              <a:buNone/>
            </a:pPr>
            <a:r>
              <a:t/>
            </a:r>
            <a:endParaRPr/>
          </a:p>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Curtis</a:t>
            </a:r>
          </a:p>
          <a:p>
            <a:pPr lvl="0">
              <a:spcBef>
                <a:spcPts val="0"/>
              </a:spcBef>
              <a:buNone/>
            </a:pPr>
            <a:r>
              <a:t/>
            </a:r>
            <a:endParaRPr/>
          </a:p>
          <a:p>
            <a:pPr lvl="0">
              <a:spcBef>
                <a:spcPts val="0"/>
              </a:spcBef>
              <a:buNone/>
            </a:pPr>
            <a:r>
              <a:rPr lang="en"/>
              <a:t>Once our requirements analysis was completed, we began to design our system, including the allocation view you see here, which displays the system in terms of the infrastructure it runs on.</a:t>
            </a:r>
          </a:p>
          <a:p>
            <a:pPr lvl="0">
              <a:spcBef>
                <a:spcPts val="0"/>
              </a:spcBef>
              <a:buNone/>
            </a:pPr>
            <a:r>
              <a:t/>
            </a:r>
            <a:endParaRPr/>
          </a:p>
          <a:p>
            <a:pPr lvl="0">
              <a:spcBef>
                <a:spcPts val="0"/>
              </a:spcBef>
              <a:buNone/>
            </a:pPr>
            <a:r>
              <a:rPr lang="en"/>
              <a:t>The first thing I’ll point out is the dotted rectangle, this is the TTKD system boundary, which in our case is TTKD’s network. Our sponsor didn’t want the system to be accessible outside the network, so we’ve designed the system with this in mind. The only external connection the system has is the not-yet-implemented integration with Google Calendar.</a:t>
            </a:r>
          </a:p>
          <a:p>
            <a:pPr lvl="0">
              <a:spcBef>
                <a:spcPts val="0"/>
              </a:spcBef>
              <a:buNone/>
            </a:pPr>
            <a:r>
              <a:t/>
            </a:r>
            <a:endParaRPr/>
          </a:p>
          <a:p>
            <a:pPr lvl="0" rtl="0">
              <a:spcBef>
                <a:spcPts val="0"/>
              </a:spcBef>
              <a:buNone/>
            </a:pPr>
            <a:r>
              <a:rPr lang="en"/>
              <a:t>The system itself runs on a single Windows machine and contains three major components: A REST API implemented with Django, a Web Application written with AngularJS, and a SQLite Database. Django was chosen because it’s easy to develop and deploy for us. Angular was chosen for its flexibility and the capability it affords us for UI development. Finally SQLite was chosen because it’s a relational database and the data involved here is tabular. In addition to this, SQLite uses a file, which makes deployment easier.</a:t>
            </a:r>
          </a:p>
          <a:p>
            <a:pPr lvl="0" rtl="0">
              <a:spcBef>
                <a:spcPts val="0"/>
              </a:spcBef>
              <a:buNone/>
            </a:pPr>
            <a:r>
              <a:t/>
            </a:r>
            <a:endParaRPr/>
          </a:p>
          <a:p>
            <a:pPr lvl="0" rtl="0">
              <a:spcBef>
                <a:spcPts val="0"/>
              </a:spcBef>
              <a:buNone/>
            </a:pPr>
            <a:r>
              <a:rPr lang="en"/>
              <a:t>Finally, tablets running a web browser are used by either paul or instructors to access the system on TTKD’s wireless local area network.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1143300" y="685800"/>
            <a:ext cx="4572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Andrew</a:t>
            </a:r>
          </a:p>
          <a:p>
            <a:pPr lvl="0">
              <a:spcBef>
                <a:spcPts val="0"/>
              </a:spcBef>
              <a:buNone/>
            </a:pPr>
            <a:r>
              <a:t/>
            </a:r>
            <a:endParaRPr/>
          </a:p>
          <a:p>
            <a:pPr lvl="0">
              <a:spcBef>
                <a:spcPts val="0"/>
              </a:spcBef>
              <a:buNone/>
            </a:pPr>
            <a:r>
              <a:rPr lang="en"/>
              <a:t>One of the main features f the system was the ability for students to check themselves into their class</a:t>
            </a:r>
          </a:p>
          <a:p>
            <a:pPr lvl="0">
              <a:spcBef>
                <a:spcPts val="0"/>
              </a:spcBef>
              <a:buNone/>
            </a:pPr>
            <a:r>
              <a:t/>
            </a:r>
            <a:endParaRPr/>
          </a:p>
          <a:p>
            <a:pPr lvl="0">
              <a:spcBef>
                <a:spcPts val="0"/>
              </a:spcBef>
              <a:buNone/>
            </a:pPr>
            <a:r>
              <a:rPr lang="en"/>
              <a:t>The main concerns we had when designing this feature were regarding usability</a:t>
            </a:r>
          </a:p>
          <a:p>
            <a:pPr lvl="0">
              <a:spcBef>
                <a:spcPts val="0"/>
              </a:spcBef>
              <a:buNone/>
            </a:pPr>
            <a:r>
              <a:t/>
            </a:r>
            <a:endParaRPr/>
          </a:p>
          <a:p>
            <a:pPr lvl="0">
              <a:spcBef>
                <a:spcPts val="0"/>
              </a:spcBef>
              <a:buNone/>
            </a:pPr>
            <a:r>
              <a:rPr lang="en"/>
              <a:t>Because students could be anywhere from ages 3 and up, they may not be able to read. Our solution was to display pictures of each student because even though small children can’t read,</a:t>
            </a:r>
          </a:p>
          <a:p>
            <a:pPr lvl="0">
              <a:spcBef>
                <a:spcPts val="0"/>
              </a:spcBef>
              <a:buNone/>
            </a:pPr>
            <a:r>
              <a:rPr lang="en"/>
              <a:t>They can recognize a picture of themself.</a:t>
            </a:r>
          </a:p>
          <a:p>
            <a:pPr lvl="0">
              <a:spcBef>
                <a:spcPts val="0"/>
              </a:spcBef>
              <a:buNone/>
            </a:pPr>
            <a:r>
              <a:t/>
            </a:r>
            <a:endParaRPr/>
          </a:p>
          <a:p>
            <a:pPr lvl="0">
              <a:spcBef>
                <a:spcPts val="0"/>
              </a:spcBef>
              <a:buNone/>
            </a:pPr>
            <a:r>
              <a:rPr lang="en"/>
              <a:t>The second usability concern we had was the flow for checking in. Little kids aren’t able to follow complex flows so we had to come up with a very simple way for checking in. Our solution was to have the student tap on their picture once, and then a second time to confirm. Students can check in with only 2 taps of the screen.</a:t>
            </a:r>
          </a:p>
          <a:p>
            <a:pPr lvl="0">
              <a:spcBef>
                <a:spcPts val="0"/>
              </a:spcBef>
              <a:buNone/>
            </a:pPr>
            <a:r>
              <a:t/>
            </a:r>
            <a:endParaRPr/>
          </a:p>
          <a:p>
            <a:pPr lvl="0">
              <a:spcBef>
                <a:spcPts val="0"/>
              </a:spcBef>
              <a:buNone/>
            </a:pPr>
            <a:r>
              <a:rPr lang="en"/>
              <a:t>Lastly we had to design the system to work on a tablet. Our solution was to use a simple grid layout of the student pictures. This fits well onto a tablet and is also user friendly.</a:t>
            </a:r>
          </a:p>
          <a:p>
            <a:pPr lvl="0">
              <a:spcBef>
                <a:spcPts val="0"/>
              </a:spcBef>
              <a:buNone/>
            </a:pPr>
            <a:r>
              <a:t/>
            </a:r>
            <a:endParaRPr/>
          </a:p>
          <a:p>
            <a:pPr lvl="0" rtl="0">
              <a:spcBef>
                <a:spcPts val="0"/>
              </a:spcBef>
              <a:buNone/>
            </a:pPr>
            <a:r>
              <a:rPr lang="en"/>
              <a:t>By checking in an attendance record is created in the system, which allows for tracking student attendance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cxnSp>
        <p:nvCxnSpPr>
          <p:cNvPr id="10" name="Shape 10"/>
          <p:cNvCxnSpPr/>
          <p:nvPr/>
        </p:nvCxnSpPr>
        <p:spPr>
          <a:xfrm>
            <a:off x="4278300" y="3668216"/>
            <a:ext cx="587400" cy="0"/>
          </a:xfrm>
          <a:prstGeom prst="straightConnector1">
            <a:avLst/>
          </a:prstGeom>
          <a:noFill/>
          <a:ln cap="flat" cmpd="sng" w="76200">
            <a:solidFill>
              <a:schemeClr val="dk1"/>
            </a:solidFill>
            <a:prstDash val="solid"/>
            <a:round/>
            <a:headEnd len="med" w="med" type="none"/>
            <a:tailEnd len="med" w="med" type="none"/>
          </a:ln>
        </p:spPr>
      </p:cxnSp>
      <p:sp>
        <p:nvSpPr>
          <p:cNvPr id="11" name="Shape 11"/>
          <p:cNvSpPr txBox="1"/>
          <p:nvPr>
            <p:ph type="ctrTitle"/>
          </p:nvPr>
        </p:nvSpPr>
        <p:spPr>
          <a:xfrm>
            <a:off x="311700" y="794633"/>
            <a:ext cx="8520600" cy="2610300"/>
          </a:xfrm>
          <a:prstGeom prst="rect">
            <a:avLst/>
          </a:prstGeom>
        </p:spPr>
        <p:txBody>
          <a:bodyPr anchorCtr="0" anchor="b" bIns="91425" lIns="91425" rIns="91425" tIns="91425"/>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p:txBody>
      </p:sp>
      <p:sp>
        <p:nvSpPr>
          <p:cNvPr id="12" name="Shape 12"/>
          <p:cNvSpPr txBox="1"/>
          <p:nvPr>
            <p:ph idx="1" type="subTitle"/>
          </p:nvPr>
        </p:nvSpPr>
        <p:spPr>
          <a:xfrm>
            <a:off x="311700" y="4221097"/>
            <a:ext cx="8520600" cy="9780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p:txBody>
      </p:sp>
      <p:sp>
        <p:nvSpPr>
          <p:cNvPr id="13" name="Shape 1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6" name="Shape 46"/>
        <p:cNvGrpSpPr/>
        <p:nvPr/>
      </p:nvGrpSpPr>
      <p:grpSpPr>
        <a:xfrm>
          <a:off x="0" y="0"/>
          <a:ext cx="0" cy="0"/>
          <a:chOff x="0" y="0"/>
          <a:chExt cx="0" cy="0"/>
        </a:xfrm>
      </p:grpSpPr>
      <p:sp>
        <p:nvSpPr>
          <p:cNvPr id="47" name="Shape 47"/>
          <p:cNvSpPr txBox="1"/>
          <p:nvPr>
            <p:ph type="title"/>
          </p:nvPr>
        </p:nvSpPr>
        <p:spPr>
          <a:xfrm>
            <a:off x="311700" y="1557233"/>
            <a:ext cx="8520600" cy="2640000"/>
          </a:xfrm>
          <a:prstGeom prst="rect">
            <a:avLst/>
          </a:prstGeom>
        </p:spPr>
        <p:txBody>
          <a:bodyPr anchorCtr="0" anchor="ctr" bIns="91425" lIns="91425" rIns="91425" tIns="91425"/>
          <a:lstStyle>
            <a:lvl1pPr lvl="0" algn="ctr">
              <a:spcBef>
                <a:spcPts val="0"/>
              </a:spcBef>
              <a:buClr>
                <a:schemeClr val="dk1"/>
              </a:buClr>
              <a:buSzPct val="100000"/>
              <a:defRPr sz="11000">
                <a:solidFill>
                  <a:schemeClr val="dk1"/>
                </a:solidFill>
              </a:defRPr>
            </a:lvl1pPr>
            <a:lvl2pPr lvl="1" algn="ctr">
              <a:spcBef>
                <a:spcPts val="0"/>
              </a:spcBef>
              <a:buClr>
                <a:schemeClr val="dk1"/>
              </a:buClr>
              <a:buSzPct val="100000"/>
              <a:defRPr sz="11000">
                <a:solidFill>
                  <a:schemeClr val="dk1"/>
                </a:solidFill>
              </a:defRPr>
            </a:lvl2pPr>
            <a:lvl3pPr lvl="2" algn="ctr">
              <a:spcBef>
                <a:spcPts val="0"/>
              </a:spcBef>
              <a:buClr>
                <a:schemeClr val="dk1"/>
              </a:buClr>
              <a:buSzPct val="100000"/>
              <a:defRPr sz="11000">
                <a:solidFill>
                  <a:schemeClr val="dk1"/>
                </a:solidFill>
              </a:defRPr>
            </a:lvl3pPr>
            <a:lvl4pPr lvl="3" algn="ctr">
              <a:spcBef>
                <a:spcPts val="0"/>
              </a:spcBef>
              <a:buClr>
                <a:schemeClr val="dk1"/>
              </a:buClr>
              <a:buSzPct val="100000"/>
              <a:defRPr sz="11000">
                <a:solidFill>
                  <a:schemeClr val="dk1"/>
                </a:solidFill>
              </a:defRPr>
            </a:lvl4pPr>
            <a:lvl5pPr lvl="4" algn="ctr">
              <a:spcBef>
                <a:spcPts val="0"/>
              </a:spcBef>
              <a:buClr>
                <a:schemeClr val="dk1"/>
              </a:buClr>
              <a:buSzPct val="100000"/>
              <a:defRPr sz="11000">
                <a:solidFill>
                  <a:schemeClr val="dk1"/>
                </a:solidFill>
              </a:defRPr>
            </a:lvl5pPr>
            <a:lvl6pPr lvl="5" algn="ctr">
              <a:spcBef>
                <a:spcPts val="0"/>
              </a:spcBef>
              <a:buClr>
                <a:schemeClr val="dk1"/>
              </a:buClr>
              <a:buSzPct val="100000"/>
              <a:defRPr sz="11000">
                <a:solidFill>
                  <a:schemeClr val="dk1"/>
                </a:solidFill>
              </a:defRPr>
            </a:lvl6pPr>
            <a:lvl7pPr lvl="6" algn="ctr">
              <a:spcBef>
                <a:spcPts val="0"/>
              </a:spcBef>
              <a:buClr>
                <a:schemeClr val="dk1"/>
              </a:buClr>
              <a:buSzPct val="100000"/>
              <a:defRPr sz="11000">
                <a:solidFill>
                  <a:schemeClr val="dk1"/>
                </a:solidFill>
              </a:defRPr>
            </a:lvl7pPr>
            <a:lvl8pPr lvl="7" algn="ctr">
              <a:spcBef>
                <a:spcPts val="0"/>
              </a:spcBef>
              <a:buClr>
                <a:schemeClr val="dk1"/>
              </a:buClr>
              <a:buSzPct val="100000"/>
              <a:defRPr sz="11000">
                <a:solidFill>
                  <a:schemeClr val="dk1"/>
                </a:solidFill>
              </a:defRPr>
            </a:lvl8pPr>
            <a:lvl9pPr lvl="8" algn="ctr">
              <a:spcBef>
                <a:spcPts val="0"/>
              </a:spcBef>
              <a:buClr>
                <a:schemeClr val="dk1"/>
              </a:buClr>
              <a:buSzPct val="100000"/>
              <a:defRPr sz="11000">
                <a:solidFill>
                  <a:schemeClr val="dk1"/>
                </a:solidFill>
              </a:defRPr>
            </a:lvl9pPr>
          </a:lstStyle>
          <a:p/>
        </p:txBody>
      </p:sp>
      <p:sp>
        <p:nvSpPr>
          <p:cNvPr id="48" name="Shape 48"/>
          <p:cNvSpPr txBox="1"/>
          <p:nvPr>
            <p:ph idx="1" type="body"/>
          </p:nvPr>
        </p:nvSpPr>
        <p:spPr>
          <a:xfrm>
            <a:off x="311700" y="4299000"/>
            <a:ext cx="8520600" cy="14289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9" name="Shape 4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4" name="Shape 14"/>
        <p:cNvGrpSpPr/>
        <p:nvPr/>
      </p:nvGrpSpPr>
      <p:grpSpPr>
        <a:xfrm>
          <a:off x="0" y="0"/>
          <a:ext cx="0" cy="0"/>
          <a:chOff x="0" y="0"/>
          <a:chExt cx="0" cy="0"/>
        </a:xfrm>
      </p:grpSpPr>
      <p:sp>
        <p:nvSpPr>
          <p:cNvPr id="15" name="Shape 15"/>
          <p:cNvSpPr txBox="1"/>
          <p:nvPr>
            <p:ph type="title"/>
          </p:nvPr>
        </p:nvSpPr>
        <p:spPr>
          <a:xfrm>
            <a:off x="311700" y="3307400"/>
            <a:ext cx="8114400" cy="3261300"/>
          </a:xfrm>
          <a:prstGeom prst="rect">
            <a:avLst/>
          </a:prstGeom>
        </p:spPr>
        <p:txBody>
          <a:bodyPr anchorCtr="0" anchor="b" bIns="91425" lIns="91425" rIns="91425" tIns="91425"/>
          <a:lstStyle>
            <a:lvl1pPr lvl="0">
              <a:spcBef>
                <a:spcPts val="0"/>
              </a:spcBef>
              <a:buClr>
                <a:schemeClr val="lt1"/>
              </a:buClr>
              <a:buSzPct val="100000"/>
              <a:defRPr sz="6800">
                <a:solidFill>
                  <a:schemeClr val="lt1"/>
                </a:solidFill>
              </a:defRPr>
            </a:lvl1pPr>
            <a:lvl2pPr lvl="1">
              <a:spcBef>
                <a:spcPts val="0"/>
              </a:spcBef>
              <a:buClr>
                <a:schemeClr val="lt1"/>
              </a:buClr>
              <a:buSzPct val="100000"/>
              <a:defRPr sz="6800">
                <a:solidFill>
                  <a:schemeClr val="lt1"/>
                </a:solidFill>
              </a:defRPr>
            </a:lvl2pPr>
            <a:lvl3pPr lvl="2">
              <a:spcBef>
                <a:spcPts val="0"/>
              </a:spcBef>
              <a:buClr>
                <a:schemeClr val="lt1"/>
              </a:buClr>
              <a:buSzPct val="100000"/>
              <a:defRPr sz="6800">
                <a:solidFill>
                  <a:schemeClr val="lt1"/>
                </a:solidFill>
              </a:defRPr>
            </a:lvl3pPr>
            <a:lvl4pPr lvl="3">
              <a:spcBef>
                <a:spcPts val="0"/>
              </a:spcBef>
              <a:buClr>
                <a:schemeClr val="lt1"/>
              </a:buClr>
              <a:buSzPct val="100000"/>
              <a:defRPr sz="6800">
                <a:solidFill>
                  <a:schemeClr val="lt1"/>
                </a:solidFill>
              </a:defRPr>
            </a:lvl4pPr>
            <a:lvl5pPr lvl="4">
              <a:spcBef>
                <a:spcPts val="0"/>
              </a:spcBef>
              <a:buClr>
                <a:schemeClr val="lt1"/>
              </a:buClr>
              <a:buSzPct val="100000"/>
              <a:defRPr sz="6800">
                <a:solidFill>
                  <a:schemeClr val="lt1"/>
                </a:solidFill>
              </a:defRPr>
            </a:lvl5pPr>
            <a:lvl6pPr lvl="5">
              <a:spcBef>
                <a:spcPts val="0"/>
              </a:spcBef>
              <a:buClr>
                <a:schemeClr val="lt1"/>
              </a:buClr>
              <a:buSzPct val="100000"/>
              <a:defRPr sz="6800">
                <a:solidFill>
                  <a:schemeClr val="lt1"/>
                </a:solidFill>
              </a:defRPr>
            </a:lvl6pPr>
            <a:lvl7pPr lvl="6">
              <a:spcBef>
                <a:spcPts val="0"/>
              </a:spcBef>
              <a:buClr>
                <a:schemeClr val="lt1"/>
              </a:buClr>
              <a:buSzPct val="100000"/>
              <a:defRPr sz="6800">
                <a:solidFill>
                  <a:schemeClr val="lt1"/>
                </a:solidFill>
              </a:defRPr>
            </a:lvl7pPr>
            <a:lvl8pPr lvl="7">
              <a:spcBef>
                <a:spcPts val="0"/>
              </a:spcBef>
              <a:buClr>
                <a:schemeClr val="lt1"/>
              </a:buClr>
              <a:buSzPct val="100000"/>
              <a:defRPr sz="6800">
                <a:solidFill>
                  <a:schemeClr val="lt1"/>
                </a:solidFill>
              </a:defRPr>
            </a:lvl8pPr>
            <a:lvl9pPr lvl="8">
              <a:spcBef>
                <a:spcPts val="0"/>
              </a:spcBef>
              <a:buClr>
                <a:schemeClr val="lt1"/>
              </a:buClr>
              <a:buSzPct val="100000"/>
              <a:defRPr sz="6800">
                <a:solidFill>
                  <a:schemeClr val="lt1"/>
                </a:solidFill>
              </a:defRPr>
            </a:lvl9pPr>
          </a:lstStyle>
          <a:p/>
        </p:txBody>
      </p:sp>
      <p:sp>
        <p:nvSpPr>
          <p:cNvPr id="16" name="Shape 1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x="0" y="0"/>
          <a:ext cx="0" cy="0"/>
          <a:chOff x="0" y="0"/>
          <a:chExt cx="0" cy="0"/>
        </a:xfrm>
      </p:grpSpPr>
      <p:sp>
        <p:nvSpPr>
          <p:cNvPr id="18" name="Shape 18"/>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428075" y="1536625"/>
            <a:ext cx="8404200" cy="4555200"/>
          </a:xfrm>
          <a:prstGeom prst="rect">
            <a:avLst/>
          </a:prstGeom>
        </p:spPr>
        <p:txBody>
          <a:bodyPr anchorCtr="0" anchor="t" bIns="91425" lIns="91425" rIns="91425" tIns="91425"/>
          <a:lstStyle>
            <a:lvl1pPr lvl="0">
              <a:spcBef>
                <a:spcPts val="0"/>
              </a:spcBef>
              <a:defRPr sz="2400"/>
            </a:lvl1pPr>
            <a:lvl2pPr lvl="1">
              <a:lnSpc>
                <a:spcPct val="100000"/>
              </a:lnSpc>
              <a:spcBef>
                <a:spcPts val="0"/>
              </a:spcBef>
              <a:defRPr sz="2400"/>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sz="140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1" name="Shape 21"/>
        <p:cNvGrpSpPr/>
        <p:nvPr/>
      </p:nvGrpSpPr>
      <p:grpSpPr>
        <a:xfrm>
          <a:off x="0" y="0"/>
          <a:ext cx="0" cy="0"/>
          <a:chOff x="0" y="0"/>
          <a:chExt cx="0" cy="0"/>
        </a:xfrm>
      </p:grpSpPr>
      <p:sp>
        <p:nvSpPr>
          <p:cNvPr id="22" name="Shape 22"/>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11700" y="1536633"/>
            <a:ext cx="3999900" cy="455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2" type="body"/>
          </p:nvPr>
        </p:nvSpPr>
        <p:spPr>
          <a:xfrm>
            <a:off x="4832400" y="1536633"/>
            <a:ext cx="3999900" cy="455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5" name="Shape 2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x="0" y="0"/>
          <a:ext cx="0" cy="0"/>
          <a:chOff x="0" y="0"/>
          <a:chExt cx="0" cy="0"/>
        </a:xfrm>
      </p:grpSpPr>
      <p:sp>
        <p:nvSpPr>
          <p:cNvPr id="27" name="Shape 27"/>
          <p:cNvSpPr txBox="1"/>
          <p:nvPr>
            <p:ph type="title"/>
          </p:nvPr>
        </p:nvSpPr>
        <p:spPr>
          <a:xfrm>
            <a:off x="311700" y="593366"/>
            <a:ext cx="8520600" cy="763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9" name="Shape 29"/>
        <p:cNvGrpSpPr/>
        <p:nvPr/>
      </p:nvGrpSpPr>
      <p:grpSpPr>
        <a:xfrm>
          <a:off x="0" y="0"/>
          <a:ext cx="0" cy="0"/>
          <a:chOff x="0" y="0"/>
          <a:chExt cx="0" cy="0"/>
        </a:xfrm>
      </p:grpSpPr>
      <p:sp>
        <p:nvSpPr>
          <p:cNvPr id="30" name="Shape 30"/>
          <p:cNvSpPr txBox="1"/>
          <p:nvPr>
            <p:ph type="title"/>
          </p:nvPr>
        </p:nvSpPr>
        <p:spPr>
          <a:xfrm>
            <a:off x="311700" y="842400"/>
            <a:ext cx="2808000" cy="1007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1" name="Shape 31"/>
          <p:cNvSpPr txBox="1"/>
          <p:nvPr>
            <p:ph idx="1" type="body"/>
          </p:nvPr>
        </p:nvSpPr>
        <p:spPr>
          <a:xfrm>
            <a:off x="311700" y="1987833"/>
            <a:ext cx="2808000" cy="41040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3"/>
        </a:solidFill>
      </p:bgPr>
    </p:bg>
    <p:spTree>
      <p:nvGrpSpPr>
        <p:cNvPr id="33" name="Shape 33"/>
        <p:cNvGrpSpPr/>
        <p:nvPr/>
      </p:nvGrpSpPr>
      <p:grpSpPr>
        <a:xfrm>
          <a:off x="0" y="0"/>
          <a:ext cx="0" cy="0"/>
          <a:chOff x="0" y="0"/>
          <a:chExt cx="0" cy="0"/>
        </a:xfrm>
      </p:grpSpPr>
      <p:sp>
        <p:nvSpPr>
          <p:cNvPr id="34" name="Shape 34"/>
          <p:cNvSpPr txBox="1"/>
          <p:nvPr>
            <p:ph type="title"/>
          </p:nvPr>
        </p:nvSpPr>
        <p:spPr>
          <a:xfrm>
            <a:off x="490250" y="701800"/>
            <a:ext cx="5683800" cy="54543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5" name="Shape 3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6" name="Shape 36"/>
        <p:cNvGrpSpPr/>
        <p:nvPr/>
      </p:nvGrpSpPr>
      <p:grpSpPr>
        <a:xfrm>
          <a:off x="0" y="0"/>
          <a:ext cx="0" cy="0"/>
          <a:chOff x="0" y="0"/>
          <a:chExt cx="0" cy="0"/>
        </a:xfrm>
      </p:grpSpPr>
      <p:sp>
        <p:nvSpPr>
          <p:cNvPr id="37" name="Shape 37"/>
          <p:cNvSpPr/>
          <p:nvPr/>
        </p:nvSpPr>
        <p:spPr>
          <a:xfrm>
            <a:off x="4572000" y="133"/>
            <a:ext cx="4572000" cy="68580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38" name="Shape 38"/>
          <p:cNvCxnSpPr/>
          <p:nvPr/>
        </p:nvCxnSpPr>
        <p:spPr>
          <a:xfrm>
            <a:off x="5029675" y="5994000"/>
            <a:ext cx="468300" cy="0"/>
          </a:xfrm>
          <a:prstGeom prst="straightConnector1">
            <a:avLst/>
          </a:prstGeom>
          <a:noFill/>
          <a:ln cap="flat" cmpd="sng" w="19050">
            <a:solidFill>
              <a:schemeClr val="lt1"/>
            </a:solidFill>
            <a:prstDash val="solid"/>
            <a:round/>
            <a:headEnd len="med" w="med" type="none"/>
            <a:tailEnd len="med" w="med" type="none"/>
          </a:ln>
        </p:spPr>
      </p:cxnSp>
      <p:sp>
        <p:nvSpPr>
          <p:cNvPr id="39" name="Shape 39"/>
          <p:cNvSpPr txBox="1"/>
          <p:nvPr>
            <p:ph type="title"/>
          </p:nvPr>
        </p:nvSpPr>
        <p:spPr>
          <a:xfrm>
            <a:off x="265500" y="1834132"/>
            <a:ext cx="4045200" cy="20691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0" name="Shape 40"/>
          <p:cNvSpPr txBox="1"/>
          <p:nvPr>
            <p:ph idx="1" type="subTitle"/>
          </p:nvPr>
        </p:nvSpPr>
        <p:spPr>
          <a:xfrm>
            <a:off x="265500" y="3974833"/>
            <a:ext cx="4045200" cy="1794000"/>
          </a:xfrm>
          <a:prstGeom prst="rect">
            <a:avLst/>
          </a:prstGeom>
        </p:spPr>
        <p:txBody>
          <a:bodyPr anchorCtr="0" anchor="t" bIns="91425" lIns="91425" rIns="91425" tIns="91425"/>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p:txBody>
      </p:sp>
      <p:sp>
        <p:nvSpPr>
          <p:cNvPr id="41" name="Shape 41"/>
          <p:cNvSpPr txBox="1"/>
          <p:nvPr>
            <p:ph idx="2" type="body"/>
          </p:nvPr>
        </p:nvSpPr>
        <p:spPr>
          <a:xfrm>
            <a:off x="4939500" y="965600"/>
            <a:ext cx="3837000" cy="49269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2" name="Shape 4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3" name="Shape 43"/>
        <p:cNvGrpSpPr/>
        <p:nvPr/>
      </p:nvGrpSpPr>
      <p:grpSpPr>
        <a:xfrm>
          <a:off x="0" y="0"/>
          <a:ext cx="0" cy="0"/>
          <a:chOff x="0" y="0"/>
          <a:chExt cx="0" cy="0"/>
        </a:xfrm>
      </p:grpSpPr>
      <p:sp>
        <p:nvSpPr>
          <p:cNvPr id="44" name="Shape 44"/>
          <p:cNvSpPr txBox="1"/>
          <p:nvPr>
            <p:ph idx="1" type="body"/>
          </p:nvPr>
        </p:nvSpPr>
        <p:spPr>
          <a:xfrm>
            <a:off x="319500" y="5644966"/>
            <a:ext cx="5998800" cy="798300"/>
          </a:xfrm>
          <a:prstGeom prst="rect">
            <a:avLst/>
          </a:prstGeom>
        </p:spPr>
        <p:txBody>
          <a:bodyPr anchorCtr="0" anchor="ctr" bIns="91425" lIns="91425" rIns="91425" tIns="91425"/>
          <a:lstStyle>
            <a:lvl1pPr lvl="0">
              <a:lnSpc>
                <a:spcPct val="100000"/>
              </a:lnSpc>
              <a:spcBef>
                <a:spcPts val="0"/>
              </a:spcBef>
              <a:spcAft>
                <a:spcPts val="0"/>
              </a:spcAft>
              <a:buClr>
                <a:schemeClr val="accent3"/>
              </a:buClr>
              <a:buFont typeface="Alfa Slab One"/>
              <a:buNone/>
              <a:defRPr>
                <a:solidFill>
                  <a:schemeClr val="accent3"/>
                </a:solidFill>
                <a:latin typeface="Alfa Slab One"/>
                <a:ea typeface="Alfa Slab One"/>
                <a:cs typeface="Alfa Slab One"/>
                <a:sym typeface="Alfa Slab One"/>
              </a:defRPr>
            </a:lvl1pPr>
          </a:lstStyle>
          <a:p/>
        </p:txBody>
      </p:sp>
      <p:sp>
        <p:nvSpPr>
          <p:cNvPr id="45" name="Shape 4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593366"/>
            <a:ext cx="8520600" cy="763500"/>
          </a:xfrm>
          <a:prstGeom prst="rect">
            <a:avLst/>
          </a:prstGeom>
          <a:noFill/>
          <a:ln>
            <a:noFill/>
          </a:ln>
        </p:spPr>
        <p:txBody>
          <a:bodyPr anchorCtr="0" anchor="t" bIns="91425" lIns="91425" rIns="91425" tIns="91425"/>
          <a:lstStyle>
            <a:lvl1pPr lvl="0">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1pPr>
            <a:lvl2pPr lvl="1">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2pPr>
            <a:lvl3pPr lvl="2">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3pPr>
            <a:lvl4pPr lvl="3">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4pPr>
            <a:lvl5pPr lvl="4">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5pPr>
            <a:lvl6pPr lvl="5">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6pPr>
            <a:lvl7pPr lvl="6">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7pPr>
            <a:lvl8pPr lvl="7">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8pPr>
            <a:lvl9pPr lvl="8">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9pPr>
          </a:lstStyle>
          <a:p/>
        </p:txBody>
      </p:sp>
      <p:sp>
        <p:nvSpPr>
          <p:cNvPr id="7" name="Shape 7"/>
          <p:cNvSpPr txBox="1"/>
          <p:nvPr>
            <p:ph idx="1" type="body"/>
          </p:nvPr>
        </p:nvSpPr>
        <p:spPr>
          <a:xfrm>
            <a:off x="311700" y="1536633"/>
            <a:ext cx="8520600" cy="4555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Proxima Nova"/>
              <a:defRPr sz="1800">
                <a:solidFill>
                  <a:schemeClr val="dk2"/>
                </a:solidFill>
                <a:latin typeface="Proxima Nova"/>
                <a:ea typeface="Proxima Nova"/>
                <a:cs typeface="Proxima Nova"/>
                <a:sym typeface="Proxima Nova"/>
              </a:defRPr>
            </a:lvl1pPr>
            <a:lvl2pPr lvl="1">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2pPr>
            <a:lvl3pPr lvl="2">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3pPr>
            <a:lvl4pPr lvl="3">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4pPr>
            <a:lvl5pPr lvl="4">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5pPr>
            <a:lvl6pPr lvl="5">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6pPr>
            <a:lvl7pPr lvl="6">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7pPr>
            <a:lvl8pPr lvl="7">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8pPr>
            <a:lvl9pPr lvl="8">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9pPr>
          </a:lstStyle>
          <a:p/>
        </p:txBody>
      </p:sp>
      <p:sp>
        <p:nvSpPr>
          <p:cNvPr id="8" name="Shape 8"/>
          <p:cNvSpPr txBox="1"/>
          <p:nvPr>
            <p:ph idx="12" type="sldNum"/>
          </p:nvPr>
        </p:nvSpPr>
        <p:spPr>
          <a:xfrm>
            <a:off x="8472457" y="6217622"/>
            <a:ext cx="548700" cy="5247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comments" Target="../comments/commen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comments" Target="../comments/comment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comments" Target="../comments/comment4.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comments" Target="../comments/comment5.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omments" Target="../comments/commen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x="0" y="0"/>
          <a:ext cx="0" cy="0"/>
          <a:chOff x="0" y="0"/>
          <a:chExt cx="0" cy="0"/>
        </a:xfrm>
      </p:grpSpPr>
      <p:sp>
        <p:nvSpPr>
          <p:cNvPr id="56" name="Shape 56"/>
          <p:cNvSpPr txBox="1"/>
          <p:nvPr>
            <p:ph type="ctrTitle"/>
          </p:nvPr>
        </p:nvSpPr>
        <p:spPr>
          <a:xfrm>
            <a:off x="311700" y="794633"/>
            <a:ext cx="8520600" cy="2610300"/>
          </a:xfrm>
          <a:prstGeom prst="rect">
            <a:avLst/>
          </a:prstGeom>
        </p:spPr>
        <p:txBody>
          <a:bodyPr anchorCtr="0" anchor="b" bIns="91425" lIns="91425" rIns="91425" tIns="91425">
            <a:noAutofit/>
          </a:bodyPr>
          <a:lstStyle/>
          <a:p>
            <a:pPr lvl="0">
              <a:spcBef>
                <a:spcPts val="0"/>
              </a:spcBef>
              <a:buNone/>
            </a:pPr>
            <a:r>
              <a:rPr lang="en"/>
              <a:t>Tioga Tae Kwon Do</a:t>
            </a:r>
          </a:p>
          <a:p>
            <a:pPr lvl="0">
              <a:spcBef>
                <a:spcPts val="0"/>
              </a:spcBef>
              <a:buNone/>
            </a:pPr>
            <a:r>
              <a:rPr lang="en" sz="2400"/>
              <a:t>Student Management System</a:t>
            </a:r>
          </a:p>
        </p:txBody>
      </p:sp>
      <p:sp>
        <p:nvSpPr>
          <p:cNvPr id="57" name="Shape 57"/>
          <p:cNvSpPr txBox="1"/>
          <p:nvPr>
            <p:ph idx="1" type="subTitle"/>
          </p:nvPr>
        </p:nvSpPr>
        <p:spPr>
          <a:xfrm>
            <a:off x="311700" y="4221097"/>
            <a:ext cx="8520600" cy="978000"/>
          </a:xfrm>
          <a:prstGeom prst="rect">
            <a:avLst/>
          </a:prstGeom>
        </p:spPr>
        <p:txBody>
          <a:bodyPr anchorCtr="0" anchor="t" bIns="91425" lIns="91425" rIns="91425" tIns="91425">
            <a:noAutofit/>
          </a:bodyPr>
          <a:lstStyle/>
          <a:p>
            <a:pPr lvl="0">
              <a:spcBef>
                <a:spcPts val="0"/>
              </a:spcBef>
              <a:buNone/>
            </a:pPr>
            <a:r>
              <a:rPr lang="en"/>
              <a:t>Team Kwon</a:t>
            </a:r>
            <a:r>
              <a:rPr lang="en"/>
              <a:t>d</a:t>
            </a:r>
            <a:r>
              <a:rPr lang="en"/>
              <a:t>o</a:t>
            </a:r>
          </a:p>
        </p:txBody>
      </p:sp>
      <p:sp>
        <p:nvSpPr>
          <p:cNvPr id="58" name="Shape 5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Student Check-in</a:t>
            </a:r>
          </a:p>
        </p:txBody>
      </p:sp>
      <p:sp>
        <p:nvSpPr>
          <p:cNvPr id="120" name="Shape 12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pic>
        <p:nvPicPr>
          <p:cNvPr id="121" name="Shape 121"/>
          <p:cNvPicPr preferRelativeResize="0"/>
          <p:nvPr/>
        </p:nvPicPr>
        <p:blipFill rotWithShape="1">
          <a:blip r:embed="rId4">
            <a:alphaModFix/>
          </a:blip>
          <a:srcRect b="29091" l="0" r="0" t="1144"/>
          <a:stretch/>
        </p:blipFill>
        <p:spPr>
          <a:xfrm>
            <a:off x="283061" y="1752324"/>
            <a:ext cx="8577875" cy="4183374"/>
          </a:xfrm>
          <a:prstGeom prst="rect">
            <a:avLst/>
          </a:prstGeom>
          <a:noFill/>
          <a:ln cap="flat" cmpd="sng" w="19050">
            <a:solidFill>
              <a:schemeClr val="dk2"/>
            </a:solidFill>
            <a:prstDash val="solid"/>
            <a:round/>
            <a:headEnd len="med" w="med" type="none"/>
            <a:tailEnd len="med" w="med" type="none"/>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Features: Attendance Tracking</a:t>
            </a:r>
          </a:p>
        </p:txBody>
      </p:sp>
      <p:sp>
        <p:nvSpPr>
          <p:cNvPr id="127" name="Shape 127"/>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Attendance can be tracked based on</a:t>
            </a:r>
          </a:p>
          <a:p>
            <a:pPr indent="-228600" lvl="1" marL="914400" rtl="0">
              <a:spcBef>
                <a:spcPts val="0"/>
              </a:spcBef>
            </a:pPr>
            <a:r>
              <a:rPr lang="en"/>
              <a:t>Students</a:t>
            </a:r>
          </a:p>
          <a:p>
            <a:pPr indent="-228600" lvl="1" marL="914400" rtl="0">
              <a:spcBef>
                <a:spcPts val="0"/>
              </a:spcBef>
            </a:pPr>
            <a:r>
              <a:rPr lang="en"/>
              <a:t>Class</a:t>
            </a:r>
          </a:p>
          <a:p>
            <a:pPr indent="-228600" lvl="1" marL="914400" rtl="0">
              <a:spcBef>
                <a:spcPts val="0"/>
              </a:spcBef>
            </a:pPr>
            <a:r>
              <a:rPr lang="en"/>
              <a:t>Date</a:t>
            </a:r>
          </a:p>
          <a:p>
            <a:pPr indent="-228600" lvl="0" marL="457200" rtl="0">
              <a:spcBef>
                <a:spcPts val="0"/>
              </a:spcBef>
            </a:pPr>
            <a:r>
              <a:rPr lang="en"/>
              <a:t>Allows instructors and admin to visualize attendance</a:t>
            </a:r>
          </a:p>
          <a:p>
            <a:pPr indent="-228600" lvl="0" marL="457200" rtl="0">
              <a:spcBef>
                <a:spcPts val="0"/>
              </a:spcBef>
            </a:pPr>
            <a:r>
              <a:rPr lang="en"/>
              <a:t>This shows:</a:t>
            </a:r>
          </a:p>
          <a:p>
            <a:pPr indent="-228600" lvl="1" marL="914400" rtl="0">
              <a:spcBef>
                <a:spcPts val="0"/>
              </a:spcBef>
            </a:pPr>
            <a:r>
              <a:rPr lang="en"/>
              <a:t>When the student attended</a:t>
            </a:r>
          </a:p>
          <a:p>
            <a:pPr indent="-228600" lvl="1" marL="914400" rtl="0">
              <a:spcBef>
                <a:spcPts val="0"/>
              </a:spcBef>
            </a:pPr>
            <a:r>
              <a:rPr lang="en"/>
              <a:t>How often they attended</a:t>
            </a:r>
          </a:p>
          <a:p>
            <a:pPr indent="-228600" lvl="1" marL="914400" rtl="0">
              <a:spcBef>
                <a:spcPts val="0"/>
              </a:spcBef>
            </a:pPr>
            <a:r>
              <a:rPr lang="en"/>
              <a:t>Which classes they attended</a:t>
            </a:r>
          </a:p>
        </p:txBody>
      </p:sp>
      <p:sp>
        <p:nvSpPr>
          <p:cNvPr id="128" name="Shape 12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593366"/>
            <a:ext cx="8520600" cy="763500"/>
          </a:xfrm>
          <a:prstGeom prst="rect">
            <a:avLst/>
          </a:prstGeom>
        </p:spPr>
        <p:txBody>
          <a:bodyPr anchorCtr="0" anchor="t" bIns="91425" lIns="91425" rIns="91425" tIns="91425">
            <a:noAutofit/>
          </a:bodyPr>
          <a:lstStyle/>
          <a:p>
            <a:pPr lvl="0" rtl="0">
              <a:spcBef>
                <a:spcPts val="0"/>
              </a:spcBef>
              <a:buNone/>
            </a:pPr>
            <a:r>
              <a:rPr lang="en"/>
              <a:t>Features: Attendance Tracking</a:t>
            </a:r>
          </a:p>
        </p:txBody>
      </p:sp>
      <p:pic>
        <p:nvPicPr>
          <p:cNvPr descr="Iteration 4.png" id="134" name="Shape 134"/>
          <p:cNvPicPr preferRelativeResize="0"/>
          <p:nvPr/>
        </p:nvPicPr>
        <p:blipFill rotWithShape="1">
          <a:blip r:embed="rId4">
            <a:alphaModFix/>
          </a:blip>
          <a:srcRect b="28622" l="0" r="0" t="0"/>
          <a:stretch/>
        </p:blipFill>
        <p:spPr>
          <a:xfrm>
            <a:off x="142199" y="1600925"/>
            <a:ext cx="8859599" cy="5148068"/>
          </a:xfrm>
          <a:prstGeom prst="rect">
            <a:avLst/>
          </a:prstGeom>
          <a:noFill/>
          <a:ln>
            <a:noFill/>
          </a:ln>
        </p:spPr>
      </p:pic>
      <p:sp>
        <p:nvSpPr>
          <p:cNvPr id="135" name="Shape 13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593366"/>
            <a:ext cx="8520600" cy="763500"/>
          </a:xfrm>
          <a:prstGeom prst="rect">
            <a:avLst/>
          </a:prstGeom>
        </p:spPr>
        <p:txBody>
          <a:bodyPr anchorCtr="0" anchor="t" bIns="91425" lIns="91425" rIns="91425" tIns="91425">
            <a:noAutofit/>
          </a:bodyPr>
          <a:lstStyle/>
          <a:p>
            <a:pPr lvl="0" rtl="0">
              <a:spcBef>
                <a:spcPts val="0"/>
              </a:spcBef>
              <a:buNone/>
            </a:pPr>
            <a:r>
              <a:rPr lang="en"/>
              <a:t>Features: Attendance Tracking</a:t>
            </a:r>
          </a:p>
        </p:txBody>
      </p:sp>
      <p:sp>
        <p:nvSpPr>
          <p:cNvPr id="141" name="Shape 14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pic>
        <p:nvPicPr>
          <p:cNvPr descr="Screen Shot 2016-12-05 at 13.29.07.png" id="142" name="Shape 142"/>
          <p:cNvPicPr preferRelativeResize="0"/>
          <p:nvPr/>
        </p:nvPicPr>
        <p:blipFill>
          <a:blip r:embed="rId4">
            <a:alphaModFix/>
          </a:blip>
          <a:stretch>
            <a:fillRect/>
          </a:stretch>
        </p:blipFill>
        <p:spPr>
          <a:xfrm>
            <a:off x="152400" y="2316304"/>
            <a:ext cx="8839199" cy="222537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Testing Process</a:t>
            </a:r>
          </a:p>
        </p:txBody>
      </p:sp>
      <p:sp>
        <p:nvSpPr>
          <p:cNvPr id="148" name="Shape 148"/>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Device screen resolution testing</a:t>
            </a:r>
          </a:p>
          <a:p>
            <a:pPr indent="-228600" lvl="0" marL="457200" rtl="0">
              <a:spcBef>
                <a:spcPts val="0"/>
              </a:spcBef>
            </a:pPr>
            <a:r>
              <a:rPr lang="en"/>
              <a:t>Identified as an area of weakness</a:t>
            </a:r>
          </a:p>
          <a:p>
            <a:pPr indent="-228600" lvl="1" marL="914400" rtl="0">
              <a:spcBef>
                <a:spcPts val="0"/>
              </a:spcBef>
            </a:pPr>
            <a:r>
              <a:rPr lang="en"/>
              <a:t>Acknowledged lack of testing in our process</a:t>
            </a:r>
          </a:p>
          <a:p>
            <a:pPr indent="-228600" lvl="1" marL="914400" rtl="0">
              <a:spcBef>
                <a:spcPts val="0"/>
              </a:spcBef>
            </a:pPr>
            <a:r>
              <a:rPr lang="en"/>
              <a:t>Change process starting in second semester to correct the issue</a:t>
            </a:r>
          </a:p>
          <a:p>
            <a:pPr indent="-228600" lvl="0" marL="457200" rtl="0">
              <a:spcBef>
                <a:spcPts val="0"/>
              </a:spcBef>
            </a:pPr>
            <a:r>
              <a:rPr lang="en"/>
              <a:t>Planned Changes</a:t>
            </a:r>
          </a:p>
          <a:p>
            <a:pPr indent="-228600" lvl="1" marL="914400" rtl="0">
              <a:spcBef>
                <a:spcPts val="0"/>
              </a:spcBef>
            </a:pPr>
            <a:r>
              <a:rPr lang="en"/>
              <a:t>Karma testing for service function calls and controller functionality</a:t>
            </a:r>
          </a:p>
          <a:p>
            <a:pPr indent="-228600" lvl="1" marL="914400" rtl="0">
              <a:spcBef>
                <a:spcPts val="0"/>
              </a:spcBef>
            </a:pPr>
            <a:r>
              <a:rPr lang="en"/>
              <a:t>Selenium testing for UI</a:t>
            </a:r>
          </a:p>
          <a:p>
            <a:pPr indent="-228600" lvl="1" marL="914400">
              <a:lnSpc>
                <a:spcPct val="115000"/>
              </a:lnSpc>
              <a:spcBef>
                <a:spcPts val="0"/>
              </a:spcBef>
            </a:pPr>
            <a:r>
              <a:rPr lang="en"/>
              <a:t>Planned live user testing with age specific focus groups</a:t>
            </a:r>
          </a:p>
        </p:txBody>
      </p:sp>
      <p:sp>
        <p:nvSpPr>
          <p:cNvPr id="149" name="Shape 14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Bugs Per Release</a:t>
            </a:r>
          </a:p>
        </p:txBody>
      </p:sp>
      <p:sp>
        <p:nvSpPr>
          <p:cNvPr id="155" name="Shape 15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sz="1000"/>
              <a:t>‹#›</a:t>
            </a:fld>
          </a:p>
        </p:txBody>
      </p:sp>
      <p:pic>
        <p:nvPicPr>
          <p:cNvPr id="156" name="Shape 156"/>
          <p:cNvPicPr preferRelativeResize="0"/>
          <p:nvPr/>
        </p:nvPicPr>
        <p:blipFill rotWithShape="1">
          <a:blip r:embed="rId3">
            <a:alphaModFix/>
          </a:blip>
          <a:srcRect b="0" l="0" r="0" t="13066"/>
          <a:stretch/>
        </p:blipFill>
        <p:spPr>
          <a:xfrm>
            <a:off x="520549" y="1979500"/>
            <a:ext cx="8102899" cy="3718700"/>
          </a:xfrm>
          <a:prstGeom prst="rect">
            <a:avLst/>
          </a:prstGeom>
          <a:noFill/>
          <a:ln>
            <a:noFill/>
          </a:ln>
        </p:spPr>
      </p:pic>
      <p:sp>
        <p:nvSpPr>
          <p:cNvPr id="157" name="Shape 157"/>
          <p:cNvSpPr txBox="1"/>
          <p:nvPr/>
        </p:nvSpPr>
        <p:spPr>
          <a:xfrm>
            <a:off x="1490700" y="6217625"/>
            <a:ext cx="6162600" cy="719100"/>
          </a:xfrm>
          <a:prstGeom prst="rect">
            <a:avLst/>
          </a:prstGeom>
          <a:noFill/>
          <a:ln>
            <a:noFill/>
          </a:ln>
        </p:spPr>
        <p:txBody>
          <a:bodyPr anchorCtr="0" anchor="t" bIns="91425" lIns="91425" rIns="91425" tIns="91425">
            <a:noAutofit/>
          </a:bodyPr>
          <a:lstStyle/>
          <a:p>
            <a:pPr lvl="0" rtl="0" algn="ctr">
              <a:spcBef>
                <a:spcPts val="0"/>
              </a:spcBef>
              <a:buNone/>
            </a:pPr>
            <a:r>
              <a:rPr lang="en" sz="2400"/>
              <a:t>Iteration</a:t>
            </a:r>
          </a:p>
        </p:txBody>
      </p:sp>
      <p:sp>
        <p:nvSpPr>
          <p:cNvPr id="158" name="Shape 158"/>
          <p:cNvSpPr txBox="1"/>
          <p:nvPr/>
        </p:nvSpPr>
        <p:spPr>
          <a:xfrm rot="-5400000">
            <a:off x="-2721749" y="3417150"/>
            <a:ext cx="6162599" cy="719100"/>
          </a:xfrm>
          <a:prstGeom prst="rect">
            <a:avLst/>
          </a:prstGeom>
          <a:noFill/>
          <a:ln>
            <a:noFill/>
          </a:ln>
        </p:spPr>
        <p:txBody>
          <a:bodyPr anchorCtr="0" anchor="t" bIns="91425" lIns="91425" rIns="91425" tIns="91425">
            <a:noAutofit/>
          </a:bodyPr>
          <a:lstStyle/>
          <a:p>
            <a:pPr lvl="0" rtl="0" algn="ctr">
              <a:spcBef>
                <a:spcPts val="0"/>
              </a:spcBef>
              <a:buNone/>
            </a:pPr>
            <a:r>
              <a:rPr lang="en" sz="2400"/>
              <a:t>Code Bugs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x="0" y="0"/>
          <a:ext cx="0" cy="0"/>
          <a:chOff x="0" y="0"/>
          <a:chExt cx="0" cy="0"/>
        </a:xfrm>
      </p:grpSpPr>
      <p:sp>
        <p:nvSpPr>
          <p:cNvPr id="163" name="Shape 163"/>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Requirement Defects Per Release</a:t>
            </a:r>
          </a:p>
        </p:txBody>
      </p:sp>
      <p:sp>
        <p:nvSpPr>
          <p:cNvPr id="164" name="Shape 16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sz="1000"/>
              <a:t>‹#›</a:t>
            </a:fld>
          </a:p>
        </p:txBody>
      </p:sp>
      <p:pic>
        <p:nvPicPr>
          <p:cNvPr id="165" name="Shape 165"/>
          <p:cNvPicPr preferRelativeResize="0"/>
          <p:nvPr/>
        </p:nvPicPr>
        <p:blipFill rotWithShape="1">
          <a:blip r:embed="rId3">
            <a:alphaModFix/>
          </a:blip>
          <a:srcRect b="0" l="0" r="0" t="12026"/>
          <a:stretch/>
        </p:blipFill>
        <p:spPr>
          <a:xfrm>
            <a:off x="424000" y="1594762"/>
            <a:ext cx="8295999" cy="4384975"/>
          </a:xfrm>
          <a:prstGeom prst="rect">
            <a:avLst/>
          </a:prstGeom>
          <a:noFill/>
          <a:ln>
            <a:noFill/>
          </a:ln>
        </p:spPr>
      </p:pic>
      <p:sp>
        <p:nvSpPr>
          <p:cNvPr id="166" name="Shape 166"/>
          <p:cNvSpPr txBox="1"/>
          <p:nvPr/>
        </p:nvSpPr>
        <p:spPr>
          <a:xfrm>
            <a:off x="1490700" y="6217625"/>
            <a:ext cx="6162600" cy="719100"/>
          </a:xfrm>
          <a:prstGeom prst="rect">
            <a:avLst/>
          </a:prstGeom>
          <a:noFill/>
          <a:ln>
            <a:noFill/>
          </a:ln>
        </p:spPr>
        <p:txBody>
          <a:bodyPr anchorCtr="0" anchor="t" bIns="91425" lIns="91425" rIns="91425" tIns="91425">
            <a:noAutofit/>
          </a:bodyPr>
          <a:lstStyle/>
          <a:p>
            <a:pPr lvl="0" algn="ctr">
              <a:spcBef>
                <a:spcPts val="0"/>
              </a:spcBef>
              <a:buNone/>
            </a:pPr>
            <a:r>
              <a:rPr lang="en" sz="2400"/>
              <a:t>Iteration</a:t>
            </a:r>
          </a:p>
        </p:txBody>
      </p:sp>
      <p:sp>
        <p:nvSpPr>
          <p:cNvPr id="167" name="Shape 167"/>
          <p:cNvSpPr txBox="1"/>
          <p:nvPr/>
        </p:nvSpPr>
        <p:spPr>
          <a:xfrm rot="-5400000">
            <a:off x="-2769299" y="3427700"/>
            <a:ext cx="6162599" cy="719100"/>
          </a:xfrm>
          <a:prstGeom prst="rect">
            <a:avLst/>
          </a:prstGeom>
          <a:noFill/>
          <a:ln>
            <a:noFill/>
          </a:ln>
        </p:spPr>
        <p:txBody>
          <a:bodyPr anchorCtr="0" anchor="t" bIns="91425" lIns="91425" rIns="91425" tIns="91425">
            <a:noAutofit/>
          </a:bodyPr>
          <a:lstStyle/>
          <a:p>
            <a:pPr lvl="0" rtl="0" algn="ctr">
              <a:spcBef>
                <a:spcPts val="0"/>
              </a:spcBef>
              <a:buNone/>
            </a:pPr>
            <a:r>
              <a:rPr lang="en" sz="2400"/>
              <a:t>Requirements Defects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Time Tracking</a:t>
            </a:r>
          </a:p>
        </p:txBody>
      </p:sp>
      <p:sp>
        <p:nvSpPr>
          <p:cNvPr id="173" name="Shape 17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sz="1000"/>
              <a:t>‹#›</a:t>
            </a:fld>
          </a:p>
        </p:txBody>
      </p:sp>
      <p:pic>
        <p:nvPicPr>
          <p:cNvPr id="174" name="Shape 174"/>
          <p:cNvPicPr preferRelativeResize="0"/>
          <p:nvPr/>
        </p:nvPicPr>
        <p:blipFill rotWithShape="1">
          <a:blip r:embed="rId3">
            <a:alphaModFix/>
          </a:blip>
          <a:srcRect b="0" l="0" r="0" t="11402"/>
          <a:stretch/>
        </p:blipFill>
        <p:spPr>
          <a:xfrm>
            <a:off x="386850" y="1930324"/>
            <a:ext cx="8370299" cy="4455700"/>
          </a:xfrm>
          <a:prstGeom prst="rect">
            <a:avLst/>
          </a:prstGeom>
          <a:noFill/>
          <a:ln>
            <a:noFill/>
          </a:ln>
        </p:spPr>
      </p:pic>
      <p:sp>
        <p:nvSpPr>
          <p:cNvPr id="175" name="Shape 175"/>
          <p:cNvSpPr txBox="1"/>
          <p:nvPr/>
        </p:nvSpPr>
        <p:spPr>
          <a:xfrm>
            <a:off x="1490700" y="6311475"/>
            <a:ext cx="6162600" cy="719100"/>
          </a:xfrm>
          <a:prstGeom prst="rect">
            <a:avLst/>
          </a:prstGeom>
          <a:noFill/>
          <a:ln>
            <a:noFill/>
          </a:ln>
        </p:spPr>
        <p:txBody>
          <a:bodyPr anchorCtr="0" anchor="t" bIns="91425" lIns="91425" rIns="91425" tIns="91425">
            <a:noAutofit/>
          </a:bodyPr>
          <a:lstStyle/>
          <a:p>
            <a:pPr lvl="0" rtl="0" algn="ctr">
              <a:spcBef>
                <a:spcPts val="0"/>
              </a:spcBef>
              <a:buNone/>
            </a:pPr>
            <a:r>
              <a:rPr lang="en" sz="2400"/>
              <a:t>Week</a:t>
            </a:r>
          </a:p>
        </p:txBody>
      </p:sp>
      <p:sp>
        <p:nvSpPr>
          <p:cNvPr id="176" name="Shape 176"/>
          <p:cNvSpPr txBox="1"/>
          <p:nvPr/>
        </p:nvSpPr>
        <p:spPr>
          <a:xfrm rot="-5400000">
            <a:off x="-2769299" y="3469750"/>
            <a:ext cx="6162599" cy="719100"/>
          </a:xfrm>
          <a:prstGeom prst="rect">
            <a:avLst/>
          </a:prstGeom>
          <a:noFill/>
          <a:ln>
            <a:noFill/>
          </a:ln>
        </p:spPr>
        <p:txBody>
          <a:bodyPr anchorCtr="0" anchor="t" bIns="91425" lIns="91425" rIns="91425" tIns="91425">
            <a:noAutofit/>
          </a:bodyPr>
          <a:lstStyle/>
          <a:p>
            <a:pPr lvl="0" rtl="0" algn="ctr">
              <a:spcBef>
                <a:spcPts val="0"/>
              </a:spcBef>
              <a:buNone/>
            </a:pPr>
            <a:r>
              <a:rPr lang="en" sz="2400"/>
              <a:t>Team Hours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First Semester Reflection</a:t>
            </a:r>
          </a:p>
        </p:txBody>
      </p:sp>
      <p:sp>
        <p:nvSpPr>
          <p:cNvPr id="182" name="Shape 182"/>
          <p:cNvSpPr txBox="1"/>
          <p:nvPr>
            <p:ph idx="1" type="body"/>
          </p:nvPr>
        </p:nvSpPr>
        <p:spPr>
          <a:xfrm>
            <a:off x="369900" y="1744350"/>
            <a:ext cx="8404200" cy="3369300"/>
          </a:xfrm>
          <a:prstGeom prst="rect">
            <a:avLst/>
          </a:prstGeom>
        </p:spPr>
        <p:txBody>
          <a:bodyPr anchorCtr="0" anchor="t" bIns="91425" lIns="91425" rIns="91425" tIns="91425">
            <a:noAutofit/>
          </a:bodyPr>
          <a:lstStyle/>
          <a:p>
            <a:pPr lvl="0" rtl="0">
              <a:spcBef>
                <a:spcPts val="0"/>
              </a:spcBef>
              <a:buNone/>
            </a:pPr>
            <a:r>
              <a:rPr lang="en"/>
              <a:t>Things to improve:</a:t>
            </a:r>
          </a:p>
          <a:p>
            <a:pPr indent="-228600" lvl="0" marL="457200" rtl="0">
              <a:spcBef>
                <a:spcPts val="0"/>
              </a:spcBef>
            </a:pPr>
            <a:r>
              <a:rPr lang="en"/>
              <a:t>Less distractions during meetings</a:t>
            </a:r>
          </a:p>
          <a:p>
            <a:pPr indent="-228600" lvl="0" marL="457200" rtl="0">
              <a:spcBef>
                <a:spcPts val="0"/>
              </a:spcBef>
            </a:pPr>
            <a:r>
              <a:rPr lang="en"/>
              <a:t>Manage time deploying and wrapping up iterations</a:t>
            </a:r>
          </a:p>
          <a:p>
            <a:pPr indent="-228600" lvl="0" marL="457200" rtl="0">
              <a:spcBef>
                <a:spcPts val="0"/>
              </a:spcBef>
            </a:pPr>
            <a:r>
              <a:rPr lang="en"/>
              <a:t>Better testing to find bugs in releases</a:t>
            </a:r>
          </a:p>
          <a:p>
            <a:pPr indent="-228600" lvl="0" marL="457200" rtl="0">
              <a:spcBef>
                <a:spcPts val="0"/>
              </a:spcBef>
            </a:pPr>
            <a:r>
              <a:rPr lang="en"/>
              <a:t>Timely code reviews</a:t>
            </a:r>
          </a:p>
        </p:txBody>
      </p:sp>
      <p:sp>
        <p:nvSpPr>
          <p:cNvPr id="183" name="Shape 18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593366"/>
            <a:ext cx="8520600" cy="763500"/>
          </a:xfrm>
          <a:prstGeom prst="rect">
            <a:avLst/>
          </a:prstGeom>
        </p:spPr>
        <p:txBody>
          <a:bodyPr anchorCtr="0" anchor="t" bIns="91425" lIns="91425" rIns="91425" tIns="91425">
            <a:noAutofit/>
          </a:bodyPr>
          <a:lstStyle/>
          <a:p>
            <a:pPr lvl="0" rtl="0">
              <a:spcBef>
                <a:spcPts val="0"/>
              </a:spcBef>
              <a:buNone/>
            </a:pPr>
            <a:r>
              <a:rPr lang="en"/>
              <a:t>First Semester Reflection</a:t>
            </a:r>
            <a:r>
              <a:rPr lang="en"/>
              <a:t> (cont’d)</a:t>
            </a:r>
          </a:p>
        </p:txBody>
      </p:sp>
      <p:sp>
        <p:nvSpPr>
          <p:cNvPr id="189" name="Shape 189"/>
          <p:cNvSpPr txBox="1"/>
          <p:nvPr>
            <p:ph idx="1" type="body"/>
          </p:nvPr>
        </p:nvSpPr>
        <p:spPr>
          <a:xfrm>
            <a:off x="369900" y="1546800"/>
            <a:ext cx="8404200" cy="3764400"/>
          </a:xfrm>
          <a:prstGeom prst="rect">
            <a:avLst/>
          </a:prstGeom>
        </p:spPr>
        <p:txBody>
          <a:bodyPr anchorCtr="0" anchor="t" bIns="91425" lIns="91425" rIns="91425" tIns="91425">
            <a:noAutofit/>
          </a:bodyPr>
          <a:lstStyle/>
          <a:p>
            <a:pPr lvl="0" rtl="0">
              <a:spcBef>
                <a:spcPts val="0"/>
              </a:spcBef>
              <a:buNone/>
            </a:pPr>
            <a:r>
              <a:rPr lang="en"/>
              <a:t>Things we’ve done well:</a:t>
            </a:r>
          </a:p>
          <a:p>
            <a:pPr indent="-228600" lvl="0" marL="457200" rtl="0">
              <a:spcBef>
                <a:spcPts val="0"/>
              </a:spcBef>
            </a:pPr>
            <a:r>
              <a:rPr lang="en"/>
              <a:t>Core functionality is complete</a:t>
            </a:r>
          </a:p>
          <a:p>
            <a:pPr indent="-228600" lvl="0" marL="457200" rtl="0">
              <a:spcBef>
                <a:spcPts val="0"/>
              </a:spcBef>
            </a:pPr>
            <a:r>
              <a:rPr lang="en"/>
              <a:t>Sponsor is happy with project progress</a:t>
            </a:r>
          </a:p>
          <a:p>
            <a:pPr indent="-228600" lvl="0" marL="457200" rtl="0">
              <a:spcBef>
                <a:spcPts val="0"/>
              </a:spcBef>
            </a:pPr>
            <a:r>
              <a:rPr lang="en"/>
              <a:t>Sponsor meetings are organized and efficient</a:t>
            </a:r>
          </a:p>
          <a:p>
            <a:pPr indent="-228600" lvl="0" marL="457200" rtl="0">
              <a:spcBef>
                <a:spcPts val="0"/>
              </a:spcBef>
            </a:pPr>
            <a:r>
              <a:rPr lang="en"/>
              <a:t>Division of work and meeting attendance are good</a:t>
            </a:r>
          </a:p>
          <a:p>
            <a:pPr indent="-228600" lvl="0" marL="457200" rtl="0">
              <a:spcBef>
                <a:spcPts val="0"/>
              </a:spcBef>
            </a:pPr>
            <a:r>
              <a:rPr lang="en"/>
              <a:t>Adaptive response to sponsor feedback, afforded by the Evolutionary Delivery Methodology</a:t>
            </a:r>
          </a:p>
        </p:txBody>
      </p:sp>
      <p:sp>
        <p:nvSpPr>
          <p:cNvPr id="190" name="Shape 19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The Team</a:t>
            </a:r>
          </a:p>
        </p:txBody>
      </p:sp>
      <p:sp>
        <p:nvSpPr>
          <p:cNvPr id="64" name="Shape 64"/>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381000" lvl="0" marL="457200" rtl="0">
              <a:spcBef>
                <a:spcPts val="0"/>
              </a:spcBef>
              <a:buSzPct val="100000"/>
            </a:pPr>
            <a:r>
              <a:rPr lang="en"/>
              <a:t>Developers</a:t>
            </a:r>
          </a:p>
          <a:p>
            <a:pPr indent="-342900" lvl="1" marL="914400" rtl="0">
              <a:spcBef>
                <a:spcPts val="0"/>
              </a:spcBef>
              <a:buSzPct val="100000"/>
            </a:pPr>
            <a:r>
              <a:rPr lang="en" sz="1800"/>
              <a:t>Nicholas Coriale</a:t>
            </a:r>
          </a:p>
          <a:p>
            <a:pPr indent="-342900" lvl="1" marL="914400" rtl="0">
              <a:spcBef>
                <a:spcPts val="0"/>
              </a:spcBef>
              <a:buSzPct val="100000"/>
            </a:pPr>
            <a:r>
              <a:rPr lang="en" sz="1800"/>
              <a:t>Mike Washburn</a:t>
            </a:r>
          </a:p>
          <a:p>
            <a:pPr indent="-342900" lvl="1" marL="914400" rtl="0">
              <a:spcBef>
                <a:spcPts val="0"/>
              </a:spcBef>
              <a:buSzPct val="100000"/>
            </a:pPr>
            <a:r>
              <a:rPr lang="en" sz="1800"/>
              <a:t>Curtis Cali</a:t>
            </a:r>
          </a:p>
          <a:p>
            <a:pPr indent="-342900" lvl="1" marL="914400" rtl="0">
              <a:spcBef>
                <a:spcPts val="0"/>
              </a:spcBef>
              <a:buSzPct val="100000"/>
            </a:pPr>
            <a:r>
              <a:rPr lang="en" sz="1800"/>
              <a:t>Andrew Vogler</a:t>
            </a:r>
          </a:p>
          <a:p>
            <a:pPr indent="-342900" lvl="1" marL="914400" rtl="0">
              <a:spcBef>
                <a:spcPts val="0"/>
              </a:spcBef>
              <a:buSzPct val="100000"/>
            </a:pPr>
            <a:r>
              <a:rPr lang="en" sz="1800"/>
              <a:t>Andrew Deck</a:t>
            </a:r>
          </a:p>
          <a:p>
            <a:pPr indent="-381000" lvl="0" marL="457200" rtl="0">
              <a:spcBef>
                <a:spcPts val="0"/>
              </a:spcBef>
              <a:buSzPct val="100000"/>
            </a:pPr>
            <a:r>
              <a:rPr lang="en"/>
              <a:t>Project Sponsor - Paul Mittan, Tioga Tae Kwon Do</a:t>
            </a:r>
          </a:p>
          <a:p>
            <a:pPr indent="-381000" lvl="0" marL="457200" rtl="0">
              <a:spcBef>
                <a:spcPts val="0"/>
              </a:spcBef>
              <a:buSzPct val="100000"/>
            </a:pPr>
            <a:r>
              <a:rPr lang="en"/>
              <a:t>Faculty Coach - Dr. Scott Hawker</a:t>
            </a:r>
          </a:p>
        </p:txBody>
      </p:sp>
      <p:sp>
        <p:nvSpPr>
          <p:cNvPr id="65" name="Shape 6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Plans for Second Semester</a:t>
            </a:r>
          </a:p>
        </p:txBody>
      </p:sp>
      <p:sp>
        <p:nvSpPr>
          <p:cNvPr id="196" name="Shape 196"/>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Google calendar API integration</a:t>
            </a:r>
          </a:p>
          <a:p>
            <a:pPr indent="-228600" lvl="0" marL="457200" rtl="0">
              <a:spcBef>
                <a:spcPts val="0"/>
              </a:spcBef>
            </a:pPr>
            <a:r>
              <a:rPr lang="en"/>
              <a:t>Support for partial registrations</a:t>
            </a:r>
          </a:p>
          <a:p>
            <a:pPr indent="-228600" lvl="0" marL="457200" rtl="0">
              <a:spcBef>
                <a:spcPts val="0"/>
              </a:spcBef>
            </a:pPr>
            <a:r>
              <a:rPr lang="en"/>
              <a:t>Native picture taking, cropping, and positioning</a:t>
            </a:r>
          </a:p>
          <a:p>
            <a:pPr indent="-228600" lvl="0" marL="457200" rtl="0">
              <a:spcBef>
                <a:spcPts val="0"/>
              </a:spcBef>
            </a:pPr>
            <a:r>
              <a:rPr lang="en"/>
              <a:t>Improve UI usability and aesthetics</a:t>
            </a:r>
          </a:p>
          <a:p>
            <a:pPr indent="-228600" lvl="0" marL="457200" rtl="0">
              <a:spcBef>
                <a:spcPts val="0"/>
              </a:spcBef>
            </a:pPr>
            <a:r>
              <a:rPr lang="en"/>
              <a:t>Additional data export options</a:t>
            </a:r>
          </a:p>
          <a:p>
            <a:pPr indent="-228600" lvl="0" marL="457200" rtl="0">
              <a:spcBef>
                <a:spcPts val="0"/>
              </a:spcBef>
            </a:pPr>
            <a:r>
              <a:rPr lang="en"/>
              <a:t>Incorporate more testing into our process</a:t>
            </a:r>
          </a:p>
          <a:p>
            <a:pPr indent="-228600" lvl="0" marL="457200">
              <a:spcBef>
                <a:spcPts val="0"/>
              </a:spcBef>
            </a:pPr>
            <a:r>
              <a:rPr lang="en"/>
              <a:t>Extensive field testing</a:t>
            </a:r>
          </a:p>
        </p:txBody>
      </p:sp>
      <p:sp>
        <p:nvSpPr>
          <p:cNvPr id="197" name="Shape 19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Demonstration</a:t>
            </a:r>
          </a:p>
        </p:txBody>
      </p:sp>
      <p:pic>
        <p:nvPicPr>
          <p:cNvPr id="203" name="Shape 203"/>
          <p:cNvPicPr preferRelativeResize="0"/>
          <p:nvPr/>
        </p:nvPicPr>
        <p:blipFill>
          <a:blip r:embed="rId4">
            <a:alphaModFix/>
          </a:blip>
          <a:stretch>
            <a:fillRect/>
          </a:stretch>
        </p:blipFill>
        <p:spPr>
          <a:xfrm>
            <a:off x="2218850" y="1831387"/>
            <a:ext cx="4706276" cy="4386250"/>
          </a:xfrm>
          <a:prstGeom prst="rect">
            <a:avLst/>
          </a:prstGeom>
          <a:noFill/>
          <a:ln>
            <a:noFill/>
          </a:ln>
        </p:spPr>
      </p:pic>
      <p:sp>
        <p:nvSpPr>
          <p:cNvPr id="204" name="Shape 20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txBox="1"/>
          <p:nvPr>
            <p:ph type="title"/>
          </p:nvPr>
        </p:nvSpPr>
        <p:spPr>
          <a:xfrm>
            <a:off x="1730100" y="701850"/>
            <a:ext cx="5683800" cy="5454300"/>
          </a:xfrm>
          <a:prstGeom prst="rect">
            <a:avLst/>
          </a:prstGeom>
        </p:spPr>
        <p:txBody>
          <a:bodyPr anchorCtr="0" anchor="ctr" bIns="91425" lIns="91425" rIns="91425" tIns="91425">
            <a:noAutofit/>
          </a:bodyPr>
          <a:lstStyle/>
          <a:p>
            <a:pPr lvl="0" algn="ctr">
              <a:spcBef>
                <a:spcPts val="0"/>
              </a:spcBef>
              <a:buNone/>
            </a:pPr>
            <a:r>
              <a:rPr lang="en"/>
              <a:t>Questions?</a:t>
            </a:r>
          </a:p>
        </p:txBody>
      </p:sp>
      <p:sp>
        <p:nvSpPr>
          <p:cNvPr id="210" name="Shape 21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4" name="Shape 214"/>
        <p:cNvGrpSpPr/>
        <p:nvPr/>
      </p:nvGrpSpPr>
      <p:grpSpPr>
        <a:xfrm>
          <a:off x="0" y="0"/>
          <a:ext cx="0" cy="0"/>
          <a:chOff x="0" y="0"/>
          <a:chExt cx="0" cy="0"/>
        </a:xfrm>
      </p:grpSpPr>
      <p:sp>
        <p:nvSpPr>
          <p:cNvPr id="215" name="Shape 215"/>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Deployment Process</a:t>
            </a:r>
          </a:p>
        </p:txBody>
      </p:sp>
      <p:sp>
        <p:nvSpPr>
          <p:cNvPr id="216" name="Shape 216"/>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Deployments at the end of each iteration</a:t>
            </a:r>
          </a:p>
          <a:p>
            <a:pPr indent="-228600" lvl="0" marL="457200" rtl="0">
              <a:spcBef>
                <a:spcPts val="0"/>
              </a:spcBef>
            </a:pPr>
            <a:r>
              <a:rPr lang="en"/>
              <a:t>Application is packaged with a standalone Python version</a:t>
            </a:r>
          </a:p>
          <a:p>
            <a:pPr indent="-228600" lvl="0" marL="457200" rtl="0">
              <a:spcBef>
                <a:spcPts val="0"/>
              </a:spcBef>
            </a:pPr>
            <a:r>
              <a:rPr lang="en"/>
              <a:t>All dependencies are included in the package</a:t>
            </a:r>
          </a:p>
          <a:p>
            <a:pPr indent="-228600" lvl="0" marL="457200" rtl="0">
              <a:spcBef>
                <a:spcPts val="0"/>
              </a:spcBef>
            </a:pPr>
            <a:r>
              <a:rPr lang="en"/>
              <a:t>Launch to our team’s test server and also give Paul a copy of the packaged release</a:t>
            </a:r>
          </a:p>
          <a:p>
            <a:pPr indent="-228600" lvl="0" marL="457200">
              <a:spcBef>
                <a:spcPts val="0"/>
              </a:spcBef>
            </a:pPr>
            <a:r>
              <a:rPr lang="en"/>
              <a:t>Core requirement was an easy to use one click executable, and we are satisfying that requirement  </a:t>
            </a:r>
          </a:p>
        </p:txBody>
      </p:sp>
      <p:sp>
        <p:nvSpPr>
          <p:cNvPr id="217" name="Shape 21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Requirements Elicitation Process</a:t>
            </a:r>
          </a:p>
        </p:txBody>
      </p:sp>
      <p:sp>
        <p:nvSpPr>
          <p:cNvPr id="223" name="Shape 223"/>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Initial requirements discussions with sponsor</a:t>
            </a:r>
          </a:p>
          <a:p>
            <a:pPr indent="-228600" lvl="0" marL="457200" rtl="0">
              <a:spcBef>
                <a:spcPts val="0"/>
              </a:spcBef>
            </a:pPr>
            <a:r>
              <a:rPr lang="en"/>
              <a:t>Created a requirements document to verify requirement</a:t>
            </a:r>
            <a:r>
              <a:rPr lang="en"/>
              <a:t>s</a:t>
            </a:r>
          </a:p>
          <a:p>
            <a:pPr indent="-228600" lvl="0" marL="457200" rtl="0">
              <a:spcBef>
                <a:spcPts val="0"/>
              </a:spcBef>
            </a:pPr>
            <a:r>
              <a:rPr lang="en"/>
              <a:t>Every iteration includes creating wireframes for the next iteration</a:t>
            </a:r>
          </a:p>
          <a:p>
            <a:pPr indent="-228600" lvl="1" marL="914400" rtl="0">
              <a:spcBef>
                <a:spcPts val="0"/>
              </a:spcBef>
            </a:pPr>
            <a:r>
              <a:rPr lang="en"/>
              <a:t>Verifies requirements</a:t>
            </a:r>
          </a:p>
          <a:p>
            <a:pPr indent="-228600" lvl="1" marL="914400">
              <a:spcBef>
                <a:spcPts val="0"/>
              </a:spcBef>
            </a:pPr>
            <a:r>
              <a:rPr lang="en"/>
              <a:t>Allows two weeks for feedback/changes to wireframes</a:t>
            </a:r>
          </a:p>
        </p:txBody>
      </p:sp>
      <p:sp>
        <p:nvSpPr>
          <p:cNvPr id="224" name="Shape 22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sp>
        <p:nvSpPr>
          <p:cNvPr id="229" name="Shape 229"/>
          <p:cNvSpPr txBox="1"/>
          <p:nvPr>
            <p:ph type="title"/>
          </p:nvPr>
        </p:nvSpPr>
        <p:spPr>
          <a:xfrm>
            <a:off x="311700" y="593366"/>
            <a:ext cx="8520600" cy="763500"/>
          </a:xfrm>
          <a:prstGeom prst="rect">
            <a:avLst/>
          </a:prstGeom>
        </p:spPr>
        <p:txBody>
          <a:bodyPr anchorCtr="0" anchor="t" bIns="91425" lIns="91425" rIns="91425" tIns="91425">
            <a:noAutofit/>
          </a:bodyPr>
          <a:lstStyle/>
          <a:p>
            <a:pPr lvl="0" rtl="0">
              <a:spcBef>
                <a:spcPts val="0"/>
              </a:spcBef>
              <a:buNone/>
            </a:pPr>
            <a:r>
              <a:rPr lang="en"/>
              <a:t>Core Domain Model</a:t>
            </a:r>
          </a:p>
        </p:txBody>
      </p:sp>
      <p:pic>
        <p:nvPicPr>
          <p:cNvPr descr="Screen Shot 2016-11-16 at 17.22.49.png" id="230" name="Shape 230"/>
          <p:cNvPicPr preferRelativeResize="0"/>
          <p:nvPr/>
        </p:nvPicPr>
        <p:blipFill rotWithShape="1">
          <a:blip r:embed="rId3">
            <a:alphaModFix/>
          </a:blip>
          <a:srcRect b="0" l="831" r="6824" t="0"/>
          <a:stretch/>
        </p:blipFill>
        <p:spPr>
          <a:xfrm>
            <a:off x="68700" y="1708125"/>
            <a:ext cx="9006599" cy="4181099"/>
          </a:xfrm>
          <a:prstGeom prst="rect">
            <a:avLst/>
          </a:prstGeom>
          <a:noFill/>
          <a:ln>
            <a:noFill/>
          </a:ln>
        </p:spPr>
      </p:pic>
      <p:sp>
        <p:nvSpPr>
          <p:cNvPr id="231" name="Shape 23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ph type="title"/>
          </p:nvPr>
        </p:nvSpPr>
        <p:spPr>
          <a:xfrm>
            <a:off x="311700" y="593375"/>
            <a:ext cx="4660200" cy="763500"/>
          </a:xfrm>
          <a:prstGeom prst="rect">
            <a:avLst/>
          </a:prstGeom>
        </p:spPr>
        <p:txBody>
          <a:bodyPr anchorCtr="0" anchor="t" bIns="91425" lIns="91425" rIns="91425" tIns="91425">
            <a:noAutofit/>
          </a:bodyPr>
          <a:lstStyle/>
          <a:p>
            <a:pPr lvl="0">
              <a:spcBef>
                <a:spcPts val="0"/>
              </a:spcBef>
              <a:buNone/>
            </a:pPr>
            <a:r>
              <a:rPr lang="en"/>
              <a:t>Metrics</a:t>
            </a:r>
          </a:p>
        </p:txBody>
      </p:sp>
      <p:sp>
        <p:nvSpPr>
          <p:cNvPr id="237" name="Shape 237"/>
          <p:cNvSpPr txBox="1"/>
          <p:nvPr>
            <p:ph idx="1" type="body"/>
          </p:nvPr>
        </p:nvSpPr>
        <p:spPr>
          <a:xfrm>
            <a:off x="428075" y="1536625"/>
            <a:ext cx="4750500" cy="4555200"/>
          </a:xfrm>
          <a:prstGeom prst="rect">
            <a:avLst/>
          </a:prstGeom>
        </p:spPr>
        <p:txBody>
          <a:bodyPr anchorCtr="0" anchor="t" bIns="91425" lIns="91425" rIns="91425" tIns="91425">
            <a:noAutofit/>
          </a:bodyPr>
          <a:lstStyle/>
          <a:p>
            <a:pPr indent="-228600" lvl="0" marL="457200" rtl="0">
              <a:spcBef>
                <a:spcPts val="0"/>
              </a:spcBef>
            </a:pPr>
            <a:r>
              <a:rPr lang="en"/>
              <a:t>Team Time &amp; Effort Tracking</a:t>
            </a:r>
          </a:p>
          <a:p>
            <a:pPr indent="-228600" lvl="0" marL="457200" rtl="0">
              <a:spcBef>
                <a:spcPts val="0"/>
              </a:spcBef>
            </a:pPr>
            <a:r>
              <a:rPr lang="en"/>
              <a:t>Individual Time &amp; Effort Tracking</a:t>
            </a:r>
          </a:p>
          <a:p>
            <a:pPr indent="-228600" lvl="0" marL="457200" rtl="0">
              <a:spcBef>
                <a:spcPts val="0"/>
              </a:spcBef>
            </a:pPr>
            <a:r>
              <a:rPr lang="en"/>
              <a:t>Requirements Defects Per Release</a:t>
            </a:r>
          </a:p>
          <a:p>
            <a:pPr indent="-228600" lvl="1" marL="914400" rtl="0">
              <a:spcBef>
                <a:spcPts val="0"/>
              </a:spcBef>
            </a:pPr>
            <a:r>
              <a:rPr lang="en"/>
              <a:t>Requirements that were not satisfied or new requirements that were created per release</a:t>
            </a:r>
          </a:p>
          <a:p>
            <a:pPr indent="-228600" lvl="0" marL="457200" rtl="0">
              <a:spcBef>
                <a:spcPts val="0"/>
              </a:spcBef>
            </a:pPr>
            <a:r>
              <a:rPr lang="en"/>
              <a:t>Bugs Per Release</a:t>
            </a:r>
          </a:p>
          <a:p>
            <a:pPr indent="-228600" lvl="1" marL="914400" rtl="0">
              <a:spcBef>
                <a:spcPts val="0"/>
              </a:spcBef>
            </a:pPr>
            <a:r>
              <a:rPr lang="en"/>
              <a:t>Instances of broken code per release </a:t>
            </a:r>
          </a:p>
        </p:txBody>
      </p:sp>
      <p:graphicFrame>
        <p:nvGraphicFramePr>
          <p:cNvPr id="238" name="Shape 238"/>
          <p:cNvGraphicFramePr/>
          <p:nvPr/>
        </p:nvGraphicFramePr>
        <p:xfrm>
          <a:off x="5178575" y="2281250"/>
          <a:ext cx="3000000" cy="3000000"/>
        </p:xfrm>
        <a:graphic>
          <a:graphicData uri="http://schemas.openxmlformats.org/drawingml/2006/table">
            <a:tbl>
              <a:tblPr>
                <a:noFill/>
                <a:tableStyleId>{7EEE4AE9-38DF-454C-A399-2A0F5749DA05}</a:tableStyleId>
              </a:tblPr>
              <a:tblGrid>
                <a:gridCol w="914025"/>
                <a:gridCol w="1225850"/>
                <a:gridCol w="1712175"/>
              </a:tblGrid>
              <a:tr h="1014750">
                <a:tc>
                  <a:txBody>
                    <a:bodyPr>
                      <a:noAutofit/>
                    </a:bodyPr>
                    <a:lstStyle/>
                    <a:p>
                      <a:pPr lvl="0" rtl="0" algn="ctr">
                        <a:lnSpc>
                          <a:spcPct val="200000"/>
                        </a:lnSpc>
                        <a:spcBef>
                          <a:spcPts val="0"/>
                        </a:spcBef>
                        <a:buNone/>
                      </a:pPr>
                      <a:r>
                        <a:rPr b="1" lang="en"/>
                        <a:t>Release</a:t>
                      </a:r>
                    </a:p>
                  </a:txBody>
                  <a:tcPr marT="19050" marB="19050" marR="28575" marL="28575" anchor="b"/>
                </a:tc>
                <a:tc>
                  <a:txBody>
                    <a:bodyPr>
                      <a:noAutofit/>
                    </a:bodyPr>
                    <a:lstStyle/>
                    <a:p>
                      <a:pPr lvl="0" rtl="0" algn="ctr">
                        <a:lnSpc>
                          <a:spcPct val="200000"/>
                        </a:lnSpc>
                        <a:spcBef>
                          <a:spcPts val="0"/>
                        </a:spcBef>
                        <a:buNone/>
                      </a:pPr>
                      <a:r>
                        <a:rPr b="1" lang="en"/>
                        <a:t>Bugs Per Release</a:t>
                      </a:r>
                    </a:p>
                  </a:txBody>
                  <a:tcPr marT="19050" marB="19050" marR="28575" marL="28575" anchor="b"/>
                </a:tc>
                <a:tc>
                  <a:txBody>
                    <a:bodyPr>
                      <a:noAutofit/>
                    </a:bodyPr>
                    <a:lstStyle/>
                    <a:p>
                      <a:pPr lvl="0" rtl="0" algn="ctr">
                        <a:lnSpc>
                          <a:spcPct val="150000"/>
                        </a:lnSpc>
                        <a:spcBef>
                          <a:spcPts val="0"/>
                        </a:spcBef>
                        <a:buNone/>
                      </a:pPr>
                      <a:r>
                        <a:rPr b="1" lang="en"/>
                        <a:t>Requirements Defects Per Release</a:t>
                      </a:r>
                    </a:p>
                  </a:txBody>
                  <a:tcPr marT="19050" marB="19050" marR="28575" marL="28575" anchor="b"/>
                </a:tc>
              </a:tr>
              <a:tr h="675750">
                <a:tc>
                  <a:txBody>
                    <a:bodyPr>
                      <a:noAutofit/>
                    </a:bodyPr>
                    <a:lstStyle/>
                    <a:p>
                      <a:pPr lvl="0" rtl="0" algn="ctr">
                        <a:lnSpc>
                          <a:spcPct val="150000"/>
                        </a:lnSpc>
                        <a:spcBef>
                          <a:spcPts val="0"/>
                        </a:spcBef>
                        <a:buNone/>
                      </a:pPr>
                      <a:r>
                        <a:rPr lang="en" sz="1800"/>
                        <a:t>1</a:t>
                      </a:r>
                    </a:p>
                  </a:txBody>
                  <a:tcPr marT="19050" marB="19050" marR="28575" marL="28575" anchor="b"/>
                </a:tc>
                <a:tc>
                  <a:txBody>
                    <a:bodyPr>
                      <a:noAutofit/>
                    </a:bodyPr>
                    <a:lstStyle/>
                    <a:p>
                      <a:pPr lvl="0" rtl="0" algn="ctr">
                        <a:lnSpc>
                          <a:spcPct val="150000"/>
                        </a:lnSpc>
                        <a:spcBef>
                          <a:spcPts val="0"/>
                        </a:spcBef>
                        <a:buNone/>
                      </a:pPr>
                      <a:r>
                        <a:rPr lang="en" sz="1800"/>
                        <a:t>4</a:t>
                      </a:r>
                    </a:p>
                  </a:txBody>
                  <a:tcPr marT="19050" marB="19050" marR="28575" marL="28575" anchor="b"/>
                </a:tc>
                <a:tc>
                  <a:txBody>
                    <a:bodyPr>
                      <a:noAutofit/>
                    </a:bodyPr>
                    <a:lstStyle/>
                    <a:p>
                      <a:pPr lvl="0" rtl="0" algn="ctr">
                        <a:lnSpc>
                          <a:spcPct val="150000"/>
                        </a:lnSpc>
                        <a:spcBef>
                          <a:spcPts val="0"/>
                        </a:spcBef>
                        <a:buNone/>
                      </a:pPr>
                      <a:r>
                        <a:rPr lang="en" sz="1800"/>
                        <a:t>0</a:t>
                      </a:r>
                    </a:p>
                  </a:txBody>
                  <a:tcPr marT="19050" marB="19050" marR="28575" marL="28575" anchor="b"/>
                </a:tc>
              </a:tr>
              <a:tr h="675750">
                <a:tc>
                  <a:txBody>
                    <a:bodyPr>
                      <a:noAutofit/>
                    </a:bodyPr>
                    <a:lstStyle/>
                    <a:p>
                      <a:pPr lvl="0" rtl="0" algn="ctr">
                        <a:lnSpc>
                          <a:spcPct val="150000"/>
                        </a:lnSpc>
                        <a:spcBef>
                          <a:spcPts val="0"/>
                        </a:spcBef>
                        <a:buNone/>
                      </a:pPr>
                      <a:r>
                        <a:rPr lang="en" sz="1800"/>
                        <a:t>2</a:t>
                      </a:r>
                    </a:p>
                  </a:txBody>
                  <a:tcPr marT="19050" marB="19050" marR="28575" marL="28575" anchor="b"/>
                </a:tc>
                <a:tc>
                  <a:txBody>
                    <a:bodyPr>
                      <a:noAutofit/>
                    </a:bodyPr>
                    <a:lstStyle/>
                    <a:p>
                      <a:pPr lvl="0" rtl="0" algn="ctr">
                        <a:lnSpc>
                          <a:spcPct val="150000"/>
                        </a:lnSpc>
                        <a:spcBef>
                          <a:spcPts val="0"/>
                        </a:spcBef>
                        <a:buNone/>
                      </a:pPr>
                      <a:r>
                        <a:rPr lang="en" sz="1800"/>
                        <a:t>6</a:t>
                      </a:r>
                    </a:p>
                  </a:txBody>
                  <a:tcPr marT="19050" marB="19050" marR="28575" marL="28575" anchor="b"/>
                </a:tc>
                <a:tc>
                  <a:txBody>
                    <a:bodyPr>
                      <a:noAutofit/>
                    </a:bodyPr>
                    <a:lstStyle/>
                    <a:p>
                      <a:pPr lvl="0" rtl="0" algn="ctr">
                        <a:lnSpc>
                          <a:spcPct val="150000"/>
                        </a:lnSpc>
                        <a:spcBef>
                          <a:spcPts val="0"/>
                        </a:spcBef>
                        <a:buNone/>
                      </a:pPr>
                      <a:r>
                        <a:rPr lang="en" sz="1800"/>
                        <a:t>1</a:t>
                      </a:r>
                    </a:p>
                  </a:txBody>
                  <a:tcPr marT="19050" marB="19050" marR="28575" marL="28575" anchor="b"/>
                </a:tc>
              </a:tr>
              <a:tr h="663175">
                <a:tc>
                  <a:txBody>
                    <a:bodyPr>
                      <a:noAutofit/>
                    </a:bodyPr>
                    <a:lstStyle/>
                    <a:p>
                      <a:pPr lvl="0" rtl="0" algn="ctr">
                        <a:lnSpc>
                          <a:spcPct val="150000"/>
                        </a:lnSpc>
                        <a:spcBef>
                          <a:spcPts val="0"/>
                        </a:spcBef>
                        <a:buNone/>
                      </a:pPr>
                      <a:r>
                        <a:rPr lang="en" sz="1800"/>
                        <a:t>3</a:t>
                      </a:r>
                    </a:p>
                  </a:txBody>
                  <a:tcPr marT="19050" marB="19050" marR="28575" marL="28575" anchor="b"/>
                </a:tc>
                <a:tc>
                  <a:txBody>
                    <a:bodyPr>
                      <a:noAutofit/>
                    </a:bodyPr>
                    <a:lstStyle/>
                    <a:p>
                      <a:pPr lvl="0" rtl="0" algn="ctr">
                        <a:lnSpc>
                          <a:spcPct val="150000"/>
                        </a:lnSpc>
                        <a:spcBef>
                          <a:spcPts val="0"/>
                        </a:spcBef>
                        <a:buNone/>
                      </a:pPr>
                      <a:r>
                        <a:rPr lang="en" sz="1800"/>
                        <a:t>4</a:t>
                      </a:r>
                    </a:p>
                  </a:txBody>
                  <a:tcPr marT="19050" marB="19050" marR="28575" marL="28575" anchor="b"/>
                </a:tc>
                <a:tc>
                  <a:txBody>
                    <a:bodyPr>
                      <a:noAutofit/>
                    </a:bodyPr>
                    <a:lstStyle/>
                    <a:p>
                      <a:pPr lvl="0" rtl="0" algn="ctr">
                        <a:lnSpc>
                          <a:spcPct val="150000"/>
                        </a:lnSpc>
                        <a:spcBef>
                          <a:spcPts val="0"/>
                        </a:spcBef>
                        <a:buNone/>
                      </a:pPr>
                      <a:r>
                        <a:rPr lang="en" sz="1800"/>
                        <a:t>0</a:t>
                      </a:r>
                    </a:p>
                  </a:txBody>
                  <a:tcPr marT="19050" marB="19050" marR="28575" marL="28575" anchor="b"/>
                </a:tc>
              </a:tr>
              <a:tr h="702725">
                <a:tc>
                  <a:txBody>
                    <a:bodyPr>
                      <a:noAutofit/>
                    </a:bodyPr>
                    <a:lstStyle/>
                    <a:p>
                      <a:pPr lvl="0" rtl="0" algn="ctr">
                        <a:lnSpc>
                          <a:spcPct val="150000"/>
                        </a:lnSpc>
                        <a:spcBef>
                          <a:spcPts val="0"/>
                        </a:spcBef>
                        <a:buNone/>
                      </a:pPr>
                      <a:r>
                        <a:rPr lang="en" sz="1800"/>
                        <a:t>4</a:t>
                      </a:r>
                    </a:p>
                  </a:txBody>
                  <a:tcPr marT="91425" marB="91425" marR="91425" marL="91425"/>
                </a:tc>
                <a:tc>
                  <a:txBody>
                    <a:bodyPr>
                      <a:noAutofit/>
                    </a:bodyPr>
                    <a:lstStyle/>
                    <a:p>
                      <a:pPr lvl="0" rtl="0" algn="ctr">
                        <a:spcBef>
                          <a:spcPts val="0"/>
                        </a:spcBef>
                        <a:buNone/>
                      </a:pPr>
                      <a:r>
                        <a:rPr lang="en" sz="1800"/>
                        <a:t>5</a:t>
                      </a:r>
                    </a:p>
                  </a:txBody>
                  <a:tcPr marT="91425" marB="91425" marR="91425" marL="91425"/>
                </a:tc>
                <a:tc>
                  <a:txBody>
                    <a:bodyPr>
                      <a:noAutofit/>
                    </a:bodyPr>
                    <a:lstStyle/>
                    <a:p>
                      <a:pPr lvl="0" rtl="0" algn="ctr">
                        <a:lnSpc>
                          <a:spcPct val="100000"/>
                        </a:lnSpc>
                        <a:spcBef>
                          <a:spcPts val="0"/>
                        </a:spcBef>
                        <a:buNone/>
                      </a:pPr>
                      <a:r>
                        <a:rPr lang="en" sz="1800"/>
                        <a:t>5</a:t>
                      </a:r>
                    </a:p>
                  </a:txBody>
                  <a:tcPr marT="91425" marB="91425" marR="91425" marL="91425"/>
                </a:tc>
              </a:tr>
            </a:tbl>
          </a:graphicData>
        </a:graphic>
      </p:graphicFrame>
      <p:graphicFrame>
        <p:nvGraphicFramePr>
          <p:cNvPr id="239" name="Shape 239"/>
          <p:cNvGraphicFramePr/>
          <p:nvPr/>
        </p:nvGraphicFramePr>
        <p:xfrm>
          <a:off x="5190737" y="1294625"/>
          <a:ext cx="3000000" cy="3000000"/>
        </p:xfrm>
        <a:graphic>
          <a:graphicData uri="http://schemas.openxmlformats.org/drawingml/2006/table">
            <a:tbl>
              <a:tblPr>
                <a:noFill/>
                <a:tableStyleId>{7EEE4AE9-38DF-454C-A399-2A0F5749DA05}</a:tableStyleId>
              </a:tblPr>
              <a:tblGrid>
                <a:gridCol w="2423275"/>
                <a:gridCol w="1404450"/>
              </a:tblGrid>
              <a:tr h="381000">
                <a:tc>
                  <a:txBody>
                    <a:bodyPr>
                      <a:noAutofit/>
                    </a:bodyPr>
                    <a:lstStyle/>
                    <a:p>
                      <a:pPr lvl="0" rtl="0">
                        <a:spcBef>
                          <a:spcPts val="0"/>
                        </a:spcBef>
                        <a:buNone/>
                      </a:pPr>
                      <a:r>
                        <a:rPr b="1" lang="en"/>
                        <a:t>Total Team Hours</a:t>
                      </a:r>
                    </a:p>
                  </a:txBody>
                  <a:tcPr marT="91425" marB="91425" marR="91425" marL="91425"/>
                </a:tc>
                <a:tc>
                  <a:txBody>
                    <a:bodyPr>
                      <a:noAutofit/>
                    </a:bodyPr>
                    <a:lstStyle/>
                    <a:p>
                      <a:pPr lvl="0" rtl="0">
                        <a:spcBef>
                          <a:spcPts val="0"/>
                        </a:spcBef>
                        <a:buNone/>
                      </a:pPr>
                      <a:r>
                        <a:rPr lang="en"/>
                        <a:t>491.05</a:t>
                      </a:r>
                    </a:p>
                  </a:txBody>
                  <a:tcPr marT="91425" marB="91425" marR="91425" marL="91425"/>
                </a:tc>
              </a:tr>
              <a:tr h="381000">
                <a:tc>
                  <a:txBody>
                    <a:bodyPr>
                      <a:noAutofit/>
                    </a:bodyPr>
                    <a:lstStyle/>
                    <a:p>
                      <a:pPr lvl="0" rtl="0">
                        <a:spcBef>
                          <a:spcPts val="0"/>
                        </a:spcBef>
                        <a:buNone/>
                      </a:pPr>
                      <a:r>
                        <a:rPr b="1" lang="en"/>
                        <a:t>Average Hours Per Week</a:t>
                      </a:r>
                    </a:p>
                  </a:txBody>
                  <a:tcPr marT="91425" marB="91425" marR="91425" marL="91425"/>
                </a:tc>
                <a:tc>
                  <a:txBody>
                    <a:bodyPr>
                      <a:noAutofit/>
                    </a:bodyPr>
                    <a:lstStyle/>
                    <a:p>
                      <a:pPr lvl="0" rtl="0">
                        <a:spcBef>
                          <a:spcPts val="0"/>
                        </a:spcBef>
                        <a:buNone/>
                      </a:pPr>
                      <a:r>
                        <a:rPr lang="en"/>
                        <a:t>37.77</a:t>
                      </a:r>
                    </a:p>
                  </a:txBody>
                  <a:tcPr marT="91425" marB="91425" marR="91425" marL="91425"/>
                </a:tc>
              </a:tr>
            </a:tbl>
          </a:graphicData>
        </a:graphic>
      </p:graphicFrame>
      <p:sp>
        <p:nvSpPr>
          <p:cNvPr id="240" name="Shape 24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Agenda</a:t>
            </a:r>
          </a:p>
        </p:txBody>
      </p:sp>
      <p:sp>
        <p:nvSpPr>
          <p:cNvPr id="71" name="Shape 71"/>
          <p:cNvSpPr txBox="1"/>
          <p:nvPr>
            <p:ph idx="1" type="body"/>
          </p:nvPr>
        </p:nvSpPr>
        <p:spPr>
          <a:xfrm>
            <a:off x="369900" y="1194975"/>
            <a:ext cx="8404200" cy="5368800"/>
          </a:xfrm>
          <a:prstGeom prst="rect">
            <a:avLst/>
          </a:prstGeom>
        </p:spPr>
        <p:txBody>
          <a:bodyPr anchorCtr="0" anchor="t" bIns="91425" lIns="91425" rIns="91425" tIns="91425">
            <a:noAutofit/>
          </a:bodyPr>
          <a:lstStyle/>
          <a:p>
            <a:pPr indent="-228600" lvl="0" marL="457200" rtl="0">
              <a:spcBef>
                <a:spcPts val="0"/>
              </a:spcBef>
              <a:buAutoNum type="arabicPeriod"/>
            </a:pPr>
            <a:r>
              <a:rPr lang="en"/>
              <a:t>Problem context</a:t>
            </a:r>
          </a:p>
          <a:p>
            <a:pPr indent="-228600" lvl="0" marL="457200" rtl="0">
              <a:spcBef>
                <a:spcPts val="0"/>
              </a:spcBef>
              <a:buAutoNum type="arabicPeriod"/>
            </a:pPr>
            <a:r>
              <a:rPr lang="en"/>
              <a:t>Design methodology</a:t>
            </a:r>
          </a:p>
          <a:p>
            <a:pPr indent="-228600" lvl="0" marL="457200" rtl="0">
              <a:spcBef>
                <a:spcPts val="0"/>
              </a:spcBef>
              <a:buAutoNum type="arabicPeriod"/>
            </a:pPr>
            <a:r>
              <a:rPr lang="en"/>
              <a:t>Risk Management</a:t>
            </a:r>
          </a:p>
          <a:p>
            <a:pPr indent="-228600" lvl="0" marL="457200" rtl="0">
              <a:spcBef>
                <a:spcPts val="0"/>
              </a:spcBef>
              <a:buAutoNum type="arabicPeriod"/>
            </a:pPr>
            <a:r>
              <a:rPr lang="en"/>
              <a:t>Project Scope</a:t>
            </a:r>
          </a:p>
          <a:p>
            <a:pPr indent="-228600" lvl="0" marL="457200" rtl="0">
              <a:spcBef>
                <a:spcPts val="0"/>
              </a:spcBef>
              <a:buAutoNum type="arabicPeriod"/>
            </a:pPr>
            <a:r>
              <a:rPr lang="en"/>
              <a:t>High level architecture</a:t>
            </a:r>
          </a:p>
          <a:p>
            <a:pPr indent="-228600" lvl="0" marL="457200" rtl="0">
              <a:spcBef>
                <a:spcPts val="0"/>
              </a:spcBef>
              <a:buAutoNum type="arabicPeriod"/>
            </a:pPr>
            <a:r>
              <a:rPr lang="en"/>
              <a:t>Interesting features</a:t>
            </a:r>
          </a:p>
          <a:p>
            <a:pPr indent="-228600" lvl="0" marL="457200" rtl="0">
              <a:spcBef>
                <a:spcPts val="0"/>
              </a:spcBef>
              <a:buAutoNum type="arabicPeriod"/>
            </a:pPr>
            <a:r>
              <a:rPr lang="en"/>
              <a:t>Testing</a:t>
            </a:r>
          </a:p>
          <a:p>
            <a:pPr indent="-228600" lvl="0" marL="457200" rtl="0">
              <a:spcBef>
                <a:spcPts val="0"/>
              </a:spcBef>
              <a:buAutoNum type="arabicPeriod"/>
            </a:pPr>
            <a:r>
              <a:rPr lang="en"/>
              <a:t>Metrics</a:t>
            </a:r>
          </a:p>
          <a:p>
            <a:pPr indent="-228600" lvl="0" marL="457200" rtl="0">
              <a:spcBef>
                <a:spcPts val="0"/>
              </a:spcBef>
              <a:buAutoNum type="arabicPeriod"/>
            </a:pPr>
            <a:r>
              <a:rPr lang="en"/>
              <a:t>First semester reflection</a:t>
            </a:r>
          </a:p>
          <a:p>
            <a:pPr indent="-228600" lvl="0" marL="457200" rtl="0">
              <a:spcBef>
                <a:spcPts val="0"/>
              </a:spcBef>
              <a:buAutoNum type="arabicPeriod"/>
            </a:pPr>
            <a:r>
              <a:rPr lang="en"/>
              <a:t>Second semester plans</a:t>
            </a:r>
          </a:p>
          <a:p>
            <a:pPr indent="-228600" lvl="0" marL="457200" rtl="0">
              <a:spcBef>
                <a:spcPts val="0"/>
              </a:spcBef>
              <a:buAutoNum type="arabicPeriod"/>
            </a:pPr>
            <a:r>
              <a:rPr lang="en"/>
              <a:t>Demonstration</a:t>
            </a:r>
          </a:p>
          <a:p>
            <a:pPr indent="-228600" lvl="0" marL="457200">
              <a:spcBef>
                <a:spcPts val="0"/>
              </a:spcBef>
              <a:buAutoNum type="arabicPeriod"/>
            </a:pPr>
            <a:r>
              <a:rPr lang="en"/>
              <a:t>Questions</a:t>
            </a:r>
          </a:p>
        </p:txBody>
      </p:sp>
      <p:sp>
        <p:nvSpPr>
          <p:cNvPr id="72" name="Shape 7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Problem Context</a:t>
            </a:r>
          </a:p>
        </p:txBody>
      </p:sp>
      <p:sp>
        <p:nvSpPr>
          <p:cNvPr id="78" name="Shape 78"/>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lnSpc>
                <a:spcPct val="100000"/>
              </a:lnSpc>
              <a:spcBef>
                <a:spcPts val="0"/>
              </a:spcBef>
            </a:pPr>
            <a:r>
              <a:rPr lang="en"/>
              <a:t>Pre-e</a:t>
            </a:r>
            <a:r>
              <a:rPr lang="en"/>
              <a:t>xisting student management software solution</a:t>
            </a:r>
          </a:p>
          <a:p>
            <a:pPr indent="-228600" lvl="0" marL="457200" rtl="0">
              <a:lnSpc>
                <a:spcPct val="100000"/>
              </a:lnSpc>
              <a:spcBef>
                <a:spcPts val="0"/>
              </a:spcBef>
              <a:spcAft>
                <a:spcPts val="0"/>
              </a:spcAft>
            </a:pPr>
            <a:r>
              <a:rPr lang="en"/>
              <a:t>Primary goals</a:t>
            </a:r>
          </a:p>
          <a:p>
            <a:pPr indent="-228600" lvl="1" marL="914400" rtl="0">
              <a:lnSpc>
                <a:spcPct val="100000"/>
              </a:lnSpc>
              <a:spcBef>
                <a:spcPts val="0"/>
              </a:spcBef>
              <a:spcAft>
                <a:spcPts val="0"/>
              </a:spcAft>
            </a:pPr>
            <a:r>
              <a:rPr lang="en"/>
              <a:t>Store student personal and contact information</a:t>
            </a:r>
          </a:p>
          <a:p>
            <a:pPr indent="-228600" lvl="1" marL="914400" rtl="0">
              <a:lnSpc>
                <a:spcPct val="100000"/>
              </a:lnSpc>
              <a:spcBef>
                <a:spcPts val="0"/>
              </a:spcBef>
              <a:spcAft>
                <a:spcPts val="0"/>
              </a:spcAft>
            </a:pPr>
            <a:r>
              <a:rPr lang="en"/>
              <a:t>Track student attendance and rank progression</a:t>
            </a:r>
          </a:p>
          <a:p>
            <a:pPr lvl="0" rtl="0">
              <a:lnSpc>
                <a:spcPct val="100000"/>
              </a:lnSpc>
              <a:spcBef>
                <a:spcPts val="0"/>
              </a:spcBef>
              <a:spcAft>
                <a:spcPts val="0"/>
              </a:spcAft>
              <a:buNone/>
            </a:pPr>
            <a:r>
              <a:t/>
            </a:r>
            <a:endParaRPr/>
          </a:p>
          <a:p>
            <a:pPr indent="-228600" lvl="0" marL="457200" rtl="0">
              <a:lnSpc>
                <a:spcPct val="100000"/>
              </a:lnSpc>
              <a:spcBef>
                <a:spcPts val="0"/>
              </a:spcBef>
            </a:pPr>
            <a:r>
              <a:rPr lang="en"/>
              <a:t>Users are ages 3 and up</a:t>
            </a:r>
          </a:p>
          <a:p>
            <a:pPr indent="-228600" lvl="0" marL="457200" rtl="0">
              <a:lnSpc>
                <a:spcPct val="100000"/>
              </a:lnSpc>
              <a:spcBef>
                <a:spcPts val="0"/>
              </a:spcBef>
            </a:pPr>
            <a:r>
              <a:rPr lang="en"/>
              <a:t>Windows based system on a local network</a:t>
            </a:r>
          </a:p>
        </p:txBody>
      </p:sp>
      <p:sp>
        <p:nvSpPr>
          <p:cNvPr id="79" name="Shape 7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59200" y="593375"/>
            <a:ext cx="9084900" cy="763500"/>
          </a:xfrm>
          <a:prstGeom prst="rect">
            <a:avLst/>
          </a:prstGeom>
        </p:spPr>
        <p:txBody>
          <a:bodyPr anchorCtr="0" anchor="t" bIns="91425" lIns="91425" rIns="91425" tIns="91425">
            <a:noAutofit/>
          </a:bodyPr>
          <a:lstStyle/>
          <a:p>
            <a:pPr lvl="0">
              <a:spcBef>
                <a:spcPts val="0"/>
              </a:spcBef>
              <a:buNone/>
            </a:pPr>
            <a:r>
              <a:rPr lang="en"/>
              <a:t>Design Methodology: Evolutionary Delivery</a:t>
            </a:r>
          </a:p>
        </p:txBody>
      </p:sp>
      <p:pic>
        <p:nvPicPr>
          <p:cNvPr id="85" name="Shape 85"/>
          <p:cNvPicPr preferRelativeResize="0"/>
          <p:nvPr/>
        </p:nvPicPr>
        <p:blipFill rotWithShape="1">
          <a:blip r:embed="rId3">
            <a:alphaModFix/>
          </a:blip>
          <a:srcRect b="7850" l="0" r="0" t="-3590"/>
          <a:stretch/>
        </p:blipFill>
        <p:spPr>
          <a:xfrm>
            <a:off x="1302100" y="1253849"/>
            <a:ext cx="6234250" cy="5385449"/>
          </a:xfrm>
          <a:prstGeom prst="rect">
            <a:avLst/>
          </a:prstGeom>
          <a:noFill/>
          <a:ln>
            <a:noFill/>
          </a:ln>
        </p:spPr>
      </p:pic>
      <p:sp>
        <p:nvSpPr>
          <p:cNvPr id="86" name="Shape 8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Risk Management</a:t>
            </a:r>
          </a:p>
        </p:txBody>
      </p:sp>
      <p:sp>
        <p:nvSpPr>
          <p:cNvPr id="92" name="Shape 92"/>
          <p:cNvSpPr txBox="1"/>
          <p:nvPr>
            <p:ph idx="1" type="body"/>
          </p:nvPr>
        </p:nvSpPr>
        <p:spPr>
          <a:xfrm>
            <a:off x="428075" y="1536625"/>
            <a:ext cx="8404200" cy="4555200"/>
          </a:xfrm>
          <a:prstGeom prst="rect">
            <a:avLst/>
          </a:prstGeom>
        </p:spPr>
        <p:txBody>
          <a:bodyPr anchorCtr="0" anchor="t" bIns="91425" lIns="91425" rIns="91425" tIns="91425">
            <a:noAutofit/>
          </a:bodyPr>
          <a:lstStyle/>
          <a:p>
            <a:pPr indent="-228600" lvl="0" marL="457200" rtl="0">
              <a:spcBef>
                <a:spcPts val="0"/>
              </a:spcBef>
            </a:pPr>
            <a:r>
              <a:rPr lang="en"/>
              <a:t>Risks are tracked and documented each week</a:t>
            </a:r>
          </a:p>
          <a:p>
            <a:pPr indent="-228600" lvl="1" marL="914400" rtl="0">
              <a:spcBef>
                <a:spcPts val="0"/>
              </a:spcBef>
            </a:pPr>
            <a:r>
              <a:rPr lang="en"/>
              <a:t>New and Persistent risks</a:t>
            </a:r>
          </a:p>
          <a:p>
            <a:pPr indent="-228600" lvl="1" marL="914400" rtl="0">
              <a:spcBef>
                <a:spcPts val="0"/>
              </a:spcBef>
            </a:pPr>
            <a:r>
              <a:rPr lang="en"/>
              <a:t>Potential mitigation and prevention</a:t>
            </a:r>
          </a:p>
          <a:p>
            <a:pPr indent="-228600" lvl="0" marL="457200" rtl="0">
              <a:spcBef>
                <a:spcPts val="0"/>
              </a:spcBef>
            </a:pPr>
            <a:r>
              <a:rPr lang="en"/>
              <a:t>Long term risk analysis of big features</a:t>
            </a:r>
          </a:p>
          <a:p>
            <a:pPr indent="-228600" lvl="1" marL="914400" rtl="0">
              <a:spcBef>
                <a:spcPts val="0"/>
              </a:spcBef>
            </a:pPr>
            <a:r>
              <a:rPr lang="en"/>
              <a:t>e.</a:t>
            </a:r>
            <a:r>
              <a:rPr lang="en"/>
              <a:t>x</a:t>
            </a:r>
            <a:r>
              <a:rPr lang="en"/>
              <a:t>. Google Calendar Integration</a:t>
            </a:r>
          </a:p>
          <a:p>
            <a:pPr indent="-228600" lvl="0" marL="457200">
              <a:spcBef>
                <a:spcPts val="0"/>
              </a:spcBef>
            </a:pPr>
            <a:r>
              <a:rPr lang="en"/>
              <a:t>Mitigations are reviewed and discussed with sponsor</a:t>
            </a:r>
          </a:p>
        </p:txBody>
      </p:sp>
      <p:sp>
        <p:nvSpPr>
          <p:cNvPr id="93" name="Shape 9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Project Scope</a:t>
            </a:r>
          </a:p>
        </p:txBody>
      </p:sp>
      <p:sp>
        <p:nvSpPr>
          <p:cNvPr id="99" name="Shape 99"/>
          <p:cNvSpPr txBox="1"/>
          <p:nvPr>
            <p:ph idx="1" type="body"/>
          </p:nvPr>
        </p:nvSpPr>
        <p:spPr>
          <a:xfrm>
            <a:off x="369900" y="1356875"/>
            <a:ext cx="8404200" cy="5005800"/>
          </a:xfrm>
          <a:prstGeom prst="rect">
            <a:avLst/>
          </a:prstGeom>
        </p:spPr>
        <p:txBody>
          <a:bodyPr anchorCtr="0" anchor="t" bIns="91425" lIns="91425" rIns="91425" tIns="91425">
            <a:noAutofit/>
          </a:bodyPr>
          <a:lstStyle/>
          <a:p>
            <a:pPr indent="-228600" lvl="0" marL="457200" rtl="0">
              <a:spcBef>
                <a:spcPts val="0"/>
              </a:spcBef>
            </a:pPr>
            <a:r>
              <a:rPr lang="en"/>
              <a:t>Requirements:</a:t>
            </a:r>
          </a:p>
          <a:p>
            <a:pPr indent="-228600" lvl="1" marL="914400" rtl="0">
              <a:spcBef>
                <a:spcPts val="0"/>
              </a:spcBef>
            </a:pPr>
            <a:r>
              <a:rPr lang="en"/>
              <a:t>Student check-in</a:t>
            </a:r>
          </a:p>
          <a:p>
            <a:pPr indent="-228600" lvl="1" marL="914400" rtl="0">
              <a:spcBef>
                <a:spcPts val="0"/>
              </a:spcBef>
            </a:pPr>
            <a:r>
              <a:rPr lang="en"/>
              <a:t>Attendance tracking</a:t>
            </a:r>
          </a:p>
          <a:p>
            <a:pPr indent="-228600" lvl="1" marL="914400" rtl="0">
              <a:spcBef>
                <a:spcPts val="0"/>
              </a:spcBef>
            </a:pPr>
            <a:r>
              <a:rPr lang="en"/>
              <a:t>Student information</a:t>
            </a:r>
          </a:p>
          <a:p>
            <a:pPr indent="-228600" lvl="1" marL="914400" rtl="0">
              <a:spcBef>
                <a:spcPts val="0"/>
              </a:spcBef>
            </a:pPr>
            <a:r>
              <a:rPr lang="en"/>
              <a:t>Easy deployment</a:t>
            </a:r>
          </a:p>
          <a:p>
            <a:pPr indent="-228600" lvl="0" marL="457200" rtl="0">
              <a:spcBef>
                <a:spcPts val="0"/>
              </a:spcBef>
            </a:pPr>
            <a:r>
              <a:rPr lang="en"/>
              <a:t>Out of Scope:</a:t>
            </a:r>
          </a:p>
          <a:p>
            <a:pPr indent="-228600" lvl="1" marL="914400" rtl="0">
              <a:spcBef>
                <a:spcPts val="0"/>
              </a:spcBef>
            </a:pPr>
            <a:r>
              <a:rPr lang="en"/>
              <a:t>Create class material</a:t>
            </a:r>
          </a:p>
          <a:p>
            <a:pPr indent="-228600" lvl="1" marL="914400" rtl="0">
              <a:spcBef>
                <a:spcPts val="0"/>
              </a:spcBef>
            </a:pPr>
            <a:r>
              <a:rPr lang="en"/>
              <a:t>Accept payments for classes</a:t>
            </a:r>
          </a:p>
          <a:p>
            <a:pPr indent="-228600" lvl="1" marL="914400" rtl="0">
              <a:spcBef>
                <a:spcPts val="0"/>
              </a:spcBef>
            </a:pPr>
            <a:r>
              <a:rPr lang="en"/>
              <a:t>Create a native app</a:t>
            </a:r>
          </a:p>
          <a:p>
            <a:pPr indent="-228600" lvl="0" marL="457200" rtl="0">
              <a:spcBef>
                <a:spcPts val="0"/>
              </a:spcBef>
            </a:pPr>
            <a:r>
              <a:rPr lang="en"/>
              <a:t>Managing Requirements:</a:t>
            </a:r>
          </a:p>
          <a:p>
            <a:pPr indent="-228600" lvl="1" marL="914400" rtl="0">
              <a:spcBef>
                <a:spcPts val="0"/>
              </a:spcBef>
            </a:pPr>
            <a:r>
              <a:rPr lang="en"/>
              <a:t>Core requirements prioritized first</a:t>
            </a:r>
          </a:p>
          <a:p>
            <a:pPr indent="-228600" lvl="1" marL="914400" rtl="0">
              <a:spcBef>
                <a:spcPts val="0"/>
              </a:spcBef>
            </a:pPr>
            <a:r>
              <a:rPr lang="en"/>
              <a:t>Analyze requirements based on priority, feasibility, and risk</a:t>
            </a:r>
          </a:p>
        </p:txBody>
      </p:sp>
      <p:sp>
        <p:nvSpPr>
          <p:cNvPr id="100" name="Shape 10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593366"/>
            <a:ext cx="8520600" cy="763500"/>
          </a:xfrm>
          <a:prstGeom prst="rect">
            <a:avLst/>
          </a:prstGeom>
        </p:spPr>
        <p:txBody>
          <a:bodyPr anchorCtr="0" anchor="t" bIns="91425" lIns="91425" rIns="91425" tIns="91425">
            <a:noAutofit/>
          </a:bodyPr>
          <a:lstStyle/>
          <a:p>
            <a:pPr lvl="0">
              <a:spcBef>
                <a:spcPts val="0"/>
              </a:spcBef>
              <a:buNone/>
            </a:pPr>
            <a:r>
              <a:rPr lang="en"/>
              <a:t>High Level Architecture</a:t>
            </a:r>
          </a:p>
        </p:txBody>
      </p:sp>
      <p:pic>
        <p:nvPicPr>
          <p:cNvPr id="106" name="Shape 106"/>
          <p:cNvPicPr preferRelativeResize="0"/>
          <p:nvPr/>
        </p:nvPicPr>
        <p:blipFill>
          <a:blip r:embed="rId4">
            <a:alphaModFix/>
          </a:blip>
          <a:stretch>
            <a:fillRect/>
          </a:stretch>
        </p:blipFill>
        <p:spPr>
          <a:xfrm>
            <a:off x="967174" y="1201199"/>
            <a:ext cx="7209650" cy="5656800"/>
          </a:xfrm>
          <a:prstGeom prst="rect">
            <a:avLst/>
          </a:prstGeom>
          <a:noFill/>
          <a:ln>
            <a:noFill/>
          </a:ln>
        </p:spPr>
      </p:pic>
      <p:sp>
        <p:nvSpPr>
          <p:cNvPr id="107" name="Shape 10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sz="1400"/>
              <a:t>‹#›</a:t>
            </a:fld>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593366"/>
            <a:ext cx="8520600" cy="763500"/>
          </a:xfrm>
          <a:prstGeom prst="rect">
            <a:avLst/>
          </a:prstGeom>
        </p:spPr>
        <p:txBody>
          <a:bodyPr anchorCtr="0" anchor="t" bIns="91425" lIns="91425" rIns="91425" tIns="91425">
            <a:noAutofit/>
          </a:bodyPr>
          <a:lstStyle/>
          <a:p>
            <a:pPr lvl="0" rtl="0">
              <a:spcBef>
                <a:spcPts val="0"/>
              </a:spcBef>
              <a:buNone/>
            </a:pPr>
            <a:r>
              <a:rPr lang="en"/>
              <a:t>Features: Student Check-in</a:t>
            </a:r>
          </a:p>
        </p:txBody>
      </p:sp>
      <p:sp>
        <p:nvSpPr>
          <p:cNvPr id="113" name="Shape 113"/>
          <p:cNvSpPr txBox="1"/>
          <p:nvPr>
            <p:ph idx="1" type="body"/>
          </p:nvPr>
        </p:nvSpPr>
        <p:spPr>
          <a:xfrm>
            <a:off x="369900" y="1509650"/>
            <a:ext cx="8404200" cy="4555200"/>
          </a:xfrm>
          <a:prstGeom prst="rect">
            <a:avLst/>
          </a:prstGeom>
        </p:spPr>
        <p:txBody>
          <a:bodyPr anchorCtr="0" anchor="t" bIns="91425" lIns="91425" rIns="91425" tIns="91425">
            <a:noAutofit/>
          </a:bodyPr>
          <a:lstStyle/>
          <a:p>
            <a:pPr indent="-342900" lvl="0" marL="457200" marR="0" rtl="0" algn="l">
              <a:lnSpc>
                <a:spcPct val="115000"/>
              </a:lnSpc>
              <a:spcBef>
                <a:spcPts val="0"/>
              </a:spcBef>
              <a:spcAft>
                <a:spcPts val="1600"/>
              </a:spcAft>
              <a:buClr>
                <a:schemeClr val="dk2"/>
              </a:buClr>
              <a:buSzPct val="75000"/>
              <a:buFont typeface="Proxima Nova"/>
            </a:pPr>
            <a:r>
              <a:rPr lang="en"/>
              <a:t>Usability Concerns</a:t>
            </a:r>
          </a:p>
          <a:p>
            <a:pPr indent="-342900" lvl="1" marL="914400" marR="0" rtl="0" algn="l">
              <a:lnSpc>
                <a:spcPct val="115000"/>
              </a:lnSpc>
              <a:spcBef>
                <a:spcPts val="0"/>
              </a:spcBef>
              <a:spcAft>
                <a:spcPts val="1600"/>
              </a:spcAft>
              <a:buClr>
                <a:schemeClr val="dk2"/>
              </a:buClr>
              <a:buSzPct val="75000"/>
              <a:buFont typeface="Proxima Nova"/>
            </a:pPr>
            <a:r>
              <a:rPr lang="en"/>
              <a:t>Students 3 and up</a:t>
            </a:r>
          </a:p>
          <a:p>
            <a:pPr indent="-228600" lvl="1" marL="914400" marR="0" rtl="0" algn="l">
              <a:lnSpc>
                <a:spcPct val="115000"/>
              </a:lnSpc>
              <a:spcBef>
                <a:spcPts val="0"/>
              </a:spcBef>
              <a:spcAft>
                <a:spcPts val="1600"/>
              </a:spcAft>
            </a:pPr>
            <a:r>
              <a:rPr lang="en"/>
              <a:t>All students must check themselves in</a:t>
            </a:r>
          </a:p>
          <a:p>
            <a:pPr indent="-228600" lvl="1" marL="914400" marR="0" rtl="0" algn="l">
              <a:lnSpc>
                <a:spcPct val="115000"/>
              </a:lnSpc>
              <a:spcBef>
                <a:spcPts val="0"/>
              </a:spcBef>
              <a:spcAft>
                <a:spcPts val="1600"/>
              </a:spcAft>
            </a:pPr>
            <a:r>
              <a:rPr lang="en"/>
              <a:t>Designed for tablets</a:t>
            </a:r>
          </a:p>
          <a:p>
            <a:pPr indent="-342900" lvl="0" marL="457200" marR="0" rtl="0" algn="l">
              <a:lnSpc>
                <a:spcPct val="115000"/>
              </a:lnSpc>
              <a:spcBef>
                <a:spcPts val="0"/>
              </a:spcBef>
              <a:spcAft>
                <a:spcPts val="1600"/>
              </a:spcAft>
              <a:buClr>
                <a:schemeClr val="dk2"/>
              </a:buClr>
              <a:buSzPct val="75000"/>
              <a:buFont typeface="Proxima Nova"/>
            </a:pPr>
            <a:r>
              <a:rPr lang="en"/>
              <a:t>Generates appropriate attendance records on the backend</a:t>
            </a:r>
          </a:p>
          <a:p>
            <a:pPr indent="-228600" lvl="1" marL="914400" marR="0" rtl="0" algn="l">
              <a:lnSpc>
                <a:spcPct val="115000"/>
              </a:lnSpc>
              <a:spcBef>
                <a:spcPts val="0"/>
              </a:spcBef>
              <a:spcAft>
                <a:spcPts val="1600"/>
              </a:spcAft>
            </a:pPr>
            <a:r>
              <a:rPr lang="en"/>
              <a:t>These can later be viewed by instructors and/or Paul</a:t>
            </a:r>
          </a:p>
        </p:txBody>
      </p:sp>
      <p:sp>
        <p:nvSpPr>
          <p:cNvPr id="114" name="Shape 11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theme/theme1.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