
<file path=[Content_Types].xml><?xml version="1.0" encoding="utf-8"?>
<Types xmlns="http://schemas.openxmlformats.org/package/2006/content-types">
  <Default ContentType="image/jpeg" Extension="jpg"/>
  <Default ContentType="application/vnd.openxmlformats-package.relationships+xml" Extension="rels"/>
  <Default ContentType="image/png" Extension="png"/>
  <Default ContentType="application/xml" Extension="xml"/>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1.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7.xml"/>
  <Override ContentType="application/vnd.openxmlformats-officedocument.presentationml.notesSlide+xml" PartName="/ppt/notesSlides/notesSlide13.xml"/>
  <Override ContentType="application/vnd.openxmlformats-officedocument.presentationml.notesSlide+xml" PartName="/ppt/notesSlides/notesSlide3.xml"/>
  <Override ContentType="application/vnd.openxmlformats-officedocument.presentationml.notesSlide+xml" PartName="/ppt/notesSlides/notesSlide1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7.xml"/>
  <Override ContentType="application/vnd.openxmlformats-officedocument.presentationml.slide+xml" PartName="/ppt/slides/slide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8.xml"/>
  <Override ContentType="application/vnd.openxmlformats-officedocument.presentationml.slide+xml" PartName="/ppt/slides/slide10.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2" Type="http://schemas.openxmlformats.org/officeDocument/2006/relationships/presProps" Target="presProps.xml"/><Relationship Id="rId12" Type="http://schemas.openxmlformats.org/officeDocument/2006/relationships/slide" Target="slides/slide7.xml"/><Relationship Id="rId13" Type="http://schemas.openxmlformats.org/officeDocument/2006/relationships/slide" Target="slides/slide8.xml"/><Relationship Id="rId1" Type="http://schemas.openxmlformats.org/officeDocument/2006/relationships/theme" Target="theme/theme1.xml"/><Relationship Id="rId4" Type="http://schemas.openxmlformats.org/officeDocument/2006/relationships/slideMaster" Target="slideMasters/slideMaster1.xml"/><Relationship Id="rId10" Type="http://schemas.openxmlformats.org/officeDocument/2006/relationships/slide" Target="slides/slide5.xml"/><Relationship Id="rId3" Type="http://schemas.openxmlformats.org/officeDocument/2006/relationships/tableStyles" Target="tableStyles.xml"/><Relationship Id="rId11" Type="http://schemas.openxmlformats.org/officeDocument/2006/relationships/slide" Target="slides/slide6.xml"/><Relationship Id="rId9" Type="http://schemas.openxmlformats.org/officeDocument/2006/relationships/slide" Target="slides/slide4.xml"/><Relationship Id="rId6" Type="http://schemas.openxmlformats.org/officeDocument/2006/relationships/slide" Target="slides/slide1.xml"/><Relationship Id="rId5"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hyperlink" Target="http://www.se.rit.edu/~swen-561/Evaluation-Rubrics/FinalPresentationEvaluation.pdf" TargetMode="External"/><Relationship Id="rId1" Type="http://schemas.openxmlformats.org/officeDocument/2006/relationships/notesMaster" Target="../notesMasters/notesMaster1.xml"/><Relationship Id="rId3" Type="http://schemas.openxmlformats.org/officeDocument/2006/relationships/hyperlink" Target="http://www.se.rit.edu/~swen-561/Evaluation-Rubrics/FinalPresentationGuidelines.html"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 name="Shape 42"/>
        <p:cNvGrpSpPr/>
        <p:nvPr/>
      </p:nvGrpSpPr>
      <p:grpSpPr>
        <a:xfrm>
          <a:off x="0" y="0"/>
          <a:ext cx="0" cy="0"/>
          <a:chOff x="0" y="0"/>
          <a:chExt cx="0" cy="0"/>
        </a:xfrm>
      </p:grpSpPr>
      <p:sp>
        <p:nvSpPr>
          <p:cNvPr id="43" name="Shape 4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44" name="Shape 4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22" name="Shape 12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Process we used worked well. Well defined requirements, architecture, and mockups. Iterative approach with demos went smoothly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6" name="Shape 126"/>
        <p:cNvGrpSpPr/>
        <p:nvPr/>
      </p:nvGrpSpPr>
      <p:grpSpPr>
        <a:xfrm>
          <a:off x="0" y="0"/>
          <a:ext cx="0" cy="0"/>
          <a:chOff x="0" y="0"/>
          <a:chExt cx="0" cy="0"/>
        </a:xfrm>
      </p:grpSpPr>
      <p:sp>
        <p:nvSpPr>
          <p:cNvPr id="127" name="Shape 12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28" name="Shape 128"/>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EJ</a:t>
            </a:r>
          </a:p>
          <a:p>
            <a:pPr rtl="0">
              <a:spcBef>
                <a:spcPts val="0"/>
              </a:spcBef>
              <a:buNone/>
            </a:pPr>
            <a:r>
              <a:rPr lang="en"/>
              <a:t>Re: making it child friendly</a:t>
            </a:r>
          </a:p>
          <a:p>
            <a:pPr rtl="0">
              <a:spcBef>
                <a:spcPts val="0"/>
              </a:spcBef>
              <a:buNone/>
            </a:pPr>
            <a:r>
              <a:rPr lang="en"/>
              <a:t>	We weren’t able to do any usability testing with children</a:t>
            </a:r>
          </a:p>
          <a:p>
            <a:pPr rtl="0">
              <a:spcBef>
                <a:spcPts val="0"/>
              </a:spcBef>
              <a:buNone/>
            </a:pPr>
            <a:r>
              <a:rPr lang="en"/>
              <a:t>	We went about more guess and check style, taking our best crack at it and then having Dr. Decker/Museum staff give us feedback</a:t>
            </a:r>
          </a:p>
          <a:p>
            <a:pPr>
              <a:spcBef>
                <a:spcPts val="0"/>
              </a:spcBef>
              <a:buNone/>
            </a:pPr>
            <a:r>
              <a:rPr lang="en"/>
              <a:t>	We saw a couple examples of surveys sent to use from the staff early on in the project and most were just plain and dry surveys. Ours is definitely more engaging than any we saw.</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2" name="Shape 132"/>
        <p:cNvGrpSpPr/>
        <p:nvPr/>
      </p:nvGrpSpPr>
      <p:grpSpPr>
        <a:xfrm>
          <a:off x="0" y="0"/>
          <a:ext cx="0" cy="0"/>
          <a:chOff x="0" y="0"/>
          <a:chExt cx="0" cy="0"/>
        </a:xfrm>
      </p:grpSpPr>
      <p:sp>
        <p:nvSpPr>
          <p:cNvPr id="133" name="Shape 13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4" name="Shape 134"/>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EJ</a:t>
            </a:r>
          </a:p>
          <a:p>
            <a:pPr rtl="0">
              <a:spcBef>
                <a:spcPts val="0"/>
              </a:spcBef>
              <a:buNone/>
            </a:pPr>
            <a:r>
              <a:rPr lang="en"/>
              <a:t>Re: Improve Deployability</a:t>
            </a:r>
          </a:p>
          <a:p>
            <a:pPr rtl="0">
              <a:spcBef>
                <a:spcPts val="0"/>
              </a:spcBef>
              <a:buNone/>
            </a:pPr>
            <a:r>
              <a:rPr lang="en"/>
              <a:t>	The ability to have an easy installer that could install the entire application/database and could be done with little to know technical skills</a:t>
            </a:r>
          </a:p>
          <a:p>
            <a:pPr rtl="0">
              <a:spcBef>
                <a:spcPts val="0"/>
              </a:spcBef>
              <a:buNone/>
            </a:pPr>
            <a:r>
              <a:rPr lang="en"/>
              <a:t>	But also even better would to have this hosted somewhere out of the museum, like on heroku or AWS. But that would involve someone managing it and perhaps paying for it.</a:t>
            </a:r>
          </a:p>
          <a:p>
            <a:pPr>
              <a:spcBef>
                <a:spcPts val="0"/>
              </a:spcBef>
              <a:buNone/>
            </a:pPr>
            <a:r>
              <a:rPr lang="en"/>
              <a:t>		Also we didn’t do this to alleviate some security concerns/avoid extra configuration that goes along with a publicly accessible website.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8" name="Shape 138"/>
        <p:cNvGrpSpPr/>
        <p:nvPr/>
      </p:nvGrpSpPr>
      <p:grpSpPr>
        <a:xfrm>
          <a:off x="0" y="0"/>
          <a:ext cx="0" cy="0"/>
          <a:chOff x="0" y="0"/>
          <a:chExt cx="0" cy="0"/>
        </a:xfrm>
      </p:grpSpPr>
      <p:sp>
        <p:nvSpPr>
          <p:cNvPr id="139" name="Shape 13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40" name="Shape 14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 name="Shape 48"/>
        <p:cNvGrpSpPr/>
        <p:nvPr/>
      </p:nvGrpSpPr>
      <p:grpSpPr>
        <a:xfrm>
          <a:off x="0" y="0"/>
          <a:ext cx="0" cy="0"/>
          <a:chOff x="0" y="0"/>
          <a:chExt cx="0" cy="0"/>
        </a:xfrm>
      </p:grpSpPr>
      <p:sp>
        <p:nvSpPr>
          <p:cNvPr id="49" name="Shape 4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50" name="Shape 50"/>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u="sng">
                <a:solidFill>
                  <a:schemeClr val="hlink"/>
                </a:solidFill>
                <a:hlinkClick r:id="rId2"/>
              </a:rPr>
              <a:t>http://www.se.rit.edu/~swen-561/Evaluation-Rubrics/FinalPresentationEvaluation.pdf</a:t>
            </a:r>
          </a:p>
          <a:p>
            <a:pPr rtl="0">
              <a:spcBef>
                <a:spcPts val="0"/>
              </a:spcBef>
              <a:buNone/>
            </a:pPr>
            <a:r>
              <a:t/>
            </a:r>
            <a:endParaRPr/>
          </a:p>
          <a:p>
            <a:pPr rtl="0">
              <a:spcBef>
                <a:spcPts val="0"/>
              </a:spcBef>
              <a:buNone/>
            </a:pPr>
            <a:r>
              <a:rPr lang="en" u="sng">
                <a:solidFill>
                  <a:schemeClr val="hlink"/>
                </a:solidFill>
                <a:hlinkClick r:id="rId3"/>
              </a:rPr>
              <a:t>http://www.se.rit.edu/~swen-561/Evaluation-Rubrics/FinalPresentationGuidelines.html</a:t>
            </a:r>
          </a:p>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 name="Shape 55"/>
        <p:cNvGrpSpPr/>
        <p:nvPr/>
      </p:nvGrpSpPr>
      <p:grpSpPr>
        <a:xfrm>
          <a:off x="0" y="0"/>
          <a:ext cx="0" cy="0"/>
          <a:chOff x="0" y="0"/>
          <a:chExt cx="0" cy="0"/>
        </a:xfrm>
      </p:grpSpPr>
      <p:sp>
        <p:nvSpPr>
          <p:cNvPr id="56" name="Shape 5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57" name="Shape 57"/>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EJ</a:t>
            </a:r>
          </a:p>
          <a:p>
            <a:pPr rtl="0">
              <a:spcBef>
                <a:spcPts val="0"/>
              </a:spcBef>
              <a:buNone/>
            </a:pPr>
            <a:r>
              <a:rPr lang="en"/>
              <a:t>Project is sponsored by Lockeed Martin but the project is being done for The Discovery Center</a:t>
            </a:r>
          </a:p>
          <a:p>
            <a:pPr>
              <a:spcBef>
                <a:spcPts val="0"/>
              </a:spcBef>
              <a:buNone/>
            </a:pPr>
            <a:r>
              <a:rPr lang="en"/>
              <a:t>A non-profit childrens museum located in Binghamton NY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67" name="Shape 6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74" name="Shape 74"/>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EJ</a:t>
            </a:r>
          </a:p>
          <a:p>
            <a:pPr rtl="0">
              <a:spcBef>
                <a:spcPts val="0"/>
              </a:spcBef>
              <a:buNone/>
            </a:pPr>
            <a:r>
              <a:rPr lang="en"/>
              <a:t>Include specifics of the type of data they want to collect and what they had been doing previously</a:t>
            </a:r>
          </a:p>
          <a:p>
            <a:pPr rtl="0">
              <a:spcBef>
                <a:spcPts val="0"/>
              </a:spcBef>
              <a:buNone/>
            </a:pPr>
            <a:r>
              <a:t/>
            </a:r>
            <a:endParaRPr/>
          </a:p>
          <a:p>
            <a:pPr rtl="0">
              <a:spcBef>
                <a:spcPts val="0"/>
              </a:spcBef>
              <a:buNone/>
            </a:pPr>
            <a:r>
              <a:rPr lang="en"/>
              <a:t>Previously they were using handwritten paper surveys to collect emails mostly</a:t>
            </a:r>
          </a:p>
          <a:p>
            <a:pPr rtl="0">
              <a:spcBef>
                <a:spcPts val="0"/>
              </a:spcBef>
              <a:buNone/>
            </a:pPr>
            <a:r>
              <a:t/>
            </a:r>
            <a:endParaRPr/>
          </a:p>
          <a:p>
            <a:pPr rtl="0">
              <a:spcBef>
                <a:spcPts val="0"/>
              </a:spcBef>
              <a:buNone/>
            </a:pPr>
            <a:r>
              <a:rPr lang="en"/>
              <a:t>One of the things they wanted was demographic data. Things like how many children were coming, age, and gender.</a:t>
            </a:r>
          </a:p>
          <a:p>
            <a:pPr rtl="0">
              <a:spcBef>
                <a:spcPts val="0"/>
              </a:spcBef>
              <a:buNone/>
            </a:pPr>
            <a:r>
              <a:t/>
            </a:r>
            <a:endParaRPr/>
          </a:p>
          <a:p>
            <a:pPr rtl="0">
              <a:spcBef>
                <a:spcPts val="0"/>
              </a:spcBef>
              <a:buNone/>
            </a:pPr>
            <a:r>
              <a:rPr lang="en"/>
              <a:t>Also wanted to be able to gauge how much kids and adults liked the different exhibits</a:t>
            </a:r>
          </a:p>
          <a:p>
            <a:pPr rtl="0">
              <a:spcBef>
                <a:spcPts val="0"/>
              </a:spcBef>
              <a:buNone/>
            </a:pPr>
            <a:r>
              <a:t/>
            </a:r>
            <a:endParaRPr/>
          </a:p>
          <a:p>
            <a:pPr rtl="0">
              <a:spcBef>
                <a:spcPts val="0"/>
              </a:spcBef>
              <a:buNone/>
            </a:pPr>
            <a:r>
              <a:rPr lang="en"/>
              <a:t>Re: configuring and creating</a:t>
            </a:r>
          </a:p>
          <a:p>
            <a:pPr>
              <a:spcBef>
                <a:spcPts val="0"/>
              </a:spcBef>
              <a:buNone/>
            </a:pPr>
            <a:r>
              <a:rPr lang="en"/>
              <a:t>	They wanted, at a minimum, the ability to change the survey to match current “special”/monthly events that were going on. to gauge interest and stuff</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96" name="Shape 96"/>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Jonathon</a:t>
            </a:r>
          </a:p>
          <a:p>
            <a:pPr rtl="0">
              <a:spcBef>
                <a:spcPts val="0"/>
              </a:spcBef>
              <a:buNone/>
            </a:pPr>
            <a:r>
              <a:rPr lang="en"/>
              <a:t>a note on tablets and kiosk mode:</a:t>
            </a:r>
          </a:p>
          <a:p>
            <a:pPr rtl="0">
              <a:spcBef>
                <a:spcPts val="0"/>
              </a:spcBef>
              <a:buNone/>
            </a:pPr>
            <a:r>
              <a:rPr lang="en"/>
              <a:t>being a windows 8 tablet, it has certain gestures that can be used to access various features. </a:t>
            </a:r>
          </a:p>
          <a:p>
            <a:pPr rtl="0">
              <a:spcBef>
                <a:spcPts val="0"/>
              </a:spcBef>
              <a:buNone/>
            </a:pPr>
            <a:r>
              <a:rPr lang="en"/>
              <a:t>specifically, a swipe from the right edge of the screen to the left brings up the charms bar. </a:t>
            </a:r>
          </a:p>
          <a:p>
            <a:pPr rtl="0">
              <a:spcBef>
                <a:spcPts val="0"/>
              </a:spcBef>
              <a:buNone/>
            </a:pPr>
            <a:r>
              <a:rPr lang="en"/>
              <a:t>this feature cannot be turned off in any settings menu, and kiosk software can be pricy. </a:t>
            </a:r>
          </a:p>
          <a:p>
            <a:pPr rtl="0">
              <a:spcBef>
                <a:spcPts val="0"/>
              </a:spcBef>
              <a:buNone/>
            </a:pPr>
            <a:r>
              <a:rPr lang="en"/>
              <a:t>to get around this, we utilized a batch script that </a:t>
            </a:r>
          </a:p>
          <a:p>
            <a:pPr rtl="0">
              <a:spcBef>
                <a:spcPts val="0"/>
              </a:spcBef>
              <a:buNone/>
            </a:pPr>
            <a:r>
              <a:rPr lang="en"/>
              <a:t>1. kills explorer.exe, which gets rid of the charms bar, and</a:t>
            </a:r>
          </a:p>
          <a:p>
            <a:pPr rtl="0">
              <a:spcBef>
                <a:spcPts val="0"/>
              </a:spcBef>
              <a:buNone/>
            </a:pPr>
            <a:r>
              <a:rPr lang="en"/>
              <a:t>2. opens up a google chrome window with the survey website already loaded.</a:t>
            </a:r>
          </a:p>
          <a:p>
            <a:pPr rtl="0">
              <a:spcBef>
                <a:spcPts val="0"/>
              </a:spcBef>
              <a:buNone/>
            </a:pPr>
            <a:r>
              <a:rPr lang="en"/>
              <a:t>3. we used a combination of chrome target flags to open the browser in kiosk mode that also restricts the user to only one domain, in this case the survey website. </a:t>
            </a:r>
          </a:p>
          <a:p>
            <a:pPr>
              <a:spcBef>
                <a:spcPts val="0"/>
              </a:spcBef>
              <a:buNone/>
            </a:pPr>
            <a:r>
              <a:rPr lang="en"/>
              <a:t>one vulnerability we found was the ability to right click any image in the survey and bring up a reverse image search with that pic, or open that image in a new tab. without the ability to go back or forward within the browser, or switch tabs, this would take the web browser out of the survey webpage and render the kiosk unusable until a museum administrator stepped in and restarted the tablet. to get around this, we simply disabled right clicks on any survey page.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5" name="Shape 105"/>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Jonathon</a:t>
            </a:r>
          </a:p>
          <a:p>
            <a:pPr rtl="0">
              <a:spcBef>
                <a:spcPts val="0"/>
              </a:spcBef>
              <a:buNone/>
            </a:pPr>
            <a:r>
              <a:rPr lang="en"/>
              <a:t>“The team described the system and its architecture, and conveyed why this was the best approach”</a:t>
            </a:r>
          </a:p>
          <a:p>
            <a:pPr rtl="0">
              <a:spcBef>
                <a:spcPts val="0"/>
              </a:spcBef>
              <a:buNone/>
            </a:pPr>
            <a:r>
              <a:t/>
            </a:r>
            <a:endParaRPr/>
          </a:p>
          <a:p>
            <a:pPr rtl="0">
              <a:spcBef>
                <a:spcPts val="0"/>
              </a:spcBef>
              <a:buNone/>
            </a:pPr>
            <a:r>
              <a:rPr lang="en"/>
              <a:t>Web app vs android app stuff</a:t>
            </a:r>
          </a:p>
          <a:p>
            <a:pPr rtl="0">
              <a:spcBef>
                <a:spcPts val="0"/>
              </a:spcBef>
              <a:buNone/>
            </a:pPr>
            <a:r>
              <a:t/>
            </a:r>
            <a:endParaRPr/>
          </a:p>
          <a:p>
            <a:pPr>
              <a:spcBef>
                <a:spcPts val="0"/>
              </a:spcBef>
              <a:buNone/>
            </a:pPr>
            <a:r>
              <a:rPr lang="en"/>
              <a:t>Infrastructure stuff, running it locally in the museum off a laptop</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0" name="Shape 110"/>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Jonathon</a:t>
            </a:r>
          </a:p>
          <a:p>
            <a:pPr rtl="0">
              <a:spcBef>
                <a:spcPts val="0"/>
              </a:spcBef>
              <a:buNone/>
            </a:pPr>
            <a:r>
              <a:rPr lang="en"/>
              <a:t>EJ’s Note:</a:t>
            </a:r>
          </a:p>
          <a:p>
            <a:pPr rtl="0">
              <a:spcBef>
                <a:spcPts val="0"/>
              </a:spcBef>
              <a:buNone/>
            </a:pPr>
            <a:r>
              <a:rPr lang="en"/>
              <a:t>Important part of this diagram is the login filter. While not an entity it’s there to show that all admin related functionality requires authentication for extra security (even though it’s not a public website)</a:t>
            </a:r>
          </a:p>
          <a:p>
            <a:pPr lvl="0" rtl="0">
              <a:spcBef>
                <a:spcPts val="0"/>
              </a:spcBef>
              <a:buNone/>
            </a:pPr>
            <a:r>
              <a:rPr lang="en"/>
              <a:t>Also that the entity framework is being used for saving/reading from the database</a:t>
            </a:r>
          </a:p>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4" name="Shape 114"/>
        <p:cNvGrpSpPr/>
        <p:nvPr/>
      </p:nvGrpSpPr>
      <p:grpSpPr>
        <a:xfrm>
          <a:off x="0" y="0"/>
          <a:ext cx="0" cy="0"/>
          <a:chOff x="0" y="0"/>
          <a:chExt cx="0" cy="0"/>
        </a:xfrm>
      </p:grpSpPr>
      <p:sp>
        <p:nvSpPr>
          <p:cNvPr id="115" name="Shape 11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6" name="Shape 116"/>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Andrew</a:t>
            </a:r>
          </a:p>
          <a:p>
            <a:pPr rtl="0">
              <a:spcBef>
                <a:spcPts val="0"/>
              </a:spcBef>
              <a:buNone/>
            </a:pPr>
            <a:r>
              <a:rPr lang="en"/>
              <a:t>Rob</a:t>
            </a:r>
          </a:p>
          <a:p>
            <a:pPr rtl="0">
              <a:spcBef>
                <a:spcPts val="0"/>
              </a:spcBef>
              <a:buNone/>
            </a:pPr>
            <a:r>
              <a:t/>
            </a:r>
            <a:endParaRPr/>
          </a:p>
          <a:p>
            <a:pPr rtl="0">
              <a:spcBef>
                <a:spcPts val="0"/>
              </a:spcBef>
              <a:buNone/>
            </a:pPr>
            <a:r>
              <a:rPr lang="en"/>
              <a:t>Feedback</a:t>
            </a:r>
          </a:p>
          <a:p>
            <a:pPr rtl="0">
              <a:spcBef>
                <a:spcPts val="0"/>
              </a:spcBef>
              <a:buNone/>
            </a:pPr>
            <a:r>
              <a:rPr lang="en"/>
              <a:t>Speed up intro, was 1min</a:t>
            </a:r>
          </a:p>
          <a:p>
            <a:pPr rtl="0">
              <a:spcBef>
                <a:spcPts val="0"/>
              </a:spcBef>
              <a:buNone/>
            </a:pPr>
            <a:r>
              <a:rPr lang="en"/>
              <a:t>Point out the use of touchscreen</a:t>
            </a:r>
          </a:p>
          <a:p>
            <a:pPr>
              <a:spcBef>
                <a:spcPts val="0"/>
              </a:spcBef>
              <a:buNone/>
            </a:pPr>
            <a:r>
              <a:rPr lang="en"/>
              <a:t>or their webmaster for their main site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sp>
        <p:nvSpPr>
          <p:cNvPr id="9" name="Shape 9"/>
          <p:cNvSpPr/>
          <p:nvPr/>
        </p:nvSpPr>
        <p:spPr>
          <a:xfrm>
            <a:off x="0" y="0"/>
            <a:ext cx="9144000" cy="3518399"/>
          </a:xfrm>
          <a:prstGeom prst="rect">
            <a:avLst/>
          </a:prstGeom>
          <a:solidFill>
            <a:schemeClr val="dk2"/>
          </a:solidFill>
          <a:ln>
            <a:noFill/>
          </a:ln>
        </p:spPr>
        <p:txBody>
          <a:bodyPr anchorCtr="0" anchor="ctr" bIns="45700" lIns="91425" rIns="91425" tIns="45700">
            <a:noAutofit/>
          </a:bodyPr>
          <a:lstStyle/>
          <a:p>
            <a:pPr>
              <a:spcBef>
                <a:spcPts val="0"/>
              </a:spcBef>
              <a:buNone/>
            </a:pPr>
            <a:r>
              <a:t/>
            </a:r>
            <a:endParaRPr/>
          </a:p>
        </p:txBody>
      </p:sp>
      <p:cxnSp>
        <p:nvCxnSpPr>
          <p:cNvPr id="10" name="Shape 10"/>
          <p:cNvCxnSpPr/>
          <p:nvPr/>
        </p:nvCxnSpPr>
        <p:spPr>
          <a:xfrm>
            <a:off x="0" y="3496604"/>
            <a:ext cx="9144000" cy="0"/>
          </a:xfrm>
          <a:prstGeom prst="straightConnector1">
            <a:avLst/>
          </a:prstGeom>
          <a:noFill/>
          <a:ln cap="flat" w="57150">
            <a:solidFill>
              <a:srgbClr val="000000">
                <a:alpha val="14901"/>
              </a:srgbClr>
            </a:solidFill>
            <a:prstDash val="solid"/>
            <a:round/>
            <a:headEnd len="med" w="med" type="none"/>
            <a:tailEnd len="med" w="med" type="none"/>
          </a:ln>
        </p:spPr>
      </p:cxnSp>
      <p:sp>
        <p:nvSpPr>
          <p:cNvPr id="11" name="Shape 11"/>
          <p:cNvSpPr txBox="1"/>
          <p:nvPr>
            <p:ph type="ctrTitle"/>
          </p:nvPr>
        </p:nvSpPr>
        <p:spPr>
          <a:xfrm>
            <a:off x="685800" y="1867781"/>
            <a:ext cx="7772400" cy="1648800"/>
          </a:xfrm>
          <a:prstGeom prst="rect">
            <a:avLst/>
          </a:prstGeom>
        </p:spPr>
        <p:txBody>
          <a:bodyPr anchorCtr="0" anchor="b" bIns="91425" lIns="91425" rIns="91425" tIns="91425"/>
          <a:lstStyle>
            <a:lvl1pPr>
              <a:spcBef>
                <a:spcPts val="0"/>
              </a:spcBef>
              <a:buSzPct val="100000"/>
              <a:defRPr sz="7200"/>
            </a:lvl1pPr>
            <a:lvl2pPr>
              <a:spcBef>
                <a:spcPts val="0"/>
              </a:spcBef>
              <a:buSzPct val="100000"/>
              <a:defRPr sz="7200"/>
            </a:lvl2pPr>
            <a:lvl3pPr>
              <a:spcBef>
                <a:spcPts val="0"/>
              </a:spcBef>
              <a:buSzPct val="100000"/>
              <a:defRPr sz="7200"/>
            </a:lvl3pPr>
            <a:lvl4pPr>
              <a:spcBef>
                <a:spcPts val="0"/>
              </a:spcBef>
              <a:buSzPct val="100000"/>
              <a:defRPr sz="7200"/>
            </a:lvl4pPr>
            <a:lvl5pPr>
              <a:spcBef>
                <a:spcPts val="0"/>
              </a:spcBef>
              <a:buSzPct val="100000"/>
              <a:defRPr sz="7200"/>
            </a:lvl5pPr>
            <a:lvl6pPr>
              <a:spcBef>
                <a:spcPts val="0"/>
              </a:spcBef>
              <a:buSzPct val="100000"/>
              <a:defRPr sz="7200"/>
            </a:lvl6pPr>
            <a:lvl7pPr>
              <a:spcBef>
                <a:spcPts val="0"/>
              </a:spcBef>
              <a:buSzPct val="100000"/>
              <a:defRPr sz="7200"/>
            </a:lvl7pPr>
            <a:lvl8pPr>
              <a:spcBef>
                <a:spcPts val="0"/>
              </a:spcBef>
              <a:buSzPct val="100000"/>
              <a:defRPr sz="7200"/>
            </a:lvl8pPr>
            <a:lvl9pPr>
              <a:spcBef>
                <a:spcPts val="0"/>
              </a:spcBef>
              <a:buSzPct val="100000"/>
              <a:defRPr sz="7200"/>
            </a:lvl9pPr>
          </a:lstStyle>
          <a:p/>
        </p:txBody>
      </p:sp>
      <p:sp>
        <p:nvSpPr>
          <p:cNvPr id="12" name="Shape 12"/>
          <p:cNvSpPr txBox="1"/>
          <p:nvPr>
            <p:ph idx="1" type="subTitle"/>
          </p:nvPr>
        </p:nvSpPr>
        <p:spPr>
          <a:xfrm>
            <a:off x="685800" y="3627026"/>
            <a:ext cx="7772400" cy="774300"/>
          </a:xfrm>
          <a:prstGeom prst="rect">
            <a:avLst/>
          </a:prstGeom>
        </p:spPr>
        <p:txBody>
          <a:bodyPr anchorCtr="0" anchor="t" bIns="91425" lIns="91425" rIns="91425" tIns="91425"/>
          <a:lstStyle>
            <a:lvl1pPr>
              <a:spcBef>
                <a:spcPts val="0"/>
              </a:spcBef>
              <a:buClr>
                <a:schemeClr val="dk2"/>
              </a:buClr>
              <a:buNone/>
              <a:defRPr>
                <a:solidFill>
                  <a:schemeClr val="dk2"/>
                </a:solidFill>
              </a:defRPr>
            </a:lvl1pPr>
            <a:lvl2pPr>
              <a:spcBef>
                <a:spcPts val="0"/>
              </a:spcBef>
              <a:buClr>
                <a:schemeClr val="dk2"/>
              </a:buClr>
              <a:buSzPct val="100000"/>
              <a:buNone/>
              <a:defRPr sz="3000">
                <a:solidFill>
                  <a:schemeClr val="dk2"/>
                </a:solidFill>
              </a:defRPr>
            </a:lvl2pPr>
            <a:lvl3pPr>
              <a:spcBef>
                <a:spcPts val="0"/>
              </a:spcBef>
              <a:buClr>
                <a:schemeClr val="dk2"/>
              </a:buClr>
              <a:buSzPct val="100000"/>
              <a:buNone/>
              <a:defRPr sz="3000">
                <a:solidFill>
                  <a:schemeClr val="dk2"/>
                </a:solidFill>
              </a:defRPr>
            </a:lvl3pPr>
            <a:lvl4pPr>
              <a:spcBef>
                <a:spcPts val="0"/>
              </a:spcBef>
              <a:buClr>
                <a:schemeClr val="dk2"/>
              </a:buClr>
              <a:buSzPct val="100000"/>
              <a:buNone/>
              <a:defRPr sz="3000">
                <a:solidFill>
                  <a:schemeClr val="dk2"/>
                </a:solidFill>
              </a:defRPr>
            </a:lvl4pPr>
            <a:lvl5pPr>
              <a:spcBef>
                <a:spcPts val="0"/>
              </a:spcBef>
              <a:buClr>
                <a:schemeClr val="dk2"/>
              </a:buClr>
              <a:buSzPct val="100000"/>
              <a:buNone/>
              <a:defRPr sz="3000">
                <a:solidFill>
                  <a:schemeClr val="dk2"/>
                </a:solidFill>
              </a:defRPr>
            </a:lvl5pPr>
            <a:lvl6pPr>
              <a:spcBef>
                <a:spcPts val="0"/>
              </a:spcBef>
              <a:buClr>
                <a:schemeClr val="dk2"/>
              </a:buClr>
              <a:buSzPct val="100000"/>
              <a:buNone/>
              <a:defRPr sz="3000">
                <a:solidFill>
                  <a:schemeClr val="dk2"/>
                </a:solidFill>
              </a:defRPr>
            </a:lvl6pPr>
            <a:lvl7pPr>
              <a:spcBef>
                <a:spcPts val="0"/>
              </a:spcBef>
              <a:buClr>
                <a:schemeClr val="dk2"/>
              </a:buClr>
              <a:buSzPct val="100000"/>
              <a:buNone/>
              <a:defRPr sz="3000">
                <a:solidFill>
                  <a:schemeClr val="dk2"/>
                </a:solidFill>
              </a:defRPr>
            </a:lvl7pPr>
            <a:lvl8pPr>
              <a:spcBef>
                <a:spcPts val="0"/>
              </a:spcBef>
              <a:buClr>
                <a:schemeClr val="dk2"/>
              </a:buClr>
              <a:buSzPct val="100000"/>
              <a:buNone/>
              <a:defRPr sz="3000">
                <a:solidFill>
                  <a:schemeClr val="dk2"/>
                </a:solidFill>
              </a:defRPr>
            </a:lvl8pPr>
            <a:lvl9pPr>
              <a:spcBef>
                <a:spcPts val="0"/>
              </a:spcBef>
              <a:buClr>
                <a:schemeClr val="dk2"/>
              </a:buClr>
              <a:buSzPct val="100000"/>
              <a:buNone/>
              <a:defRPr sz="3000">
                <a:solidFill>
                  <a:schemeClr val="dk2"/>
                </a:solidFill>
              </a:defRPr>
            </a:lvl9pPr>
          </a:lstStyle>
          <a:p/>
        </p:txBody>
      </p:sp>
      <p:sp>
        <p:nvSpPr>
          <p:cNvPr id="13" name="Shape 13"/>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4" name="Shape 14"/>
        <p:cNvGrpSpPr/>
        <p:nvPr/>
      </p:nvGrpSpPr>
      <p:grpSpPr>
        <a:xfrm>
          <a:off x="0" y="0"/>
          <a:ext cx="0" cy="0"/>
          <a:chOff x="0" y="0"/>
          <a:chExt cx="0" cy="0"/>
        </a:xfrm>
      </p:grpSpPr>
      <p:sp>
        <p:nvSpPr>
          <p:cNvPr id="15" name="Shape 15"/>
          <p:cNvSpPr/>
          <p:nvPr/>
        </p:nvSpPr>
        <p:spPr>
          <a:xfrm>
            <a:off x="0" y="0"/>
            <a:ext cx="9144000" cy="1149900"/>
          </a:xfrm>
          <a:prstGeom prst="rect">
            <a:avLst/>
          </a:prstGeom>
          <a:solidFill>
            <a:srgbClr val="2388DB"/>
          </a:solidFill>
          <a:ln>
            <a:noFill/>
          </a:ln>
        </p:spPr>
        <p:txBody>
          <a:bodyPr anchorCtr="0" anchor="ctr" bIns="45700" lIns="91425" rIns="91425" tIns="45700">
            <a:noAutofit/>
          </a:bodyPr>
          <a:lstStyle/>
          <a:p>
            <a:pPr>
              <a:spcBef>
                <a:spcPts val="0"/>
              </a:spcBef>
              <a:buNone/>
            </a:pPr>
            <a:r>
              <a:t/>
            </a:r>
            <a:endParaRPr/>
          </a:p>
        </p:txBody>
      </p:sp>
      <p:cxnSp>
        <p:nvCxnSpPr>
          <p:cNvPr id="16" name="Shape 16"/>
          <p:cNvCxnSpPr/>
          <p:nvPr/>
        </p:nvCxnSpPr>
        <p:spPr>
          <a:xfrm>
            <a:off x="0" y="1127875"/>
            <a:ext cx="9144000" cy="0"/>
          </a:xfrm>
          <a:prstGeom prst="straightConnector1">
            <a:avLst/>
          </a:prstGeom>
          <a:noFill/>
          <a:ln cap="flat" w="57150">
            <a:solidFill>
              <a:srgbClr val="000000">
                <a:alpha val="14901"/>
              </a:srgbClr>
            </a:solidFill>
            <a:prstDash val="solid"/>
            <a:round/>
            <a:headEnd len="med" w="med" type="none"/>
            <a:tailEnd len="med" w="med" type="none"/>
          </a:ln>
        </p:spPr>
      </p:cxnSp>
      <p:sp>
        <p:nvSpPr>
          <p:cNvPr id="17" name="Shape 17"/>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x="457200" y="1200150"/>
            <a:ext cx="82296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p:nvPr/>
        </p:nvSpPr>
        <p:spPr>
          <a:xfrm>
            <a:off x="0" y="0"/>
            <a:ext cx="9144000" cy="1149900"/>
          </a:xfrm>
          <a:prstGeom prst="rect">
            <a:avLst/>
          </a:prstGeom>
          <a:solidFill>
            <a:schemeClr val="dk2"/>
          </a:solidFill>
          <a:ln>
            <a:noFill/>
          </a:ln>
        </p:spPr>
        <p:txBody>
          <a:bodyPr anchorCtr="0" anchor="ctr" bIns="45700" lIns="91425" rIns="91425" tIns="45700">
            <a:noAutofit/>
          </a:bodyPr>
          <a:lstStyle/>
          <a:p>
            <a:pPr>
              <a:spcBef>
                <a:spcPts val="0"/>
              </a:spcBef>
              <a:buNone/>
            </a:pPr>
            <a:r>
              <a:t/>
            </a:r>
            <a:endParaRPr/>
          </a:p>
        </p:txBody>
      </p:sp>
      <p:cxnSp>
        <p:nvCxnSpPr>
          <p:cNvPr id="22" name="Shape 22"/>
          <p:cNvCxnSpPr/>
          <p:nvPr/>
        </p:nvCxnSpPr>
        <p:spPr>
          <a:xfrm>
            <a:off x="0" y="1127875"/>
            <a:ext cx="9144000" cy="0"/>
          </a:xfrm>
          <a:prstGeom prst="straightConnector1">
            <a:avLst/>
          </a:prstGeom>
          <a:noFill/>
          <a:ln cap="flat" w="57150">
            <a:solidFill>
              <a:srgbClr val="000000">
                <a:alpha val="14901"/>
              </a:srgbClr>
            </a:solidFill>
            <a:prstDash val="solid"/>
            <a:round/>
            <a:headEnd len="med" w="med" type="none"/>
            <a:tailEnd len="med" w="med" type="none"/>
          </a:ln>
        </p:spPr>
      </p:cxnSp>
      <p:sp>
        <p:nvSpPr>
          <p:cNvPr id="23" name="Shape 23"/>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4" name="Shape 24"/>
          <p:cNvSpPr txBox="1"/>
          <p:nvPr>
            <p:ph idx="1" type="body"/>
          </p:nvPr>
        </p:nvSpPr>
        <p:spPr>
          <a:xfrm>
            <a:off x="457200" y="1200150"/>
            <a:ext cx="39945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5" name="Shape 25"/>
          <p:cNvSpPr txBox="1"/>
          <p:nvPr>
            <p:ph idx="2" type="body"/>
          </p:nvPr>
        </p:nvSpPr>
        <p:spPr>
          <a:xfrm>
            <a:off x="4692273" y="1200150"/>
            <a:ext cx="39945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6" name="Shape 26"/>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7" name="Shape 27"/>
        <p:cNvGrpSpPr/>
        <p:nvPr/>
      </p:nvGrpSpPr>
      <p:grpSpPr>
        <a:xfrm>
          <a:off x="0" y="0"/>
          <a:ext cx="0" cy="0"/>
          <a:chOff x="0" y="0"/>
          <a:chExt cx="0" cy="0"/>
        </a:xfrm>
      </p:grpSpPr>
      <p:sp>
        <p:nvSpPr>
          <p:cNvPr id="28" name="Shape 28"/>
          <p:cNvSpPr/>
          <p:nvPr/>
        </p:nvSpPr>
        <p:spPr>
          <a:xfrm>
            <a:off x="0" y="0"/>
            <a:ext cx="9144000" cy="1149900"/>
          </a:xfrm>
          <a:prstGeom prst="rect">
            <a:avLst/>
          </a:prstGeom>
          <a:solidFill>
            <a:srgbClr val="2388DB"/>
          </a:solidFill>
          <a:ln>
            <a:noFill/>
          </a:ln>
        </p:spPr>
        <p:txBody>
          <a:bodyPr anchorCtr="0" anchor="ctr" bIns="45700" lIns="91425" rIns="91425" tIns="45700">
            <a:noAutofit/>
          </a:bodyPr>
          <a:lstStyle/>
          <a:p>
            <a:pPr>
              <a:spcBef>
                <a:spcPts val="0"/>
              </a:spcBef>
              <a:buNone/>
            </a:pPr>
            <a:r>
              <a:t/>
            </a:r>
            <a:endParaRPr/>
          </a:p>
        </p:txBody>
      </p:sp>
      <p:cxnSp>
        <p:nvCxnSpPr>
          <p:cNvPr id="29" name="Shape 29"/>
          <p:cNvCxnSpPr/>
          <p:nvPr/>
        </p:nvCxnSpPr>
        <p:spPr>
          <a:xfrm>
            <a:off x="0" y="1127875"/>
            <a:ext cx="9144000" cy="0"/>
          </a:xfrm>
          <a:prstGeom prst="straightConnector1">
            <a:avLst/>
          </a:prstGeom>
          <a:noFill/>
          <a:ln cap="flat" w="57150">
            <a:solidFill>
              <a:srgbClr val="000000">
                <a:alpha val="14901"/>
              </a:srgbClr>
            </a:solidFill>
            <a:prstDash val="solid"/>
            <a:round/>
            <a:headEnd len="med" w="med" type="none"/>
            <a:tailEnd len="med" w="med" type="none"/>
          </a:ln>
        </p:spPr>
      </p:cxnSp>
      <p:sp>
        <p:nvSpPr>
          <p:cNvPr id="30" name="Shape 30"/>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1" name="Shape 31"/>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32" name="Shape 32"/>
        <p:cNvGrpSpPr/>
        <p:nvPr/>
      </p:nvGrpSpPr>
      <p:grpSpPr>
        <a:xfrm>
          <a:off x="0" y="0"/>
          <a:ext cx="0" cy="0"/>
          <a:chOff x="0" y="0"/>
          <a:chExt cx="0" cy="0"/>
        </a:xfrm>
      </p:grpSpPr>
      <p:sp>
        <p:nvSpPr>
          <p:cNvPr id="33" name="Shape 33"/>
          <p:cNvSpPr txBox="1"/>
          <p:nvPr>
            <p:ph idx="1" type="body"/>
          </p:nvPr>
        </p:nvSpPr>
        <p:spPr>
          <a:xfrm>
            <a:off x="457200" y="4406309"/>
            <a:ext cx="8229600" cy="519599"/>
          </a:xfrm>
          <a:prstGeom prst="rect">
            <a:avLst/>
          </a:prstGeom>
        </p:spPr>
        <p:txBody>
          <a:bodyPr anchorCtr="0" anchor="t" bIns="91425" lIns="91425" rIns="91425" tIns="91425"/>
          <a:lstStyle>
            <a:lvl1pPr>
              <a:spcBef>
                <a:spcPts val="0"/>
              </a:spcBef>
              <a:buClr>
                <a:schemeClr val="dk2"/>
              </a:buClr>
              <a:buSzPct val="100000"/>
              <a:buNone/>
              <a:defRPr sz="1800">
                <a:solidFill>
                  <a:schemeClr val="dk2"/>
                </a:solidFill>
              </a:defRPr>
            </a:lvl1pPr>
          </a:lstStyle>
          <a:p/>
        </p:txBody>
      </p:sp>
      <p:sp>
        <p:nvSpPr>
          <p:cNvPr id="34" name="Shape 34"/>
          <p:cNvSpPr/>
          <p:nvPr/>
        </p:nvSpPr>
        <p:spPr>
          <a:xfrm>
            <a:off x="4274" y="0"/>
            <a:ext cx="9144000" cy="4406399"/>
          </a:xfrm>
          <a:prstGeom prst="rect">
            <a:avLst/>
          </a:prstGeom>
          <a:solidFill>
            <a:srgbClr val="2388DB"/>
          </a:solidFill>
          <a:ln>
            <a:noFill/>
          </a:ln>
        </p:spPr>
        <p:txBody>
          <a:bodyPr anchorCtr="0" anchor="ctr" bIns="45700" lIns="91425" rIns="91425" tIns="45700">
            <a:noAutofit/>
          </a:bodyPr>
          <a:lstStyle/>
          <a:p>
            <a:pPr>
              <a:spcBef>
                <a:spcPts val="0"/>
              </a:spcBef>
              <a:buNone/>
            </a:pPr>
            <a:r>
              <a:t/>
            </a:r>
            <a:endParaRPr/>
          </a:p>
        </p:txBody>
      </p:sp>
      <p:cxnSp>
        <p:nvCxnSpPr>
          <p:cNvPr id="35" name="Shape 35"/>
          <p:cNvCxnSpPr/>
          <p:nvPr/>
        </p:nvCxnSpPr>
        <p:spPr>
          <a:xfrm>
            <a:off x="0" y="4384371"/>
            <a:ext cx="9144000" cy="0"/>
          </a:xfrm>
          <a:prstGeom prst="straightConnector1">
            <a:avLst/>
          </a:prstGeom>
          <a:noFill/>
          <a:ln cap="flat" w="57150">
            <a:solidFill>
              <a:srgbClr val="000000">
                <a:alpha val="14901"/>
              </a:srgbClr>
            </a:solidFill>
            <a:prstDash val="solid"/>
            <a:round/>
            <a:headEnd len="med" w="med" type="none"/>
            <a:tailEnd len="med" w="med" type="none"/>
          </a:ln>
        </p:spPr>
      </p:cxnSp>
      <p:sp>
        <p:nvSpPr>
          <p:cNvPr id="36" name="Shape 36"/>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bg>
      <p:bgPr>
        <a:solidFill>
          <a:schemeClr val="dk2"/>
        </a:solidFill>
      </p:bgPr>
    </p:bg>
    <p:spTree>
      <p:nvGrpSpPr>
        <p:cNvPr id="37" name="Shape 37"/>
        <p:cNvGrpSpPr/>
        <p:nvPr/>
      </p:nvGrpSpPr>
      <p:grpSpPr>
        <a:xfrm>
          <a:off x="0" y="0"/>
          <a:ext cx="0" cy="0"/>
          <a:chOff x="0" y="0"/>
          <a:chExt cx="0" cy="0"/>
        </a:xfrm>
      </p:grpSpPr>
      <p:sp>
        <p:nvSpPr>
          <p:cNvPr id="38" name="Shape 38"/>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solidFill>
                  <a:schemeClr val="lt1"/>
                </a:solidFill>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slideLayout" Target="../slideLayouts/slideLayout4.xml"/><Relationship Id="rId3" Type="http://schemas.openxmlformats.org/officeDocument/2006/relationships/slideLayout" Target="../slideLayouts/slideLayout3.xml"/><Relationship Id="rId6" Type="http://schemas.openxmlformats.org/officeDocument/2006/relationships/slideLayout" Target="../slideLayouts/slideLayout6.xml"/><Relationship Id="rId5" Type="http://schemas.openxmlformats.org/officeDocument/2006/relationships/slideLayout" Target="../slideLayouts/slideLayout5.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sp>
        <p:nvSpPr>
          <p:cNvPr id="5" name="Shape 5"/>
          <p:cNvSpPr txBox="1"/>
          <p:nvPr>
            <p:ph type="title"/>
          </p:nvPr>
        </p:nvSpPr>
        <p:spPr>
          <a:xfrm>
            <a:off x="457200" y="205978"/>
            <a:ext cx="8229600" cy="857400"/>
          </a:xfrm>
          <a:prstGeom prst="rect">
            <a:avLst/>
          </a:prstGeom>
          <a:noFill/>
          <a:ln>
            <a:noFill/>
          </a:ln>
        </p:spPr>
        <p:txBody>
          <a:bodyPr anchorCtr="0" anchor="b" bIns="91425" lIns="91425" rIns="91425" tIns="91425"/>
          <a:lstStyle>
            <a:lvl1pPr>
              <a:spcBef>
                <a:spcPts val="0"/>
              </a:spcBef>
              <a:buClr>
                <a:schemeClr val="lt1"/>
              </a:buClr>
              <a:buSzPct val="100000"/>
              <a:buNone/>
              <a:defRPr b="1" sz="3600">
                <a:solidFill>
                  <a:schemeClr val="lt1"/>
                </a:solidFill>
              </a:defRPr>
            </a:lvl1pPr>
            <a:lvl2pPr>
              <a:spcBef>
                <a:spcPts val="0"/>
              </a:spcBef>
              <a:buClr>
                <a:schemeClr val="lt1"/>
              </a:buClr>
              <a:buSzPct val="100000"/>
              <a:buNone/>
              <a:defRPr b="1" sz="3600">
                <a:solidFill>
                  <a:schemeClr val="lt1"/>
                </a:solidFill>
              </a:defRPr>
            </a:lvl2pPr>
            <a:lvl3pPr>
              <a:spcBef>
                <a:spcPts val="0"/>
              </a:spcBef>
              <a:buClr>
                <a:schemeClr val="lt1"/>
              </a:buClr>
              <a:buSzPct val="100000"/>
              <a:buNone/>
              <a:defRPr b="1" sz="3600">
                <a:solidFill>
                  <a:schemeClr val="lt1"/>
                </a:solidFill>
              </a:defRPr>
            </a:lvl3pPr>
            <a:lvl4pPr>
              <a:spcBef>
                <a:spcPts val="0"/>
              </a:spcBef>
              <a:buClr>
                <a:schemeClr val="lt1"/>
              </a:buClr>
              <a:buSzPct val="100000"/>
              <a:buNone/>
              <a:defRPr b="1" sz="3600">
                <a:solidFill>
                  <a:schemeClr val="lt1"/>
                </a:solidFill>
              </a:defRPr>
            </a:lvl4pPr>
            <a:lvl5pPr>
              <a:spcBef>
                <a:spcPts val="0"/>
              </a:spcBef>
              <a:buClr>
                <a:schemeClr val="lt1"/>
              </a:buClr>
              <a:buSzPct val="100000"/>
              <a:buNone/>
              <a:defRPr b="1" sz="3600">
                <a:solidFill>
                  <a:schemeClr val="lt1"/>
                </a:solidFill>
              </a:defRPr>
            </a:lvl5pPr>
            <a:lvl6pPr>
              <a:spcBef>
                <a:spcPts val="0"/>
              </a:spcBef>
              <a:buClr>
                <a:schemeClr val="lt1"/>
              </a:buClr>
              <a:buSzPct val="100000"/>
              <a:buNone/>
              <a:defRPr b="1" sz="3600">
                <a:solidFill>
                  <a:schemeClr val="lt1"/>
                </a:solidFill>
              </a:defRPr>
            </a:lvl6pPr>
            <a:lvl7pPr>
              <a:spcBef>
                <a:spcPts val="0"/>
              </a:spcBef>
              <a:buClr>
                <a:schemeClr val="lt1"/>
              </a:buClr>
              <a:buSzPct val="100000"/>
              <a:buNone/>
              <a:defRPr b="1" sz="3600">
                <a:solidFill>
                  <a:schemeClr val="lt1"/>
                </a:solidFill>
              </a:defRPr>
            </a:lvl7pPr>
            <a:lvl8pPr>
              <a:spcBef>
                <a:spcPts val="0"/>
              </a:spcBef>
              <a:buClr>
                <a:schemeClr val="lt1"/>
              </a:buClr>
              <a:buSzPct val="100000"/>
              <a:buNone/>
              <a:defRPr b="1" sz="3600">
                <a:solidFill>
                  <a:schemeClr val="lt1"/>
                </a:solidFill>
              </a:defRPr>
            </a:lvl8pPr>
            <a:lvl9pPr>
              <a:spcBef>
                <a:spcPts val="0"/>
              </a:spcBef>
              <a:buClr>
                <a:schemeClr val="lt1"/>
              </a:buClr>
              <a:buSzPct val="100000"/>
              <a:buNone/>
              <a:defRPr b="1" sz="3600">
                <a:solidFill>
                  <a:schemeClr val="lt1"/>
                </a:solidFill>
              </a:defRPr>
            </a:lvl9pPr>
          </a:lstStyle>
          <a:p/>
        </p:txBody>
      </p:sp>
      <p:sp>
        <p:nvSpPr>
          <p:cNvPr id="6" name="Shape 6"/>
          <p:cNvSpPr txBox="1"/>
          <p:nvPr>
            <p:ph idx="1" type="body"/>
          </p:nvPr>
        </p:nvSpPr>
        <p:spPr>
          <a:xfrm>
            <a:off x="457200" y="1200150"/>
            <a:ext cx="8229600" cy="3725699"/>
          </a:xfrm>
          <a:prstGeom prst="rect">
            <a:avLst/>
          </a:prstGeom>
          <a:noFill/>
          <a:ln>
            <a:noFill/>
          </a:ln>
        </p:spPr>
        <p:txBody>
          <a:bodyPr anchorCtr="0" anchor="t" bIns="91425" lIns="91425" rIns="91425" tIns="91425"/>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
        <p:nvSpPr>
          <p:cNvPr id="7" name="Shape 7"/>
          <p:cNvSpPr txBox="1"/>
          <p:nvPr>
            <p:ph idx="12" type="sldNum"/>
          </p:nvPr>
        </p:nvSpPr>
        <p:spPr>
          <a:xfrm>
            <a:off x="8556791" y="4749850"/>
            <a:ext cx="548699" cy="393600"/>
          </a:xfrm>
          <a:prstGeom prst="rect">
            <a:avLst/>
          </a:prstGeom>
          <a:noFill/>
          <a:ln>
            <a:noFill/>
          </a:ln>
        </p:spPr>
        <p:txBody>
          <a:bodyPr anchorCtr="0" anchor="ctr" bIns="91425" lIns="91425" rIns="91425" tIns="91425">
            <a:noAutofit/>
          </a:bodyPr>
          <a:lstStyle>
            <a:lvl1pPr algn="r">
              <a:spcBef>
                <a:spcPts val="0"/>
              </a:spcBef>
              <a:buNone/>
              <a:defRPr sz="1300">
                <a:solidFill>
                  <a:schemeClr val="dk2"/>
                </a:solidFill>
              </a:defRPr>
            </a:lvl1pPr>
          </a:lstStyle>
          <a:p>
            <a:pPr>
              <a:spcBef>
                <a:spcPts val="0"/>
              </a:spcBef>
              <a:buNone/>
            </a:pPr>
            <a:fld id="{00000000-1234-1234-1234-123412341234}" type="slidenum">
              <a:rPr lang="en"/>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00.png"/><Relationship Id="rId3" Type="http://schemas.openxmlformats.org/officeDocument/2006/relationships/image" Target="../media/image01.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jpg"/><Relationship Id="rId3" Type="http://schemas.openxmlformats.org/officeDocument/2006/relationships/image" Target="../media/image11.jpg"/><Relationship Id="rId6" Type="http://schemas.openxmlformats.org/officeDocument/2006/relationships/image" Target="../media/image07.jpg"/><Relationship Id="rId5" Type="http://schemas.openxmlformats.org/officeDocument/2006/relationships/image" Target="../media/image12.jpg"/><Relationship Id="rId7" Type="http://schemas.openxmlformats.org/officeDocument/2006/relationships/image" Target="../media/image06.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0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 Id="rId3" Type="http://schemas.openxmlformats.org/officeDocument/2006/relationships/image" Target="../media/image03.png"/><Relationship Id="rId5" Type="http://schemas.openxmlformats.org/officeDocument/2006/relationships/image" Target="../media/image0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05.png"/><Relationship Id="rId3" Type="http://schemas.openxmlformats.org/officeDocument/2006/relationships/image" Target="../media/image08.png"/><Relationship Id="rId5" Type="http://schemas.openxmlformats.org/officeDocument/2006/relationships/image" Target="../media/image0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 name="Shape 39"/>
        <p:cNvGrpSpPr/>
        <p:nvPr/>
      </p:nvGrpSpPr>
      <p:grpSpPr>
        <a:xfrm>
          <a:off x="0" y="0"/>
          <a:ext cx="0" cy="0"/>
          <a:chOff x="0" y="0"/>
          <a:chExt cx="0" cy="0"/>
        </a:xfrm>
      </p:grpSpPr>
      <p:sp>
        <p:nvSpPr>
          <p:cNvPr id="40" name="Shape 40"/>
          <p:cNvSpPr txBox="1"/>
          <p:nvPr>
            <p:ph type="ctrTitle"/>
          </p:nvPr>
        </p:nvSpPr>
        <p:spPr>
          <a:xfrm>
            <a:off x="685800" y="1867781"/>
            <a:ext cx="7772400" cy="1648800"/>
          </a:xfrm>
          <a:prstGeom prst="rect">
            <a:avLst/>
          </a:prstGeom>
        </p:spPr>
        <p:txBody>
          <a:bodyPr anchorCtr="0" anchor="b" bIns="91425" lIns="91425" rIns="91425" tIns="91425">
            <a:noAutofit/>
          </a:bodyPr>
          <a:lstStyle/>
          <a:p>
            <a:pPr>
              <a:spcBef>
                <a:spcPts val="0"/>
              </a:spcBef>
              <a:buNone/>
            </a:pPr>
            <a:r>
              <a:rPr lang="en"/>
              <a:t>Museum Experience Survey</a:t>
            </a:r>
          </a:p>
        </p:txBody>
      </p:sp>
      <p:sp>
        <p:nvSpPr>
          <p:cNvPr id="41" name="Shape 41"/>
          <p:cNvSpPr txBox="1"/>
          <p:nvPr>
            <p:ph idx="1" type="subTitle"/>
          </p:nvPr>
        </p:nvSpPr>
        <p:spPr>
          <a:xfrm>
            <a:off x="685800" y="3627026"/>
            <a:ext cx="7772400" cy="774300"/>
          </a:xfrm>
          <a:prstGeom prst="rect">
            <a:avLst/>
          </a:prstGeom>
        </p:spPr>
        <p:txBody>
          <a:bodyPr anchorCtr="0" anchor="t" bIns="91425" lIns="91425" rIns="91425" tIns="91425">
            <a:noAutofit/>
          </a:bodyPr>
          <a:lstStyle/>
          <a:p>
            <a:pPr>
              <a:spcBef>
                <a:spcPts val="0"/>
              </a:spcBef>
              <a:buNone/>
            </a:pPr>
            <a:r>
              <a:rPr lang="en"/>
              <a:t>By: Andrew Mueller, Edward Dinki, Jonathon Shippling, Robert Vrooman</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7" name="Shape 117"/>
        <p:cNvGrpSpPr/>
        <p:nvPr/>
      </p:nvGrpSpPr>
      <p:grpSpPr>
        <a:xfrm>
          <a:off x="0" y="0"/>
          <a:ext cx="0" cy="0"/>
          <a:chOff x="0" y="0"/>
          <a:chExt cx="0" cy="0"/>
        </a:xfrm>
      </p:grpSpPr>
      <p:sp>
        <p:nvSpPr>
          <p:cNvPr id="118" name="Shape 118"/>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What Went Well</a:t>
            </a:r>
          </a:p>
        </p:txBody>
      </p:sp>
      <p:sp>
        <p:nvSpPr>
          <p:cNvPr id="119" name="Shape 119"/>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419100" lvl="0" marL="457200" rtl="0">
              <a:spcBef>
                <a:spcPts val="0"/>
              </a:spcBef>
              <a:spcAft>
                <a:spcPts val="1000"/>
              </a:spcAft>
              <a:buClr>
                <a:schemeClr val="dk1"/>
              </a:buClr>
              <a:buSzPct val="100000"/>
              <a:buFont typeface="Arial"/>
              <a:buChar char="●"/>
            </a:pPr>
            <a:r>
              <a:rPr lang="en"/>
              <a:t>Team synergy</a:t>
            </a:r>
          </a:p>
          <a:p>
            <a:pPr indent="-419100" lvl="0" marL="457200" rtl="0">
              <a:spcBef>
                <a:spcPts val="0"/>
              </a:spcBef>
              <a:spcAft>
                <a:spcPts val="1000"/>
              </a:spcAft>
              <a:buClr>
                <a:schemeClr val="dk1"/>
              </a:buClr>
              <a:buSzPct val="100000"/>
              <a:buFont typeface="Arial"/>
              <a:buChar char="●"/>
            </a:pPr>
            <a:r>
              <a:rPr lang="en"/>
              <a:t>Process</a:t>
            </a:r>
          </a:p>
          <a:p>
            <a:pPr indent="-419100" lvl="0" marL="457200" rtl="0">
              <a:spcBef>
                <a:spcPts val="0"/>
              </a:spcBef>
              <a:spcAft>
                <a:spcPts val="1000"/>
              </a:spcAft>
              <a:buClr>
                <a:schemeClr val="dk1"/>
              </a:buClr>
              <a:buSzPct val="100000"/>
              <a:buFont typeface="Arial"/>
              <a:buChar char="●"/>
            </a:pPr>
            <a:r>
              <a:rPr lang="en"/>
              <a:t>Well-defined requirements, architecture, and mockups</a:t>
            </a:r>
          </a:p>
          <a:p>
            <a:pPr indent="-419100" lvl="0" marL="457200" rtl="0">
              <a:spcBef>
                <a:spcPts val="0"/>
              </a:spcBef>
              <a:spcAft>
                <a:spcPts val="1000"/>
              </a:spcAft>
              <a:buClr>
                <a:schemeClr val="dk1"/>
              </a:buClr>
              <a:buSzPct val="100000"/>
              <a:buFont typeface="Arial"/>
              <a:buChar char="●"/>
            </a:pPr>
            <a:r>
              <a:rPr lang="en"/>
              <a:t>Demos with an iterative approach</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x="0" y="0"/>
          <a:ext cx="0" cy="0"/>
          <a:chOff x="0" y="0"/>
          <a:chExt cx="0" cy="0"/>
        </a:xfrm>
      </p:grpSpPr>
      <p:sp>
        <p:nvSpPr>
          <p:cNvPr id="124" name="Shape 124"/>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Project Challenges</a:t>
            </a:r>
          </a:p>
        </p:txBody>
      </p:sp>
      <p:sp>
        <p:nvSpPr>
          <p:cNvPr id="125" name="Shape 125"/>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419100" lvl="0" marL="457200" rtl="0">
              <a:spcBef>
                <a:spcPts val="0"/>
              </a:spcBef>
              <a:spcAft>
                <a:spcPts val="1000"/>
              </a:spcAft>
              <a:buClr>
                <a:schemeClr val="dk1"/>
              </a:buClr>
              <a:buSzPct val="100000"/>
              <a:buFont typeface="Arial"/>
              <a:buChar char="●"/>
            </a:pPr>
            <a:r>
              <a:rPr lang="en"/>
              <a:t>Eliciting initial requirements</a:t>
            </a:r>
          </a:p>
          <a:p>
            <a:pPr indent="-419100" lvl="0" marL="457200" rtl="0">
              <a:spcBef>
                <a:spcPts val="0"/>
              </a:spcBef>
              <a:spcAft>
                <a:spcPts val="1000"/>
              </a:spcAft>
              <a:buClr>
                <a:schemeClr val="dk1"/>
              </a:buClr>
              <a:buSzPct val="100000"/>
              <a:buFont typeface="Arial"/>
              <a:buChar char="●"/>
            </a:pPr>
            <a:r>
              <a:rPr lang="en"/>
              <a:t>Deployment</a:t>
            </a:r>
          </a:p>
          <a:p>
            <a:pPr indent="-419100" lvl="0" marL="457200" rtl="0">
              <a:spcBef>
                <a:spcPts val="0"/>
              </a:spcBef>
              <a:spcAft>
                <a:spcPts val="1000"/>
              </a:spcAft>
              <a:buClr>
                <a:schemeClr val="dk1"/>
              </a:buClr>
              <a:buSzPct val="100000"/>
              <a:buFont typeface="Arial"/>
              <a:buChar char="●"/>
            </a:pPr>
            <a:r>
              <a:rPr lang="en"/>
              <a:t>Making it child friendly</a:t>
            </a:r>
          </a:p>
          <a:p>
            <a:pPr indent="-419100" lvl="0" marL="457200" rtl="0">
              <a:spcBef>
                <a:spcPts val="0"/>
              </a:spcBef>
              <a:spcAft>
                <a:spcPts val="1000"/>
              </a:spcAft>
              <a:buClr>
                <a:schemeClr val="dk1"/>
              </a:buClr>
              <a:buSzPct val="100000"/>
              <a:buFont typeface="Arial"/>
              <a:buChar char="●"/>
            </a:pPr>
            <a:r>
              <a:rPr lang="en"/>
              <a:t>Making it look nice / UI Design</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x="0" y="0"/>
          <a:ext cx="0" cy="0"/>
          <a:chOff x="0" y="0"/>
          <a:chExt cx="0" cy="0"/>
        </a:xfrm>
      </p:grpSpPr>
      <p:sp>
        <p:nvSpPr>
          <p:cNvPr id="130" name="Shape 130"/>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Future Work</a:t>
            </a:r>
          </a:p>
        </p:txBody>
      </p:sp>
      <p:sp>
        <p:nvSpPr>
          <p:cNvPr id="131" name="Shape 131"/>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419100" lvl="0" marL="457200" rtl="0">
              <a:spcBef>
                <a:spcPts val="0"/>
              </a:spcBef>
              <a:spcAft>
                <a:spcPts val="1000"/>
              </a:spcAft>
              <a:buClr>
                <a:schemeClr val="dk1"/>
              </a:buClr>
              <a:buSzPct val="100000"/>
              <a:buFont typeface="Arial"/>
              <a:buChar char="●"/>
            </a:pPr>
            <a:r>
              <a:rPr lang="en"/>
              <a:t>Easier theme customization</a:t>
            </a:r>
          </a:p>
          <a:p>
            <a:pPr indent="-419100" lvl="0" marL="457200" rtl="0">
              <a:spcBef>
                <a:spcPts val="0"/>
              </a:spcBef>
              <a:spcAft>
                <a:spcPts val="1000"/>
              </a:spcAft>
              <a:buClr>
                <a:schemeClr val="dk1"/>
              </a:buClr>
              <a:buSzPct val="100000"/>
              <a:buFont typeface="Arial"/>
              <a:buChar char="●"/>
            </a:pPr>
            <a:r>
              <a:rPr lang="en"/>
              <a:t>More report features</a:t>
            </a:r>
          </a:p>
          <a:p>
            <a:pPr indent="-419100" lvl="0" marL="457200" rtl="0">
              <a:spcBef>
                <a:spcPts val="0"/>
              </a:spcBef>
              <a:spcAft>
                <a:spcPts val="1000"/>
              </a:spcAft>
              <a:buClr>
                <a:schemeClr val="dk1"/>
              </a:buClr>
              <a:buSzPct val="100000"/>
              <a:buFont typeface="Arial"/>
              <a:buChar char="●"/>
            </a:pPr>
            <a:r>
              <a:rPr lang="en"/>
              <a:t>Improve deployability</a:t>
            </a:r>
          </a:p>
          <a:p>
            <a:pPr indent="-419100" lvl="0" marL="457200">
              <a:spcBef>
                <a:spcPts val="0"/>
              </a:spcBef>
              <a:spcAft>
                <a:spcPts val="1000"/>
              </a:spcAft>
              <a:buClr>
                <a:schemeClr val="dk1"/>
              </a:buClr>
              <a:buSzPct val="100000"/>
              <a:buFont typeface="Arial"/>
              <a:buChar char="●"/>
            </a:pPr>
            <a:r>
              <a:rPr lang="en"/>
              <a:t>Survey questions that depend on previous question answers</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Questions</a:t>
            </a:r>
          </a:p>
        </p:txBody>
      </p:sp>
      <p:sp>
        <p:nvSpPr>
          <p:cNvPr id="137" name="Shape 137"/>
          <p:cNvSpPr txBox="1"/>
          <p:nvPr>
            <p:ph idx="1" type="body"/>
          </p:nvPr>
        </p:nvSpPr>
        <p:spPr>
          <a:xfrm>
            <a:off x="457200" y="1200150"/>
            <a:ext cx="8229600" cy="3725699"/>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 name="Shape 45"/>
        <p:cNvGrpSpPr/>
        <p:nvPr/>
      </p:nvGrpSpPr>
      <p:grpSpPr>
        <a:xfrm>
          <a:off x="0" y="0"/>
          <a:ext cx="0" cy="0"/>
          <a:chOff x="0" y="0"/>
          <a:chExt cx="0" cy="0"/>
        </a:xfrm>
      </p:grpSpPr>
      <p:sp>
        <p:nvSpPr>
          <p:cNvPr id="46" name="Shape 46"/>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Agenda</a:t>
            </a:r>
          </a:p>
        </p:txBody>
      </p:sp>
      <p:sp>
        <p:nvSpPr>
          <p:cNvPr id="47" name="Shape 47"/>
          <p:cNvSpPr txBox="1"/>
          <p:nvPr>
            <p:ph idx="1" type="body"/>
          </p:nvPr>
        </p:nvSpPr>
        <p:spPr>
          <a:xfrm>
            <a:off x="457200" y="1266083"/>
            <a:ext cx="8229600" cy="3725699"/>
          </a:xfrm>
          <a:prstGeom prst="rect">
            <a:avLst/>
          </a:prstGeom>
        </p:spPr>
        <p:txBody>
          <a:bodyPr anchorCtr="0" anchor="t" bIns="91425" lIns="91425" rIns="91425" tIns="91425">
            <a:noAutofit/>
          </a:bodyPr>
          <a:lstStyle/>
          <a:p>
            <a:pPr indent="-419100" lvl="0" marL="457200" rtl="0">
              <a:spcBef>
                <a:spcPts val="0"/>
              </a:spcBef>
              <a:spcAft>
                <a:spcPts val="1000"/>
              </a:spcAft>
              <a:buClr>
                <a:schemeClr val="dk1"/>
              </a:buClr>
              <a:buSzPct val="100000"/>
              <a:buFont typeface="Arial"/>
              <a:buAutoNum type="arabicPeriod"/>
            </a:pPr>
            <a:r>
              <a:rPr lang="en"/>
              <a:t>The Problem</a:t>
            </a:r>
          </a:p>
          <a:p>
            <a:pPr indent="-419100" lvl="0" marL="457200" rtl="0">
              <a:spcBef>
                <a:spcPts val="0"/>
              </a:spcBef>
              <a:spcAft>
                <a:spcPts val="1000"/>
              </a:spcAft>
              <a:buClr>
                <a:schemeClr val="dk1"/>
              </a:buClr>
              <a:buSzPct val="100000"/>
              <a:buFont typeface="Arial"/>
              <a:buAutoNum type="arabicPeriod"/>
            </a:pPr>
            <a:r>
              <a:rPr lang="en"/>
              <a:t>Solution</a:t>
            </a:r>
          </a:p>
          <a:p>
            <a:pPr indent="-419100" lvl="0" marL="457200" rtl="0">
              <a:spcBef>
                <a:spcPts val="0"/>
              </a:spcBef>
              <a:spcAft>
                <a:spcPts val="1000"/>
              </a:spcAft>
              <a:buClr>
                <a:schemeClr val="dk1"/>
              </a:buClr>
              <a:buSzPct val="100000"/>
              <a:buFont typeface="Arial"/>
              <a:buAutoNum type="arabicPeriod"/>
            </a:pPr>
            <a:r>
              <a:rPr lang="en"/>
              <a:t>Demo</a:t>
            </a:r>
          </a:p>
          <a:p>
            <a:pPr indent="-419100" lvl="0" marL="457200" rtl="0">
              <a:spcBef>
                <a:spcPts val="0"/>
              </a:spcBef>
              <a:spcAft>
                <a:spcPts val="1000"/>
              </a:spcAft>
              <a:buClr>
                <a:schemeClr val="dk1"/>
              </a:buClr>
              <a:buSzPct val="100000"/>
              <a:buFont typeface="Arial"/>
              <a:buAutoNum type="arabicPeriod"/>
            </a:pPr>
            <a:r>
              <a:rPr lang="en"/>
              <a:t>Retrospective</a:t>
            </a:r>
          </a:p>
          <a:p>
            <a:pPr indent="-419100" lvl="0" marL="457200" rtl="0">
              <a:spcBef>
                <a:spcPts val="0"/>
              </a:spcBef>
              <a:spcAft>
                <a:spcPts val="1000"/>
              </a:spcAft>
              <a:buClr>
                <a:schemeClr val="dk1"/>
              </a:buClr>
              <a:buSzPct val="100000"/>
              <a:buFont typeface="Arial"/>
              <a:buAutoNum type="arabicPeriod"/>
            </a:pPr>
            <a:r>
              <a:rPr lang="en"/>
              <a:t>Future Work</a:t>
            </a:r>
          </a:p>
          <a:p>
            <a:pPr indent="-419100" lvl="0" marL="457200">
              <a:spcBef>
                <a:spcPts val="0"/>
              </a:spcBef>
              <a:spcAft>
                <a:spcPts val="1000"/>
              </a:spcAft>
              <a:buClr>
                <a:schemeClr val="dk1"/>
              </a:buClr>
              <a:buSzPct val="100000"/>
              <a:buFont typeface="Arial"/>
              <a:buAutoNum type="arabicPeriod"/>
            </a:pPr>
            <a:r>
              <a:rPr lang="en"/>
              <a:t>Questions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 name="Shape 51"/>
        <p:cNvGrpSpPr/>
        <p:nvPr/>
      </p:nvGrpSpPr>
      <p:grpSpPr>
        <a:xfrm>
          <a:off x="0" y="0"/>
          <a:ext cx="0" cy="0"/>
          <a:chOff x="0" y="0"/>
          <a:chExt cx="0" cy="0"/>
        </a:xfrm>
      </p:grpSpPr>
      <p:sp>
        <p:nvSpPr>
          <p:cNvPr id="52" name="Shape 52"/>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Our Stakeholders</a:t>
            </a:r>
          </a:p>
        </p:txBody>
      </p:sp>
      <p:pic>
        <p:nvPicPr>
          <p:cNvPr id="53" name="Shape 53"/>
          <p:cNvPicPr preferRelativeResize="0"/>
          <p:nvPr/>
        </p:nvPicPr>
        <p:blipFill>
          <a:blip r:embed="rId3">
            <a:alphaModFix/>
          </a:blip>
          <a:stretch>
            <a:fillRect/>
          </a:stretch>
        </p:blipFill>
        <p:spPr>
          <a:xfrm>
            <a:off x="229225" y="2649675"/>
            <a:ext cx="4366324" cy="2183150"/>
          </a:xfrm>
          <a:prstGeom prst="rect">
            <a:avLst/>
          </a:prstGeom>
          <a:noFill/>
          <a:ln>
            <a:noFill/>
          </a:ln>
        </p:spPr>
      </p:pic>
      <p:pic>
        <p:nvPicPr>
          <p:cNvPr id="54" name="Shape 54"/>
          <p:cNvPicPr preferRelativeResize="0"/>
          <p:nvPr/>
        </p:nvPicPr>
        <p:blipFill>
          <a:blip r:embed="rId4">
            <a:alphaModFix/>
          </a:blip>
          <a:stretch>
            <a:fillRect/>
          </a:stretch>
        </p:blipFill>
        <p:spPr>
          <a:xfrm>
            <a:off x="4070800" y="1524400"/>
            <a:ext cx="4615997" cy="1298249"/>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 name="Shape 58"/>
        <p:cNvGrpSpPr/>
        <p:nvPr/>
      </p:nvGrpSpPr>
      <p:grpSpPr>
        <a:xfrm>
          <a:off x="0" y="0"/>
          <a:ext cx="0" cy="0"/>
          <a:chOff x="0" y="0"/>
          <a:chExt cx="0" cy="0"/>
        </a:xfrm>
      </p:grpSpPr>
      <p:sp>
        <p:nvSpPr>
          <p:cNvPr id="59" name="Shape 59"/>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The Discovery Center</a:t>
            </a:r>
          </a:p>
        </p:txBody>
      </p:sp>
      <p:pic>
        <p:nvPicPr>
          <p:cNvPr id="60" name="Shape 60"/>
          <p:cNvPicPr preferRelativeResize="0"/>
          <p:nvPr/>
        </p:nvPicPr>
        <p:blipFill>
          <a:blip r:embed="rId3">
            <a:alphaModFix/>
          </a:blip>
          <a:stretch>
            <a:fillRect/>
          </a:stretch>
        </p:blipFill>
        <p:spPr>
          <a:xfrm>
            <a:off x="5788346" y="433000"/>
            <a:ext cx="3431857" cy="5143500"/>
          </a:xfrm>
          <a:prstGeom prst="rect">
            <a:avLst/>
          </a:prstGeom>
          <a:noFill/>
          <a:ln>
            <a:noFill/>
          </a:ln>
        </p:spPr>
      </p:pic>
      <p:pic>
        <p:nvPicPr>
          <p:cNvPr id="61" name="Shape 61"/>
          <p:cNvPicPr preferRelativeResize="0"/>
          <p:nvPr/>
        </p:nvPicPr>
        <p:blipFill>
          <a:blip r:embed="rId4">
            <a:alphaModFix/>
          </a:blip>
          <a:stretch>
            <a:fillRect/>
          </a:stretch>
        </p:blipFill>
        <p:spPr>
          <a:xfrm>
            <a:off x="2408425" y="1221300"/>
            <a:ext cx="3303724" cy="2040649"/>
          </a:xfrm>
          <a:prstGeom prst="rect">
            <a:avLst/>
          </a:prstGeom>
          <a:noFill/>
          <a:ln>
            <a:noFill/>
          </a:ln>
        </p:spPr>
      </p:pic>
      <p:pic>
        <p:nvPicPr>
          <p:cNvPr id="62" name="Shape 62"/>
          <p:cNvPicPr preferRelativeResize="0"/>
          <p:nvPr/>
        </p:nvPicPr>
        <p:blipFill>
          <a:blip r:embed="rId5">
            <a:alphaModFix/>
          </a:blip>
          <a:stretch>
            <a:fillRect/>
          </a:stretch>
        </p:blipFill>
        <p:spPr>
          <a:xfrm>
            <a:off x="0" y="2929791"/>
            <a:ext cx="3209750" cy="2141608"/>
          </a:xfrm>
          <a:prstGeom prst="rect">
            <a:avLst/>
          </a:prstGeom>
          <a:noFill/>
          <a:ln>
            <a:noFill/>
          </a:ln>
        </p:spPr>
      </p:pic>
      <p:pic>
        <p:nvPicPr>
          <p:cNvPr id="63" name="Shape 63"/>
          <p:cNvPicPr preferRelativeResize="0"/>
          <p:nvPr/>
        </p:nvPicPr>
        <p:blipFill>
          <a:blip r:embed="rId6">
            <a:alphaModFix/>
          </a:blip>
          <a:stretch>
            <a:fillRect/>
          </a:stretch>
        </p:blipFill>
        <p:spPr>
          <a:xfrm>
            <a:off x="91875" y="1187325"/>
            <a:ext cx="2240351" cy="1639587"/>
          </a:xfrm>
          <a:prstGeom prst="rect">
            <a:avLst/>
          </a:prstGeom>
          <a:noFill/>
          <a:ln>
            <a:noFill/>
          </a:ln>
        </p:spPr>
      </p:pic>
      <p:pic>
        <p:nvPicPr>
          <p:cNvPr id="64" name="Shape 64"/>
          <p:cNvPicPr preferRelativeResize="0"/>
          <p:nvPr/>
        </p:nvPicPr>
        <p:blipFill rotWithShape="1">
          <a:blip r:embed="rId7">
            <a:alphaModFix/>
          </a:blip>
          <a:srcRect b="24653" l="18548" r="26815" t="17636"/>
          <a:stretch/>
        </p:blipFill>
        <p:spPr>
          <a:xfrm>
            <a:off x="3285950" y="3338161"/>
            <a:ext cx="2463223" cy="1736039"/>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x="0" y="0"/>
          <a:ext cx="0" cy="0"/>
          <a:chOff x="0" y="0"/>
          <a:chExt cx="0" cy="0"/>
        </a:xfrm>
      </p:grpSpPr>
      <p:sp>
        <p:nvSpPr>
          <p:cNvPr id="69" name="Shape 69"/>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The Problem</a:t>
            </a:r>
          </a:p>
        </p:txBody>
      </p:sp>
      <p:pic>
        <p:nvPicPr>
          <p:cNvPr id="70" name="Shape 70"/>
          <p:cNvPicPr preferRelativeResize="0"/>
          <p:nvPr/>
        </p:nvPicPr>
        <p:blipFill>
          <a:blip r:embed="rId3">
            <a:alphaModFix/>
          </a:blip>
          <a:stretch>
            <a:fillRect/>
          </a:stretch>
        </p:blipFill>
        <p:spPr>
          <a:xfrm>
            <a:off x="5659825" y="2822150"/>
            <a:ext cx="3484176" cy="2321349"/>
          </a:xfrm>
          <a:prstGeom prst="rect">
            <a:avLst/>
          </a:prstGeom>
          <a:noFill/>
          <a:ln>
            <a:noFill/>
          </a:ln>
        </p:spPr>
      </p:pic>
      <p:sp>
        <p:nvSpPr>
          <p:cNvPr id="71" name="Shape 71"/>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387350" lvl="0" marL="457200" rtl="0">
              <a:spcBef>
                <a:spcPts val="0"/>
              </a:spcBef>
              <a:spcAft>
                <a:spcPts val="1000"/>
              </a:spcAft>
              <a:buClr>
                <a:schemeClr val="dk1"/>
              </a:buClr>
              <a:buSzPct val="100000"/>
              <a:buFont typeface="Arial"/>
              <a:buChar char="●"/>
            </a:pPr>
            <a:r>
              <a:rPr lang="en" sz="2500"/>
              <a:t>The Discovery Center wanted:</a:t>
            </a:r>
          </a:p>
          <a:p>
            <a:pPr indent="-387350" lvl="1" marL="914400" rtl="0">
              <a:spcBef>
                <a:spcPts val="0"/>
              </a:spcBef>
              <a:spcAft>
                <a:spcPts val="1000"/>
              </a:spcAft>
              <a:buClr>
                <a:schemeClr val="dk1"/>
              </a:buClr>
              <a:buSzPct val="100000"/>
              <a:buFont typeface="Courier New"/>
              <a:buChar char="o"/>
            </a:pPr>
            <a:r>
              <a:rPr lang="en" sz="2500"/>
              <a:t>A way to gather data from adult and child visitors</a:t>
            </a:r>
          </a:p>
          <a:p>
            <a:pPr indent="-387350" lvl="1" marL="914400" rtl="0">
              <a:spcBef>
                <a:spcPts val="0"/>
              </a:spcBef>
              <a:spcAft>
                <a:spcPts val="1000"/>
              </a:spcAft>
              <a:buClr>
                <a:schemeClr val="dk1"/>
              </a:buClr>
              <a:buSzPct val="100000"/>
              <a:buFont typeface="Courier New"/>
              <a:buChar char="o"/>
            </a:pPr>
            <a:r>
              <a:rPr lang="en" sz="2500"/>
              <a:t>A way to create and take digital surveys</a:t>
            </a:r>
          </a:p>
          <a:p>
            <a:pPr indent="-387350" lvl="1" marL="914400" rtl="0">
              <a:spcBef>
                <a:spcPts val="0"/>
              </a:spcBef>
              <a:spcAft>
                <a:spcPts val="1000"/>
              </a:spcAft>
              <a:buClr>
                <a:schemeClr val="dk1"/>
              </a:buClr>
              <a:buSzPct val="100000"/>
              <a:buFont typeface="Courier New"/>
              <a:buChar char="o"/>
            </a:pPr>
            <a:r>
              <a:rPr lang="en" sz="2500"/>
              <a:t>An easy way to view that data</a:t>
            </a:r>
          </a:p>
          <a:p>
            <a:pPr indent="-387350" lvl="1" marL="914400">
              <a:spcBef>
                <a:spcPts val="0"/>
              </a:spcBef>
              <a:spcAft>
                <a:spcPts val="1000"/>
              </a:spcAft>
              <a:buClr>
                <a:schemeClr val="dk1"/>
              </a:buClr>
              <a:buSzPct val="100000"/>
              <a:buFont typeface="Courier New"/>
              <a:buChar char="o"/>
            </a:pPr>
            <a:r>
              <a:rPr lang="en" sz="2500"/>
              <a:t>And a way to edit surveys</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x="0" y="0"/>
          <a:ext cx="0" cy="0"/>
          <a:chOff x="0" y="0"/>
          <a:chExt cx="0" cy="0"/>
        </a:xfrm>
      </p:grpSpPr>
      <p:sp>
        <p:nvSpPr>
          <p:cNvPr id="76" name="Shape 76"/>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Solution</a:t>
            </a:r>
          </a:p>
        </p:txBody>
      </p:sp>
      <p:sp>
        <p:nvSpPr>
          <p:cNvPr id="77" name="Shape 77"/>
          <p:cNvSpPr txBox="1"/>
          <p:nvPr>
            <p:ph idx="1" type="body"/>
          </p:nvPr>
        </p:nvSpPr>
        <p:spPr>
          <a:xfrm>
            <a:off x="457200" y="1200150"/>
            <a:ext cx="4677000" cy="3725699"/>
          </a:xfrm>
          <a:prstGeom prst="rect">
            <a:avLst/>
          </a:prstGeom>
        </p:spPr>
        <p:txBody>
          <a:bodyPr anchorCtr="0" anchor="t" bIns="91425" lIns="91425" rIns="91425" tIns="91425">
            <a:noAutofit/>
          </a:bodyPr>
          <a:lstStyle/>
          <a:p>
            <a:pPr indent="-419100" lvl="0" marL="457200" rtl="0">
              <a:spcBef>
                <a:spcPts val="0"/>
              </a:spcBef>
              <a:spcAft>
                <a:spcPts val="1000"/>
              </a:spcAft>
              <a:buClr>
                <a:schemeClr val="dk1"/>
              </a:buClr>
              <a:buSzPct val="100000"/>
              <a:buFont typeface="Arial"/>
              <a:buChar char="●"/>
            </a:pPr>
            <a:r>
              <a:rPr lang="en"/>
              <a:t>Web application for:</a:t>
            </a:r>
          </a:p>
          <a:p>
            <a:pPr indent="-381000" lvl="1" marL="914400" rtl="0">
              <a:spcBef>
                <a:spcPts val="0"/>
              </a:spcBef>
              <a:spcAft>
                <a:spcPts val="1000"/>
              </a:spcAft>
              <a:buClr>
                <a:schemeClr val="dk1"/>
              </a:buClr>
              <a:buSzPct val="80000"/>
              <a:buFont typeface="Courier New"/>
              <a:buChar char="o"/>
            </a:pPr>
            <a:r>
              <a:rPr lang="en"/>
              <a:t>creation and editing of surveys </a:t>
            </a:r>
          </a:p>
          <a:p>
            <a:pPr indent="-381000" lvl="1" marL="914400" rtl="0">
              <a:spcBef>
                <a:spcPts val="0"/>
              </a:spcBef>
              <a:spcAft>
                <a:spcPts val="1000"/>
              </a:spcAft>
              <a:buClr>
                <a:schemeClr val="dk1"/>
              </a:buClr>
              <a:buSzPct val="80000"/>
              <a:buFont typeface="Courier New"/>
              <a:buChar char="o"/>
            </a:pPr>
            <a:r>
              <a:rPr lang="en"/>
              <a:t>Visualization of data gathered from surveys</a:t>
            </a:r>
          </a:p>
          <a:p>
            <a:pPr indent="-419100" lvl="0" marL="457200" rtl="0">
              <a:spcBef>
                <a:spcPts val="0"/>
              </a:spcBef>
              <a:spcAft>
                <a:spcPts val="1000"/>
              </a:spcAft>
              <a:buClr>
                <a:schemeClr val="dk1"/>
              </a:buClr>
              <a:buSzPct val="100000"/>
              <a:buFont typeface="Arial"/>
              <a:buChar char="●"/>
            </a:pPr>
            <a:r>
              <a:rPr lang="en"/>
              <a:t>Tablets utilized for displaying created surveys</a:t>
            </a:r>
          </a:p>
          <a:p>
            <a:pPr lvl="0">
              <a:spcBef>
                <a:spcPts val="0"/>
              </a:spcBef>
              <a:buNone/>
            </a:pPr>
            <a:r>
              <a:t/>
            </a:r>
            <a:endParaRPr/>
          </a:p>
        </p:txBody>
      </p:sp>
      <p:grpSp>
        <p:nvGrpSpPr>
          <p:cNvPr id="78" name="Shape 78"/>
          <p:cNvGrpSpPr/>
          <p:nvPr/>
        </p:nvGrpSpPr>
        <p:grpSpPr>
          <a:xfrm>
            <a:off x="5356906" y="1181944"/>
            <a:ext cx="3787984" cy="3854722"/>
            <a:chOff x="25883300" y="4255475"/>
            <a:chExt cx="10128300" cy="10469100"/>
          </a:xfrm>
        </p:grpSpPr>
        <p:sp>
          <p:nvSpPr>
            <p:cNvPr id="79" name="Shape 79"/>
            <p:cNvSpPr/>
            <p:nvPr/>
          </p:nvSpPr>
          <p:spPr>
            <a:xfrm>
              <a:off x="25883300" y="4255475"/>
              <a:ext cx="10128300" cy="10469100"/>
            </a:xfrm>
            <a:prstGeom prst="rect">
              <a:avLst/>
            </a:prstGeom>
            <a:solidFill>
              <a:srgbClr val="EFEFEF"/>
            </a:solidFill>
            <a:ln cap="flat" w="19050">
              <a:solidFill>
                <a:srgbClr val="000000"/>
              </a:solidFill>
              <a:prstDash val="solid"/>
              <a:round/>
              <a:headEnd len="med" w="med" type="none"/>
              <a:tailEnd len="med" w="med" type="none"/>
            </a:ln>
          </p:spPr>
          <p:txBody>
            <a:bodyPr anchorCtr="0" anchor="ctr" bIns="345375" lIns="345375" rIns="345375" tIns="345375">
              <a:noAutofit/>
            </a:bodyPr>
            <a:lstStyle/>
            <a:p>
              <a:pPr>
                <a:spcBef>
                  <a:spcPts val="0"/>
                </a:spcBef>
                <a:buNone/>
              </a:pPr>
              <a:r>
                <a:t/>
              </a:r>
              <a:endParaRPr/>
            </a:p>
          </p:txBody>
        </p:sp>
        <p:grpSp>
          <p:nvGrpSpPr>
            <p:cNvPr id="80" name="Shape 80"/>
            <p:cNvGrpSpPr/>
            <p:nvPr/>
          </p:nvGrpSpPr>
          <p:grpSpPr>
            <a:xfrm>
              <a:off x="26459687" y="5637712"/>
              <a:ext cx="9247928" cy="7977087"/>
              <a:chOff x="37147987" y="6889537"/>
              <a:chExt cx="9247928" cy="7977087"/>
            </a:xfrm>
          </p:grpSpPr>
          <p:pic>
            <p:nvPicPr>
              <p:cNvPr id="81" name="Shape 81"/>
              <p:cNvPicPr preferRelativeResize="0"/>
              <p:nvPr/>
            </p:nvPicPr>
            <p:blipFill rotWithShape="1">
              <a:blip r:embed="rId3">
                <a:alphaModFix/>
              </a:blip>
              <a:srcRect b="0" l="0" r="0" t="0"/>
              <a:stretch/>
            </p:blipFill>
            <p:spPr>
              <a:xfrm>
                <a:off x="37848050" y="10197900"/>
                <a:ext cx="3473125" cy="4630849"/>
              </a:xfrm>
              <a:prstGeom prst="rect">
                <a:avLst/>
              </a:prstGeom>
              <a:noFill/>
              <a:ln>
                <a:noFill/>
              </a:ln>
            </p:spPr>
          </p:pic>
          <p:pic>
            <p:nvPicPr>
              <p:cNvPr id="82" name="Shape 82"/>
              <p:cNvPicPr preferRelativeResize="0"/>
              <p:nvPr/>
            </p:nvPicPr>
            <p:blipFill>
              <a:blip r:embed="rId3">
                <a:alphaModFix/>
              </a:blip>
              <a:stretch>
                <a:fillRect/>
              </a:stretch>
            </p:blipFill>
            <p:spPr>
              <a:xfrm>
                <a:off x="41645025" y="10235775"/>
                <a:ext cx="3473125" cy="4630849"/>
              </a:xfrm>
              <a:prstGeom prst="rect">
                <a:avLst/>
              </a:prstGeom>
              <a:noFill/>
              <a:ln>
                <a:noFill/>
              </a:ln>
            </p:spPr>
          </p:pic>
          <p:pic>
            <p:nvPicPr>
              <p:cNvPr id="83" name="Shape 83"/>
              <p:cNvPicPr preferRelativeResize="0"/>
              <p:nvPr/>
            </p:nvPicPr>
            <p:blipFill rotWithShape="1">
              <a:blip r:embed="rId4">
                <a:alphaModFix/>
              </a:blip>
              <a:srcRect b="0" l="0" r="0" t="0"/>
              <a:stretch/>
            </p:blipFill>
            <p:spPr>
              <a:xfrm>
                <a:off x="39269650" y="7169300"/>
                <a:ext cx="3891500" cy="2988675"/>
              </a:xfrm>
              <a:prstGeom prst="rect">
                <a:avLst/>
              </a:prstGeom>
              <a:noFill/>
              <a:ln>
                <a:noFill/>
              </a:ln>
            </p:spPr>
          </p:pic>
          <p:pic>
            <p:nvPicPr>
              <p:cNvPr id="84" name="Shape 84"/>
              <p:cNvPicPr preferRelativeResize="0"/>
              <p:nvPr/>
            </p:nvPicPr>
            <p:blipFill>
              <a:blip r:embed="rId5">
                <a:alphaModFix/>
              </a:blip>
              <a:stretch>
                <a:fillRect/>
              </a:stretch>
            </p:blipFill>
            <p:spPr>
              <a:xfrm>
                <a:off x="44049225" y="8288325"/>
                <a:ext cx="1298000" cy="1438226"/>
              </a:xfrm>
              <a:prstGeom prst="rect">
                <a:avLst/>
              </a:prstGeom>
              <a:noFill/>
              <a:ln>
                <a:noFill/>
              </a:ln>
            </p:spPr>
          </p:pic>
          <p:cxnSp>
            <p:nvCxnSpPr>
              <p:cNvPr id="85" name="Shape 85"/>
              <p:cNvCxnSpPr/>
              <p:nvPr/>
            </p:nvCxnSpPr>
            <p:spPr>
              <a:xfrm flipH="1">
                <a:off x="39005950" y="10598291"/>
                <a:ext cx="410699" cy="554099"/>
              </a:xfrm>
              <a:prstGeom prst="straightConnector1">
                <a:avLst/>
              </a:prstGeom>
              <a:noFill/>
              <a:ln cap="flat" w="38100">
                <a:solidFill>
                  <a:srgbClr val="000000"/>
                </a:solidFill>
                <a:prstDash val="solid"/>
                <a:round/>
                <a:headEnd len="lg" w="lg" type="none"/>
                <a:tailEnd len="lg" w="lg" type="triangle"/>
              </a:ln>
            </p:spPr>
          </p:cxnSp>
          <p:cxnSp>
            <p:nvCxnSpPr>
              <p:cNvPr id="86" name="Shape 86"/>
              <p:cNvCxnSpPr/>
              <p:nvPr/>
            </p:nvCxnSpPr>
            <p:spPr>
              <a:xfrm>
                <a:off x="42998050" y="10621575"/>
                <a:ext cx="425099" cy="669000"/>
              </a:xfrm>
              <a:prstGeom prst="straightConnector1">
                <a:avLst/>
              </a:prstGeom>
              <a:noFill/>
              <a:ln cap="flat" w="38100">
                <a:solidFill>
                  <a:srgbClr val="000000"/>
                </a:solidFill>
                <a:prstDash val="solid"/>
                <a:round/>
                <a:headEnd len="lg" w="lg" type="none"/>
                <a:tailEnd len="lg" w="lg" type="triangle"/>
              </a:ln>
            </p:spPr>
          </p:cxnSp>
          <p:cxnSp>
            <p:nvCxnSpPr>
              <p:cNvPr id="87" name="Shape 87"/>
              <p:cNvCxnSpPr/>
              <p:nvPr/>
            </p:nvCxnSpPr>
            <p:spPr>
              <a:xfrm>
                <a:off x="39426875" y="10608575"/>
                <a:ext cx="3582900" cy="0"/>
              </a:xfrm>
              <a:prstGeom prst="straightConnector1">
                <a:avLst/>
              </a:prstGeom>
              <a:noFill/>
              <a:ln cap="flat" w="38100">
                <a:solidFill>
                  <a:srgbClr val="000000"/>
                </a:solidFill>
                <a:prstDash val="solid"/>
                <a:round/>
                <a:headEnd len="lg" w="lg" type="none"/>
                <a:tailEnd len="lg" w="lg" type="none"/>
              </a:ln>
            </p:spPr>
          </p:cxnSp>
          <p:cxnSp>
            <p:nvCxnSpPr>
              <p:cNvPr id="88" name="Shape 88"/>
              <p:cNvCxnSpPr/>
              <p:nvPr/>
            </p:nvCxnSpPr>
            <p:spPr>
              <a:xfrm rot="10800000">
                <a:off x="41213300" y="9941375"/>
                <a:ext cx="0" cy="677399"/>
              </a:xfrm>
              <a:prstGeom prst="straightConnector1">
                <a:avLst/>
              </a:prstGeom>
              <a:noFill/>
              <a:ln cap="flat" w="38100">
                <a:solidFill>
                  <a:srgbClr val="000000"/>
                </a:solidFill>
                <a:prstDash val="solid"/>
                <a:round/>
                <a:headEnd len="lg" w="lg" type="none"/>
                <a:tailEnd len="lg" w="lg" type="none"/>
              </a:ln>
            </p:spPr>
          </p:cxnSp>
          <p:cxnSp>
            <p:nvCxnSpPr>
              <p:cNvPr id="89" name="Shape 89"/>
              <p:cNvCxnSpPr/>
              <p:nvPr/>
            </p:nvCxnSpPr>
            <p:spPr>
              <a:xfrm>
                <a:off x="42794275" y="9007450"/>
                <a:ext cx="1190699" cy="0"/>
              </a:xfrm>
              <a:prstGeom prst="straightConnector1">
                <a:avLst/>
              </a:prstGeom>
              <a:noFill/>
              <a:ln cap="flat" w="38100">
                <a:solidFill>
                  <a:srgbClr val="000000"/>
                </a:solidFill>
                <a:prstDash val="solid"/>
                <a:round/>
                <a:headEnd len="lg" w="lg" type="none"/>
                <a:tailEnd len="lg" w="lg" type="triangle"/>
              </a:ln>
            </p:spPr>
          </p:cxnSp>
          <p:sp>
            <p:nvSpPr>
              <p:cNvPr id="90" name="Shape 90"/>
              <p:cNvSpPr txBox="1"/>
              <p:nvPr/>
            </p:nvSpPr>
            <p:spPr>
              <a:xfrm>
                <a:off x="38359175" y="14037575"/>
                <a:ext cx="2073899" cy="523500"/>
              </a:xfrm>
              <a:prstGeom prst="rect">
                <a:avLst/>
              </a:prstGeom>
              <a:noFill/>
              <a:ln>
                <a:noFill/>
              </a:ln>
            </p:spPr>
            <p:txBody>
              <a:bodyPr anchorCtr="0" anchor="t" bIns="91425" lIns="91425" rIns="91425" tIns="91425">
                <a:noAutofit/>
              </a:bodyPr>
              <a:lstStyle/>
              <a:p>
                <a:pPr lvl="0" rtl="0" algn="ctr">
                  <a:spcBef>
                    <a:spcPts val="0"/>
                  </a:spcBef>
                  <a:buNone/>
                </a:pPr>
                <a:r>
                  <a:rPr lang="en"/>
                  <a:t>Kiosk 1</a:t>
                </a:r>
              </a:p>
            </p:txBody>
          </p:sp>
          <p:sp>
            <p:nvSpPr>
              <p:cNvPr id="91" name="Shape 91"/>
              <p:cNvSpPr txBox="1"/>
              <p:nvPr/>
            </p:nvSpPr>
            <p:spPr>
              <a:xfrm>
                <a:off x="42453900" y="14148900"/>
                <a:ext cx="2073899" cy="523500"/>
              </a:xfrm>
              <a:prstGeom prst="rect">
                <a:avLst/>
              </a:prstGeom>
              <a:noFill/>
              <a:ln>
                <a:noFill/>
              </a:ln>
            </p:spPr>
            <p:txBody>
              <a:bodyPr anchorCtr="0" anchor="t" bIns="91425" lIns="91425" rIns="91425" tIns="91425">
                <a:noAutofit/>
              </a:bodyPr>
              <a:lstStyle/>
              <a:p>
                <a:pPr lvl="0" rtl="0" algn="ctr">
                  <a:spcBef>
                    <a:spcPts val="0"/>
                  </a:spcBef>
                  <a:buNone/>
                </a:pPr>
                <a:r>
                  <a:rPr lang="en"/>
                  <a:t>Kiosk 2</a:t>
                </a:r>
              </a:p>
            </p:txBody>
          </p:sp>
          <p:sp>
            <p:nvSpPr>
              <p:cNvPr id="92" name="Shape 92"/>
              <p:cNvSpPr txBox="1"/>
              <p:nvPr/>
            </p:nvSpPr>
            <p:spPr>
              <a:xfrm>
                <a:off x="37147987" y="7863025"/>
                <a:ext cx="3582900" cy="781199"/>
              </a:xfrm>
              <a:prstGeom prst="rect">
                <a:avLst/>
              </a:prstGeom>
              <a:noFill/>
              <a:ln>
                <a:noFill/>
              </a:ln>
            </p:spPr>
            <p:txBody>
              <a:bodyPr anchorCtr="0" anchor="t" bIns="91425" lIns="91425" rIns="91425" tIns="91425">
                <a:noAutofit/>
              </a:bodyPr>
              <a:lstStyle/>
              <a:p>
                <a:pPr lvl="0" rtl="0" algn="l">
                  <a:spcBef>
                    <a:spcPts val="0"/>
                  </a:spcBef>
                  <a:buNone/>
                </a:pPr>
                <a:r>
                  <a:rPr lang="en"/>
                  <a:t>Server/Admin Console</a:t>
                </a:r>
              </a:p>
            </p:txBody>
          </p:sp>
          <p:sp>
            <p:nvSpPr>
              <p:cNvPr id="93" name="Shape 93"/>
              <p:cNvSpPr txBox="1"/>
              <p:nvPr/>
            </p:nvSpPr>
            <p:spPr>
              <a:xfrm>
                <a:off x="43655115" y="6889537"/>
                <a:ext cx="2740800" cy="607199"/>
              </a:xfrm>
              <a:prstGeom prst="rect">
                <a:avLst/>
              </a:prstGeom>
              <a:noFill/>
              <a:ln>
                <a:noFill/>
              </a:ln>
            </p:spPr>
            <p:txBody>
              <a:bodyPr anchorCtr="0" anchor="t" bIns="91425" lIns="91425" rIns="91425" tIns="91425">
                <a:noAutofit/>
              </a:bodyPr>
              <a:lstStyle/>
              <a:p>
                <a:pPr lvl="0" rtl="0" algn="l">
                  <a:spcBef>
                    <a:spcPts val="0"/>
                  </a:spcBef>
                  <a:buNone/>
                </a:pPr>
                <a:r>
                  <a:rPr lang="en"/>
                  <a:t>MS SQL Server</a:t>
                </a:r>
              </a:p>
            </p:txBody>
          </p:sp>
        </p:grpSp>
      </p:gr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Architecture</a:t>
            </a:r>
          </a:p>
        </p:txBody>
      </p:sp>
      <p:sp>
        <p:nvSpPr>
          <p:cNvPr id="99" name="Shape 99"/>
          <p:cNvSpPr txBox="1"/>
          <p:nvPr>
            <p:ph idx="1" type="body"/>
          </p:nvPr>
        </p:nvSpPr>
        <p:spPr>
          <a:xfrm>
            <a:off x="457200" y="1200150"/>
            <a:ext cx="8229600" cy="3725699"/>
          </a:xfrm>
          <a:prstGeom prst="rect">
            <a:avLst/>
          </a:prstGeom>
        </p:spPr>
        <p:txBody>
          <a:bodyPr anchorCtr="0" anchor="t" bIns="91425" lIns="91425" rIns="91425" tIns="91425">
            <a:noAutofit/>
          </a:bodyPr>
          <a:lstStyle/>
          <a:p>
            <a:pPr lvl="0" rtl="0">
              <a:spcBef>
                <a:spcPts val="0"/>
              </a:spcBef>
              <a:buClr>
                <a:schemeClr val="dk1"/>
              </a:buClr>
              <a:buSzPct val="61111"/>
              <a:buFont typeface="Arial"/>
              <a:buNone/>
            </a:pPr>
            <a:r>
              <a:rPr lang="en" sz="1800">
                <a:solidFill>
                  <a:srgbClr val="000000"/>
                </a:solidFill>
              </a:rPr>
              <a:t>Technology Choices</a:t>
            </a:r>
          </a:p>
          <a:p>
            <a:pPr indent="-342900" lvl="0" marL="457200" rtl="0">
              <a:spcBef>
                <a:spcPts val="0"/>
              </a:spcBef>
              <a:buClr>
                <a:srgbClr val="000000"/>
              </a:buClr>
              <a:buSzPct val="100000"/>
              <a:buFont typeface="Arial"/>
              <a:buChar char="●"/>
            </a:pPr>
            <a:r>
              <a:rPr lang="en" sz="1800">
                <a:solidFill>
                  <a:srgbClr val="000000"/>
                </a:solidFill>
              </a:rPr>
              <a:t>ASP .NET MVC</a:t>
            </a:r>
          </a:p>
          <a:p>
            <a:pPr indent="-342900" lvl="1" marL="914400" rtl="0">
              <a:spcBef>
                <a:spcPts val="560"/>
              </a:spcBef>
              <a:buClr>
                <a:srgbClr val="000000"/>
              </a:buClr>
              <a:buSzPct val="100000"/>
              <a:buFont typeface="Courier New"/>
              <a:buChar char="o"/>
            </a:pPr>
            <a:r>
              <a:rPr lang="en" sz="1800">
                <a:solidFill>
                  <a:srgbClr val="000000"/>
                </a:solidFill>
              </a:rPr>
              <a:t>Team familiarity, scaffolding and ease of development for web apps</a:t>
            </a:r>
          </a:p>
          <a:p>
            <a:pPr indent="-342900" lvl="0" marL="457200" rtl="0">
              <a:spcBef>
                <a:spcPts val="0"/>
              </a:spcBef>
              <a:buClr>
                <a:srgbClr val="000000"/>
              </a:buClr>
              <a:buSzPct val="100000"/>
              <a:buFont typeface="Arial"/>
              <a:buChar char="●"/>
            </a:pPr>
            <a:r>
              <a:rPr lang="en" sz="1800">
                <a:solidFill>
                  <a:srgbClr val="000000"/>
                </a:solidFill>
              </a:rPr>
              <a:t>Entity Framework</a:t>
            </a:r>
          </a:p>
          <a:p>
            <a:pPr indent="-342900" lvl="0" marL="457200" rtl="0">
              <a:spcBef>
                <a:spcPts val="0"/>
              </a:spcBef>
              <a:buClr>
                <a:srgbClr val="000000"/>
              </a:buClr>
              <a:buSzPct val="100000"/>
              <a:buFont typeface="Arial"/>
              <a:buChar char="●"/>
            </a:pPr>
            <a:r>
              <a:rPr lang="en" sz="1800">
                <a:solidFill>
                  <a:srgbClr val="000000"/>
                </a:solidFill>
              </a:rPr>
              <a:t>MS SQL Server</a:t>
            </a:r>
          </a:p>
          <a:p>
            <a:pPr indent="-342900" lvl="1" marL="914400" rtl="0">
              <a:spcBef>
                <a:spcPts val="560"/>
              </a:spcBef>
              <a:buClr>
                <a:srgbClr val="000000"/>
              </a:buClr>
              <a:buSzPct val="100000"/>
              <a:buFont typeface="Courier New"/>
              <a:buChar char="o"/>
            </a:pPr>
            <a:r>
              <a:rPr lang="en" sz="1800">
                <a:solidFill>
                  <a:srgbClr val="000000"/>
                </a:solidFill>
              </a:rPr>
              <a:t>Works well with .NET</a:t>
            </a:r>
          </a:p>
          <a:p>
            <a:pPr lvl="0" rtl="0">
              <a:spcBef>
                <a:spcPts val="0"/>
              </a:spcBef>
              <a:buClr>
                <a:schemeClr val="dk1"/>
              </a:buClr>
              <a:buFont typeface="Arial"/>
              <a:buNone/>
            </a:pPr>
            <a:r>
              <a:t/>
            </a:r>
            <a:endParaRPr sz="1800">
              <a:solidFill>
                <a:srgbClr val="000000"/>
              </a:solidFill>
            </a:endParaRPr>
          </a:p>
          <a:p>
            <a:pPr lvl="0" rtl="0">
              <a:spcBef>
                <a:spcPts val="0"/>
              </a:spcBef>
              <a:buClr>
                <a:schemeClr val="dk1"/>
              </a:buClr>
              <a:buSzPct val="61111"/>
              <a:buFont typeface="Arial"/>
              <a:buNone/>
            </a:pPr>
            <a:r>
              <a:rPr lang="en" sz="1800">
                <a:solidFill>
                  <a:srgbClr val="000000"/>
                </a:solidFill>
              </a:rPr>
              <a:t>Quality attributes</a:t>
            </a:r>
          </a:p>
          <a:p>
            <a:pPr indent="-342900" lvl="0" marL="457200" rtl="0">
              <a:spcBef>
                <a:spcPts val="0"/>
              </a:spcBef>
              <a:buClr>
                <a:srgbClr val="000000"/>
              </a:buClr>
              <a:buSzPct val="100000"/>
              <a:buFont typeface="Arial"/>
              <a:buChar char="●"/>
            </a:pPr>
            <a:r>
              <a:rPr lang="en" sz="1800">
                <a:solidFill>
                  <a:srgbClr val="000000"/>
                </a:solidFill>
              </a:rPr>
              <a:t>Usability</a:t>
            </a:r>
          </a:p>
          <a:p>
            <a:pPr indent="-342900" lvl="0" marL="457200" rtl="0">
              <a:spcBef>
                <a:spcPts val="0"/>
              </a:spcBef>
              <a:buClr>
                <a:srgbClr val="000000"/>
              </a:buClr>
              <a:buSzPct val="100000"/>
              <a:buFont typeface="Arial"/>
              <a:buChar char="●"/>
            </a:pPr>
            <a:r>
              <a:rPr lang="en" sz="1800">
                <a:solidFill>
                  <a:srgbClr val="000000"/>
                </a:solidFill>
              </a:rPr>
              <a:t>Performance</a:t>
            </a:r>
          </a:p>
          <a:p>
            <a:pPr indent="-342900" lvl="0" marL="457200" rtl="0">
              <a:spcBef>
                <a:spcPts val="0"/>
              </a:spcBef>
              <a:buClr>
                <a:srgbClr val="000000"/>
              </a:buClr>
              <a:buSzPct val="100000"/>
              <a:buFont typeface="Arial"/>
              <a:buChar char="●"/>
            </a:pPr>
            <a:r>
              <a:rPr lang="en" sz="1800">
                <a:solidFill>
                  <a:srgbClr val="000000"/>
                </a:solidFill>
              </a:rPr>
              <a:t>Security</a:t>
            </a:r>
          </a:p>
          <a:p>
            <a:pPr indent="-342900" lvl="0" marL="457200">
              <a:spcBef>
                <a:spcPts val="0"/>
              </a:spcBef>
              <a:buClr>
                <a:srgbClr val="000000"/>
              </a:buClr>
              <a:buSzPct val="100000"/>
              <a:buFont typeface="Arial"/>
              <a:buChar char="●"/>
            </a:pPr>
            <a:r>
              <a:rPr lang="en" sz="1800">
                <a:solidFill>
                  <a:srgbClr val="000000"/>
                </a:solidFill>
              </a:rPr>
              <a:t>Modifiability</a:t>
            </a:r>
          </a:p>
        </p:txBody>
      </p:sp>
      <p:pic>
        <p:nvPicPr>
          <p:cNvPr id="100" name="Shape 100"/>
          <p:cNvPicPr preferRelativeResize="0"/>
          <p:nvPr/>
        </p:nvPicPr>
        <p:blipFill>
          <a:blip r:embed="rId3">
            <a:alphaModFix/>
          </a:blip>
          <a:stretch>
            <a:fillRect/>
          </a:stretch>
        </p:blipFill>
        <p:spPr>
          <a:xfrm>
            <a:off x="5062300" y="2184800"/>
            <a:ext cx="1374375" cy="1374375"/>
          </a:xfrm>
          <a:prstGeom prst="rect">
            <a:avLst/>
          </a:prstGeom>
          <a:noFill/>
          <a:ln>
            <a:noFill/>
          </a:ln>
        </p:spPr>
      </p:pic>
      <p:pic>
        <p:nvPicPr>
          <p:cNvPr id="101" name="Shape 101"/>
          <p:cNvPicPr preferRelativeResize="0"/>
          <p:nvPr/>
        </p:nvPicPr>
        <p:blipFill>
          <a:blip r:embed="rId4">
            <a:alphaModFix/>
          </a:blip>
          <a:stretch>
            <a:fillRect/>
          </a:stretch>
        </p:blipFill>
        <p:spPr>
          <a:xfrm>
            <a:off x="6636150" y="2144175"/>
            <a:ext cx="1414999" cy="1414999"/>
          </a:xfrm>
          <a:prstGeom prst="rect">
            <a:avLst/>
          </a:prstGeom>
          <a:noFill/>
          <a:ln>
            <a:noFill/>
          </a:ln>
        </p:spPr>
      </p:pic>
      <p:pic>
        <p:nvPicPr>
          <p:cNvPr id="102" name="Shape 102"/>
          <p:cNvPicPr preferRelativeResize="0"/>
          <p:nvPr/>
        </p:nvPicPr>
        <p:blipFill>
          <a:blip r:embed="rId5">
            <a:alphaModFix/>
          </a:blip>
          <a:stretch>
            <a:fillRect/>
          </a:stretch>
        </p:blipFill>
        <p:spPr>
          <a:xfrm>
            <a:off x="5763725" y="3664750"/>
            <a:ext cx="1589575" cy="132635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6" name="Shape 106"/>
        <p:cNvGrpSpPr/>
        <p:nvPr/>
      </p:nvGrpSpPr>
      <p:grpSpPr>
        <a:xfrm>
          <a:off x="0" y="0"/>
          <a:ext cx="0" cy="0"/>
          <a:chOff x="0" y="0"/>
          <a:chExt cx="0" cy="0"/>
        </a:xfrm>
      </p:grpSpPr>
      <p:pic>
        <p:nvPicPr>
          <p:cNvPr id="107" name="Shape 107"/>
          <p:cNvPicPr preferRelativeResize="0"/>
          <p:nvPr/>
        </p:nvPicPr>
        <p:blipFill>
          <a:blip r:embed="rId3">
            <a:alphaModFix/>
          </a:blip>
          <a:stretch>
            <a:fillRect/>
          </a:stretch>
        </p:blipFill>
        <p:spPr>
          <a:xfrm>
            <a:off x="2204950" y="-235575"/>
            <a:ext cx="4237200" cy="56765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Demo</a:t>
            </a:r>
          </a:p>
        </p:txBody>
      </p:sp>
      <p:sp>
        <p:nvSpPr>
          <p:cNvPr id="113" name="Shape 113"/>
          <p:cNvSpPr txBox="1"/>
          <p:nvPr>
            <p:ph idx="1" type="body"/>
          </p:nvPr>
        </p:nvSpPr>
        <p:spPr>
          <a:xfrm>
            <a:off x="457200" y="1200150"/>
            <a:ext cx="8229600" cy="3725699"/>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biz">
  <a:themeElements>
    <a:clrScheme name="Custom 233">
      <a:dk1>
        <a:srgbClr val="000000"/>
      </a:dk1>
      <a:lt1>
        <a:srgbClr val="FFFFFF"/>
      </a:lt1>
      <a:dk2>
        <a:srgbClr val="2388DB"/>
      </a:dk2>
      <a:lt2>
        <a:srgbClr val="BBD7F8"/>
      </a:lt2>
      <a:accent1>
        <a:srgbClr val="80B606"/>
      </a:accent1>
      <a:accent2>
        <a:srgbClr val="E29F1D"/>
      </a:accent2>
      <a:accent3>
        <a:srgbClr val="1D6FB2"/>
      </a:accent3>
      <a:accent4>
        <a:srgbClr val="3FAC98"/>
      </a:accent4>
      <a:accent5>
        <a:srgbClr val="5B57BB"/>
      </a:accent5>
      <a:accent6>
        <a:srgbClr val="D1505E"/>
      </a:accent6>
      <a:hlink>
        <a:srgbClr val="185DA2"/>
      </a:hlink>
      <a:folHlink>
        <a:srgbClr val="00487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