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9.xml"/>
  <Override ContentType="application/vnd.openxmlformats-officedocument.presentationml.notesSlide+xml" PartName="/ppt/notesSlides/notesSlide13.xml"/>
  <Override ContentType="application/vnd.openxmlformats-officedocument.presentationml.notesSlide+xml" PartName="/ppt/notesSlides/notesSlide21.xml"/>
  <Override ContentType="application/vnd.openxmlformats-officedocument.presentationml.notesSlide+xml" PartName="/ppt/notesSlides/notesSlide16.xml"/>
  <Override ContentType="application/vnd.openxmlformats-officedocument.presentationml.notesSlide+xml" PartName="/ppt/notesSlides/notesSlide18.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comments+xml" PartName="/ppt/comments/comment3.xml"/>
  <Override ContentType="application/vnd.openxmlformats-officedocument.presentationml.comments+xml" PartName="/ppt/comments/comment1.xml"/>
  <Override ContentType="application/vnd.openxmlformats-officedocument.presentationml.comments+xml" PartName="/ppt/comments/comment4.xml"/>
  <Override ContentType="application/vnd.openxmlformats-officedocument.presentationml.comments+xml" PartName="/ppt/comments/comment2.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commentAuthors+xml" PartName="/ppt/commentAuthor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7.xml"/>
  <Override ContentType="application/vnd.openxmlformats-officedocument.presentationml.slide+xml" PartName="/ppt/slides/slide8.xml"/>
  <Override ContentType="application/vnd.openxmlformats-officedocument.presentationml.slide+xml" PartName="/ppt/slides/slide19.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Author clrIdx="0" id="0" initials="" lastIdx="3" name="Edward Dinki"/>
  <p:cmAuthor clrIdx="1" id="1" initials="" lastIdx="3" name="Andrew Muelle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2" Type="http://schemas.openxmlformats.org/officeDocument/2006/relationships/slide" Target="slides/slide6.xml"/><Relationship Id="rId13" Type="http://schemas.openxmlformats.org/officeDocument/2006/relationships/slide" Target="slides/slide7.xml"/><Relationship Id="rId10" Type="http://schemas.openxmlformats.org/officeDocument/2006/relationships/slide" Target="slides/slide4.xml"/><Relationship Id="rId11" Type="http://schemas.openxmlformats.org/officeDocument/2006/relationships/slide" Target="slides/slide5.xml"/><Relationship Id="rId26" Type="http://schemas.openxmlformats.org/officeDocument/2006/relationships/slide" Target="slides/slide20.xml"/><Relationship Id="rId25" Type="http://schemas.openxmlformats.org/officeDocument/2006/relationships/slide" Target="slides/slide19.xml"/><Relationship Id="rId27" Type="http://schemas.openxmlformats.org/officeDocument/2006/relationships/slide" Target="slides/slide21.xml"/><Relationship Id="rId2" Type="http://schemas.openxmlformats.org/officeDocument/2006/relationships/presProps" Target="presProps.xml"/><Relationship Id="rId21" Type="http://schemas.openxmlformats.org/officeDocument/2006/relationships/slide" Target="slides/slide15.xml"/><Relationship Id="rId1" Type="http://schemas.openxmlformats.org/officeDocument/2006/relationships/theme" Target="theme/theme2.xml"/><Relationship Id="rId22" Type="http://schemas.openxmlformats.org/officeDocument/2006/relationships/slide" Target="slides/slide16.xml"/><Relationship Id="rId4" Type="http://schemas.openxmlformats.org/officeDocument/2006/relationships/commentAuthors" Target="commentAuthors.xml"/><Relationship Id="rId23" Type="http://schemas.openxmlformats.org/officeDocument/2006/relationships/slide" Target="slides/slide17.xml"/><Relationship Id="rId3" Type="http://schemas.openxmlformats.org/officeDocument/2006/relationships/tableStyles" Target="tableStyles.xml"/><Relationship Id="rId24" Type="http://schemas.openxmlformats.org/officeDocument/2006/relationships/slide" Target="slides/slide18.xml"/><Relationship Id="rId20" Type="http://schemas.openxmlformats.org/officeDocument/2006/relationships/slide" Target="slides/slide14.xml"/><Relationship Id="rId9"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Master" Target="slideMasters/slideMaster1.xml"/><Relationship Id="rId8" Type="http://schemas.openxmlformats.org/officeDocument/2006/relationships/slide" Target="slides/slide2.xml"/><Relationship Id="rId7"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1" idx="2">
    <p:pos x="6000" y="0"/>
    <p:text>not sure if we need this slide</p:text>
  </p:cm>
  <p:cm authorId="0" idx="2">
    <p:pos x="6000" y="100"/>
    <p:text>Perhaps we could talk about documents more in the "current state of project" slide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0" idx="3">
    <p:pos x="6000" y="0"/>
    <p:text>Maybe add more scope relating things. Talk about things we decided not to do</p:text>
  </p:cm>
  <p:cm authorId="1" idx="3">
    <p:pos x="6000" y="100"/>
    <p:text>talk about what requirements are stable and whats volatile</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0" idx="1">
    <p:pos x="6000" y="0"/>
    <p:text>Come up with a better name than "technology tadeoffs"</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1" idx="1">
    <p:pos x="6000" y="0"/>
    <p:text>The team appears to have a high
regard for their methodology,
planning, and quality program as
more than just slides in a
presentation.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3" name="Shape 153"/>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Jonathon</a:t>
            </a:r>
          </a:p>
          <a:p>
            <a:pPr rtl="0">
              <a:spcBef>
                <a:spcPts val="0"/>
              </a:spcBef>
              <a:buNone/>
            </a:pPr>
            <a:r>
              <a:t/>
            </a:r>
            <a:endParaRPr/>
          </a:p>
          <a:p>
            <a:pPr>
              <a:spcBef>
                <a:spcPts val="0"/>
              </a:spcBef>
              <a:buNone/>
            </a:pPr>
            <a:r>
              <a:rPr lang="en"/>
              <a:t>To clarify/elaborate some of these bullet points: The rough drafts of the wireframes were done individually by all team members, this helped to brainstorm ideas because we came up with designs separately. Then we got customer feedback on them to see what they liked and didn’t like. This helped verify requirements, as well as clarify some admin functionality (which we were driving more than them). It was also nice to show the actual non-technical customers (so not lockheed) something that wasn’t just technical documents.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0" name="Shape 16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Jonathon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9" name="Shape 16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EJ</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t/>
            </a:r>
            <a:endParaRPr/>
          </a:p>
          <a:p>
            <a:pPr>
              <a:spcBef>
                <a:spcPts val="0"/>
              </a:spcBef>
              <a:buNone/>
            </a:pPr>
            <a:r>
              <a:rPr lang="en"/>
              <a:t>Talk about this high level component view. Mention stuff from Arch doc about clients, login filter, controllers, model, entity framework.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1" name="Shape 18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Robert Vrooman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5" name="Shape 185"/>
        <p:cNvGrpSpPr/>
        <p:nvPr/>
      </p:nvGrpSpPr>
      <p:grpSpPr>
        <a:xfrm>
          <a:off x="0" y="0"/>
          <a:ext cx="0" cy="0"/>
          <a:chOff x="0" y="0"/>
          <a:chExt cx="0" cy="0"/>
        </a:xfrm>
      </p:grpSpPr>
      <p:sp>
        <p:nvSpPr>
          <p:cNvPr id="186" name="Shape 18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7" name="Shape 18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Robert Vrooman-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94" name="Shape 1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Robert Vrooman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0" name="Shape 2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EJ</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6" name="Shape 20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EJ</a:t>
            </a:r>
          </a:p>
          <a:p>
            <a:pPr rtl="0">
              <a:spcBef>
                <a:spcPts val="0"/>
              </a:spcBef>
              <a:buNone/>
            </a:pPr>
            <a:r>
              <a:t/>
            </a:r>
            <a:endParaRPr/>
          </a:p>
          <a:p>
            <a:pPr>
              <a:spcBef>
                <a:spcPts val="0"/>
              </a:spcBef>
              <a:buNone/>
            </a:pPr>
            <a:r>
              <a:rPr lang="en"/>
              <a:t>Extended planning led to thorough discussion about functionality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19" name="Shape 219"/>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Rob</a:t>
            </a:r>
          </a:p>
          <a:p>
            <a:pPr>
              <a:spcBef>
                <a:spcPts val="0"/>
              </a:spcBef>
              <a:buNone/>
            </a:pPr>
            <a:r>
              <a:rPr lang="en" sz="2400">
                <a:solidFill>
                  <a:schemeClr val="lt1"/>
                </a:solidFill>
              </a:rPr>
              <a:t>Confirm that the Discovery Center obtains the hardware.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26" name="Shape 22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8" name="Shape 9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 - they had paper surveys.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4" name="Shape 10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Jonathon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Jonathon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6" name="Shape 11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Jonathon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Jonathon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2" name="Shape 13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 Mueller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Andrew</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type="ctrTitle"/>
          </p:nvPr>
        </p:nvSpPr>
        <p:spPr>
          <a:xfrm>
            <a:off x="1997075" y="1095856"/>
            <a:ext cx="6400799" cy="1102500"/>
          </a:xfrm>
          <a:prstGeom prst="rect">
            <a:avLst/>
          </a:prstGeom>
        </p:spPr>
        <p:txBody>
          <a:bodyPr anchorCtr="0" anchor="b" bIns="91425" lIns="91425" rIns="91425" tIns="91425"/>
          <a:lstStyle>
            <a:lvl1pPr>
              <a:spcBef>
                <a:spcPts val="0"/>
              </a:spcBef>
              <a:buSzPct val="100000"/>
              <a:defRPr b="1" sz="4800"/>
            </a:lvl1pPr>
            <a:lvl2pPr>
              <a:spcBef>
                <a:spcPts val="0"/>
              </a:spcBef>
              <a:buSzPct val="100000"/>
              <a:defRPr b="1" sz="4800"/>
            </a:lvl2pPr>
            <a:lvl3pPr>
              <a:spcBef>
                <a:spcPts val="0"/>
              </a:spcBef>
              <a:buSzPct val="100000"/>
              <a:defRPr b="1" sz="4800"/>
            </a:lvl3pPr>
            <a:lvl4pPr>
              <a:spcBef>
                <a:spcPts val="0"/>
              </a:spcBef>
              <a:buSzPct val="100000"/>
              <a:defRPr b="1" sz="4800"/>
            </a:lvl4pPr>
            <a:lvl5pPr>
              <a:spcBef>
                <a:spcPts val="0"/>
              </a:spcBef>
              <a:buSzPct val="100000"/>
              <a:defRPr b="1" sz="4800"/>
            </a:lvl5pPr>
            <a:lvl6pPr>
              <a:spcBef>
                <a:spcPts val="0"/>
              </a:spcBef>
              <a:buSzPct val="100000"/>
              <a:defRPr b="1" sz="4800"/>
            </a:lvl6pPr>
            <a:lvl7pPr>
              <a:spcBef>
                <a:spcPts val="0"/>
              </a:spcBef>
              <a:buSzPct val="100000"/>
              <a:defRPr b="1" sz="4800"/>
            </a:lvl7pPr>
            <a:lvl8pPr>
              <a:spcBef>
                <a:spcPts val="0"/>
              </a:spcBef>
              <a:buSzPct val="100000"/>
              <a:defRPr b="1" sz="4800"/>
            </a:lvl8pPr>
            <a:lvl9pPr>
              <a:spcBef>
                <a:spcPts val="0"/>
              </a:spcBef>
              <a:buSzPct val="100000"/>
              <a:defRPr b="1" sz="4800"/>
            </a:lvl9pPr>
          </a:lstStyle>
          <a:p/>
        </p:txBody>
      </p:sp>
      <p:sp>
        <p:nvSpPr>
          <p:cNvPr id="14" name="Shape 14"/>
          <p:cNvSpPr txBox="1"/>
          <p:nvPr>
            <p:ph idx="1" type="subTitle"/>
          </p:nvPr>
        </p:nvSpPr>
        <p:spPr>
          <a:xfrm>
            <a:off x="1997075" y="2251802"/>
            <a:ext cx="6400799" cy="871800"/>
          </a:xfrm>
          <a:prstGeom prst="rect">
            <a:avLst/>
          </a:prstGeom>
        </p:spPr>
        <p:txBody>
          <a:bodyPr anchorCtr="0" anchor="t" bIns="91425" lIns="91425" rIns="91425" tIns="91425"/>
          <a:lstStyle>
            <a:lvl1pPr>
              <a:spcBef>
                <a:spcPts val="0"/>
              </a:spcBef>
              <a:buClr>
                <a:srgbClr val="FFFFFF"/>
              </a:buClr>
              <a:buNone/>
              <a:defRPr>
                <a:solidFill>
                  <a:srgbClr val="FFFFFF"/>
                </a:solidFill>
              </a:defRPr>
            </a:lvl1pPr>
            <a:lvl2pPr>
              <a:spcBef>
                <a:spcPts val="0"/>
              </a:spcBef>
              <a:buClr>
                <a:srgbClr val="FFFFFF"/>
              </a:buClr>
              <a:buSzPct val="100000"/>
              <a:buNone/>
              <a:defRPr sz="3200">
                <a:solidFill>
                  <a:srgbClr val="FFFFFF"/>
                </a:solidFill>
              </a:defRPr>
            </a:lvl2pPr>
            <a:lvl3pPr>
              <a:spcBef>
                <a:spcPts val="0"/>
              </a:spcBef>
              <a:buClr>
                <a:srgbClr val="FFFFFF"/>
              </a:buClr>
              <a:buSzPct val="100000"/>
              <a:buNone/>
              <a:defRPr sz="3200">
                <a:solidFill>
                  <a:srgbClr val="FFFFFF"/>
                </a:solidFill>
              </a:defRPr>
            </a:lvl3pPr>
            <a:lvl4pPr>
              <a:spcBef>
                <a:spcPts val="0"/>
              </a:spcBef>
              <a:buClr>
                <a:srgbClr val="FFFFFF"/>
              </a:buClr>
              <a:buSzPct val="100000"/>
              <a:buNone/>
              <a:defRPr sz="3200">
                <a:solidFill>
                  <a:srgbClr val="FFFFFF"/>
                </a:solidFill>
              </a:defRPr>
            </a:lvl4pPr>
            <a:lvl5pPr>
              <a:spcBef>
                <a:spcPts val="0"/>
              </a:spcBef>
              <a:buClr>
                <a:srgbClr val="FFFFFF"/>
              </a:buClr>
              <a:buSzPct val="100000"/>
              <a:buNone/>
              <a:defRPr sz="3200">
                <a:solidFill>
                  <a:srgbClr val="FFFFFF"/>
                </a:solidFill>
              </a:defRPr>
            </a:lvl5pPr>
            <a:lvl6pPr>
              <a:spcBef>
                <a:spcPts val="0"/>
              </a:spcBef>
              <a:buClr>
                <a:srgbClr val="FFFFFF"/>
              </a:buClr>
              <a:buSzPct val="100000"/>
              <a:buNone/>
              <a:defRPr sz="3200">
                <a:solidFill>
                  <a:srgbClr val="FFFFFF"/>
                </a:solidFill>
              </a:defRPr>
            </a:lvl6pPr>
            <a:lvl7pPr>
              <a:spcBef>
                <a:spcPts val="0"/>
              </a:spcBef>
              <a:buClr>
                <a:srgbClr val="FFFFFF"/>
              </a:buClr>
              <a:buSzPct val="100000"/>
              <a:buNone/>
              <a:defRPr sz="3200">
                <a:solidFill>
                  <a:srgbClr val="FFFFFF"/>
                </a:solidFill>
              </a:defRPr>
            </a:lvl7pPr>
            <a:lvl8pPr>
              <a:spcBef>
                <a:spcPts val="0"/>
              </a:spcBef>
              <a:buClr>
                <a:srgbClr val="FFFFFF"/>
              </a:buClr>
              <a:buSzPct val="100000"/>
              <a:buNone/>
              <a:defRPr sz="3200">
                <a:solidFill>
                  <a:srgbClr val="FFFFFF"/>
                </a:solidFill>
              </a:defRPr>
            </a:lvl8pPr>
            <a:lvl9pPr>
              <a:spcBef>
                <a:spcPts val="0"/>
              </a:spcBef>
              <a:buClr>
                <a:srgbClr val="FFFFFF"/>
              </a:buClr>
              <a:buSzPct val="100000"/>
              <a:buNone/>
              <a:defRPr sz="3200">
                <a:solidFill>
                  <a:srgbClr val="FFFFFF"/>
                </a:solidFill>
              </a:defRPr>
            </a:lvl9pPr>
          </a:lstStyle>
          <a:p/>
        </p:txBody>
      </p:sp>
      <p:sp>
        <p:nvSpPr>
          <p:cNvPr id="15" name="Shape 15"/>
          <p:cNvSpPr/>
          <p:nvPr/>
        </p:nvSpPr>
        <p:spPr>
          <a:xfrm>
            <a:off x="0" y="0"/>
            <a:ext cx="3135299" cy="5143499"/>
          </a:xfrm>
          <a:prstGeom prst="rect">
            <a:avLst/>
          </a:prstGeom>
          <a:noFill/>
          <a:ln>
            <a:noFill/>
          </a:ln>
        </p:spPr>
        <p:txBody>
          <a:bodyPr anchorCtr="0" anchor="t" bIns="45700" lIns="91425" rIns="91425" tIns="45700">
            <a:noAutofit/>
          </a:bodyPr>
          <a:lstStyle/>
          <a:p>
            <a:pPr>
              <a:spcBef>
                <a:spcPts val="0"/>
              </a:spcBef>
              <a:buNone/>
            </a:pPr>
            <a:r>
              <a:t/>
            </a:r>
            <a:endParaRPr/>
          </a:p>
        </p:txBody>
      </p:sp>
      <p:sp>
        <p:nvSpPr>
          <p:cNvPr id="16" name="Shape 16"/>
          <p:cNvSpPr/>
          <p:nvPr/>
        </p:nvSpPr>
        <p:spPr>
          <a:xfrm>
            <a:off x="3175" y="0"/>
            <a:ext cx="635000" cy="609600"/>
          </a:xfrm>
          <a:custGeom>
            <a:pathLst>
              <a:path extrusionOk="0" h="512" w="400">
                <a:moveTo>
                  <a:pt x="400" y="512"/>
                </a:moveTo>
                <a:lnTo>
                  <a:pt x="2" y="0"/>
                </a:lnTo>
                <a:lnTo>
                  <a:pt x="0" y="0"/>
                </a:lnTo>
                <a:lnTo>
                  <a:pt x="0" y="512"/>
                </a:lnTo>
                <a:lnTo>
                  <a:pt x="400"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17" name="Shape 17"/>
          <p:cNvSpPr/>
          <p:nvPr/>
        </p:nvSpPr>
        <p:spPr>
          <a:xfrm>
            <a:off x="3175" y="1916906"/>
            <a:ext cx="635000" cy="611981"/>
          </a:xfrm>
          <a:custGeom>
            <a:pathLst>
              <a:path extrusionOk="0" h="514" w="400">
                <a:moveTo>
                  <a:pt x="400" y="0"/>
                </a:moveTo>
                <a:lnTo>
                  <a:pt x="0" y="0"/>
                </a:lnTo>
                <a:lnTo>
                  <a:pt x="0" y="514"/>
                </a:lnTo>
                <a:lnTo>
                  <a:pt x="2" y="514"/>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anchorCtr="0" anchor="t" bIns="45700" lIns="91425" rIns="91425" tIns="45700">
            <a:noAutofit/>
          </a:bodyPr>
          <a:lstStyle/>
          <a:p>
            <a:pPr>
              <a:spcBef>
                <a:spcPts val="0"/>
              </a:spcBef>
              <a:buNone/>
            </a:pPr>
            <a:r>
              <a:t/>
            </a:r>
            <a:endParaRPr/>
          </a:p>
        </p:txBody>
      </p:sp>
      <p:sp>
        <p:nvSpPr>
          <p:cNvPr id="18" name="Shape 18"/>
          <p:cNvSpPr/>
          <p:nvPr/>
        </p:nvSpPr>
        <p:spPr>
          <a:xfrm>
            <a:off x="3175" y="1307306"/>
            <a:ext cx="635000" cy="609600"/>
          </a:xfrm>
          <a:custGeom>
            <a:pathLst>
              <a:path extrusionOk="0" h="512" w="40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19" name="Shape 19"/>
          <p:cNvSpPr/>
          <p:nvPr/>
        </p:nvSpPr>
        <p:spPr>
          <a:xfrm>
            <a:off x="152400" y="1307306"/>
            <a:ext cx="1317625" cy="609600"/>
          </a:xfrm>
          <a:custGeom>
            <a:pathLst>
              <a:path extrusionOk="0" h="512" w="83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0" name="Shape 20"/>
          <p:cNvSpPr/>
          <p:nvPr/>
        </p:nvSpPr>
        <p:spPr>
          <a:xfrm>
            <a:off x="152400" y="3226593"/>
            <a:ext cx="1317625" cy="609600"/>
          </a:xfrm>
          <a:custGeom>
            <a:pathLst>
              <a:path extrusionOk="0" h="512" w="830">
                <a:moveTo>
                  <a:pt x="830" y="0"/>
                </a:moveTo>
                <a:lnTo>
                  <a:pt x="398" y="0"/>
                </a:lnTo>
                <a:lnTo>
                  <a:pt x="0" y="512"/>
                </a:lnTo>
                <a:lnTo>
                  <a:pt x="432" y="512"/>
                </a:lnTo>
                <a:lnTo>
                  <a:pt x="83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anchorCtr="0" anchor="t" bIns="45700" lIns="91425" rIns="91425" tIns="45700">
            <a:noAutofit/>
          </a:bodyPr>
          <a:lstStyle/>
          <a:p>
            <a:pPr>
              <a:spcBef>
                <a:spcPts val="0"/>
              </a:spcBef>
              <a:buNone/>
            </a:pPr>
            <a:r>
              <a:t/>
            </a:r>
            <a:endParaRPr/>
          </a:p>
        </p:txBody>
      </p:sp>
      <p:sp>
        <p:nvSpPr>
          <p:cNvPr id="21" name="Shape 21"/>
          <p:cNvSpPr/>
          <p:nvPr/>
        </p:nvSpPr>
        <p:spPr>
          <a:xfrm>
            <a:off x="152400" y="2614612"/>
            <a:ext cx="1317625" cy="611981"/>
          </a:xfrm>
          <a:custGeom>
            <a:pathLst>
              <a:path extrusionOk="0" h="514" w="830">
                <a:moveTo>
                  <a:pt x="432" y="0"/>
                </a:moveTo>
                <a:lnTo>
                  <a:pt x="0" y="0"/>
                </a:lnTo>
                <a:lnTo>
                  <a:pt x="398" y="514"/>
                </a:lnTo>
                <a:lnTo>
                  <a:pt x="830" y="514"/>
                </a:lnTo>
                <a:lnTo>
                  <a:pt x="432"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2" name="Shape 22"/>
          <p:cNvSpPr/>
          <p:nvPr/>
        </p:nvSpPr>
        <p:spPr>
          <a:xfrm>
            <a:off x="984250" y="2614612"/>
            <a:ext cx="1322387" cy="611981"/>
          </a:xfrm>
          <a:custGeom>
            <a:pathLst>
              <a:path extrusionOk="0" h="514" w="833">
                <a:moveTo>
                  <a:pt x="399" y="514"/>
                </a:moveTo>
                <a:lnTo>
                  <a:pt x="833" y="514"/>
                </a:lnTo>
                <a:lnTo>
                  <a:pt x="435" y="0"/>
                </a:lnTo>
                <a:lnTo>
                  <a:pt x="0" y="0"/>
                </a:lnTo>
                <a:lnTo>
                  <a:pt x="399" y="514"/>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3" name="Shape 23"/>
          <p:cNvSpPr/>
          <p:nvPr/>
        </p:nvSpPr>
        <p:spPr>
          <a:xfrm>
            <a:off x="3175" y="2614612"/>
            <a:ext cx="635000" cy="611981"/>
          </a:xfrm>
          <a:custGeom>
            <a:pathLst>
              <a:path extrusionOk="0" h="514" w="40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4" name="Shape 24"/>
          <p:cNvSpPr/>
          <p:nvPr/>
        </p:nvSpPr>
        <p:spPr>
          <a:xfrm>
            <a:off x="984250" y="4533900"/>
            <a:ext cx="1322387" cy="609600"/>
          </a:xfrm>
          <a:custGeom>
            <a:pathLst>
              <a:path extrusionOk="0" h="512" w="833">
                <a:moveTo>
                  <a:pt x="399" y="0"/>
                </a:moveTo>
                <a:lnTo>
                  <a:pt x="0" y="512"/>
                </a:lnTo>
                <a:lnTo>
                  <a:pt x="435" y="512"/>
                </a:lnTo>
                <a:lnTo>
                  <a:pt x="833" y="0"/>
                </a:lnTo>
                <a:lnTo>
                  <a:pt x="399" y="0"/>
                </a:lnTo>
                <a:close/>
              </a:path>
            </a:pathLst>
          </a:custGeom>
          <a:gradFill>
            <a:gsLst>
              <a:gs pos="0">
                <a:srgbClr val="0090DA"/>
              </a:gs>
              <a:gs pos="54000">
                <a:srgbClr val="0090DA"/>
              </a:gs>
              <a:gs pos="98000">
                <a:srgbClr val="2BC4F3"/>
              </a:gs>
              <a:gs pos="100000">
                <a:srgbClr val="00AEEE"/>
              </a:gs>
            </a:gsLst>
            <a:lin ang="8100000" scaled="0"/>
          </a:gradFill>
          <a:ln>
            <a:noFill/>
          </a:ln>
        </p:spPr>
        <p:txBody>
          <a:bodyPr anchorCtr="0" anchor="t" bIns="45700" lIns="91425" rIns="91425" tIns="45700">
            <a:noAutofit/>
          </a:bodyPr>
          <a:lstStyle/>
          <a:p>
            <a:pPr>
              <a:spcBef>
                <a:spcPts val="0"/>
              </a:spcBef>
              <a:buNone/>
            </a:pPr>
            <a:r>
              <a:t/>
            </a:r>
            <a:endParaRPr/>
          </a:p>
        </p:txBody>
      </p:sp>
      <p:sp>
        <p:nvSpPr>
          <p:cNvPr id="25" name="Shape 25"/>
          <p:cNvSpPr/>
          <p:nvPr/>
        </p:nvSpPr>
        <p:spPr>
          <a:xfrm>
            <a:off x="984250" y="3924300"/>
            <a:ext cx="1322387" cy="609600"/>
          </a:xfrm>
          <a:custGeom>
            <a:pathLst>
              <a:path extrusionOk="0" h="512" w="833">
                <a:moveTo>
                  <a:pt x="435" y="0"/>
                </a:moveTo>
                <a:lnTo>
                  <a:pt x="0" y="0"/>
                </a:lnTo>
                <a:lnTo>
                  <a:pt x="399" y="512"/>
                </a:lnTo>
                <a:lnTo>
                  <a:pt x="833" y="512"/>
                </a:lnTo>
                <a:lnTo>
                  <a:pt x="435"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6" name="Shape 26"/>
          <p:cNvSpPr/>
          <p:nvPr/>
        </p:nvSpPr>
        <p:spPr>
          <a:xfrm>
            <a:off x="1820863" y="3924300"/>
            <a:ext cx="1317625" cy="609600"/>
          </a:xfrm>
          <a:custGeom>
            <a:pathLst>
              <a:path extrusionOk="0" h="512" w="830">
                <a:moveTo>
                  <a:pt x="434" y="0"/>
                </a:moveTo>
                <a:lnTo>
                  <a:pt x="0" y="0"/>
                </a:lnTo>
                <a:lnTo>
                  <a:pt x="398" y="512"/>
                </a:lnTo>
                <a:lnTo>
                  <a:pt x="830" y="512"/>
                </a:lnTo>
                <a:lnTo>
                  <a:pt x="434"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27" name="Shape 27"/>
          <p:cNvSpPr/>
          <p:nvPr/>
        </p:nvSpPr>
        <p:spPr>
          <a:xfrm>
            <a:off x="3175" y="609600"/>
            <a:ext cx="635000" cy="609600"/>
          </a:xfrm>
          <a:custGeom>
            <a:pathLst>
              <a:path extrusionOk="0" h="512" w="40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28" name="Shape 28"/>
          <p:cNvSpPr/>
          <p:nvPr/>
        </p:nvSpPr>
        <p:spPr>
          <a:xfrm>
            <a:off x="152400" y="1916906"/>
            <a:ext cx="1317625" cy="611981"/>
          </a:xfrm>
          <a:custGeom>
            <a:pathLst>
              <a:path extrusionOk="0" h="514" w="830">
                <a:moveTo>
                  <a:pt x="0" y="514"/>
                </a:moveTo>
                <a:lnTo>
                  <a:pt x="432" y="514"/>
                </a:lnTo>
                <a:lnTo>
                  <a:pt x="830" y="0"/>
                </a:lnTo>
                <a:lnTo>
                  <a:pt x="398" y="0"/>
                </a:lnTo>
                <a:lnTo>
                  <a:pt x="0" y="514"/>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29" name="Shape 29"/>
          <p:cNvSpPr/>
          <p:nvPr/>
        </p:nvSpPr>
        <p:spPr>
          <a:xfrm>
            <a:off x="984250" y="3226593"/>
            <a:ext cx="1322387" cy="609600"/>
          </a:xfrm>
          <a:custGeom>
            <a:pathLst>
              <a:path extrusionOk="0" h="512" w="833">
                <a:moveTo>
                  <a:pt x="0" y="512"/>
                </a:moveTo>
                <a:lnTo>
                  <a:pt x="435" y="512"/>
                </a:lnTo>
                <a:lnTo>
                  <a:pt x="833" y="0"/>
                </a:lnTo>
                <a:lnTo>
                  <a:pt x="399" y="0"/>
                </a:lnTo>
                <a:lnTo>
                  <a:pt x="0" y="512"/>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30" name="Shape 30"/>
          <p:cNvSpPr/>
          <p:nvPr/>
        </p:nvSpPr>
        <p:spPr>
          <a:xfrm>
            <a:off x="3175" y="3226593"/>
            <a:ext cx="635000" cy="609600"/>
          </a:xfrm>
          <a:custGeom>
            <a:pathLst>
              <a:path extrusionOk="0" h="512" w="40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31" name="Shape 31"/>
          <p:cNvSpPr/>
          <p:nvPr/>
        </p:nvSpPr>
        <p:spPr>
          <a:xfrm>
            <a:off x="1820863" y="4533900"/>
            <a:ext cx="1317625" cy="609600"/>
          </a:xfrm>
          <a:custGeom>
            <a:pathLst>
              <a:path extrusionOk="0" h="512" w="830">
                <a:moveTo>
                  <a:pt x="398" y="0"/>
                </a:moveTo>
                <a:lnTo>
                  <a:pt x="0" y="512"/>
                </a:lnTo>
                <a:lnTo>
                  <a:pt x="434"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32" name="Shape 32"/>
          <p:cNvSpPr/>
          <p:nvPr/>
        </p:nvSpPr>
        <p:spPr>
          <a:xfrm>
            <a:off x="152400" y="4533900"/>
            <a:ext cx="1317625" cy="609600"/>
          </a:xfrm>
          <a:custGeom>
            <a:pathLst>
              <a:path extrusionOk="0" h="512" w="83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33" name="Shape 33"/>
          <p:cNvSpPr/>
          <p:nvPr/>
        </p:nvSpPr>
        <p:spPr>
          <a:xfrm>
            <a:off x="3175" y="4533900"/>
            <a:ext cx="635000" cy="609600"/>
          </a:xfrm>
          <a:custGeom>
            <a:pathLst>
              <a:path extrusionOk="0" h="512" w="40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anchorCtr="0" anchor="t" bIns="45700" lIns="91425" rIns="91425" tIns="45700">
            <a:noAutofit/>
          </a:bodyPr>
          <a:lstStyle/>
          <a:p>
            <a:pPr>
              <a:spcBef>
                <a:spcPts val="0"/>
              </a:spcBef>
              <a:buNone/>
            </a:pPr>
            <a:r>
              <a:t/>
            </a:r>
            <a:endParaRPr/>
          </a:p>
        </p:txBody>
      </p:sp>
      <p:sp>
        <p:nvSpPr>
          <p:cNvPr id="34" name="Shape 34"/>
          <p:cNvSpPr/>
          <p:nvPr/>
        </p:nvSpPr>
        <p:spPr>
          <a:xfrm>
            <a:off x="3175" y="3924300"/>
            <a:ext cx="635000" cy="609600"/>
          </a:xfrm>
          <a:custGeom>
            <a:pathLst>
              <a:path extrusionOk="0" h="512" w="40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35" name="Shape 35"/>
          <p:cNvSpPr/>
          <p:nvPr/>
        </p:nvSpPr>
        <p:spPr>
          <a:xfrm>
            <a:off x="152400" y="3924300"/>
            <a:ext cx="1317625" cy="609600"/>
          </a:xfrm>
          <a:custGeom>
            <a:pathLst>
              <a:path extrusionOk="0" h="512" w="83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36" name="Shape 36"/>
          <p:cNvSpPr/>
          <p:nvPr/>
        </p:nvSpPr>
        <p:spPr>
          <a:xfrm>
            <a:off x="7415211" y="0"/>
            <a:ext cx="1555750" cy="612226"/>
          </a:xfrm>
          <a:custGeom>
            <a:pathLst>
              <a:path extrusionOk="0" h="607" w="98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37" name="Shape 37"/>
          <p:cNvSpPr/>
          <p:nvPr/>
        </p:nvSpPr>
        <p:spPr>
          <a:xfrm>
            <a:off x="8397875" y="1310183"/>
            <a:ext cx="746125" cy="610209"/>
          </a:xfrm>
          <a:custGeom>
            <a:pathLst>
              <a:path extrusionOk="0" h="605" w="47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38" name="Shape 38"/>
          <p:cNvSpPr/>
          <p:nvPr/>
        </p:nvSpPr>
        <p:spPr>
          <a:xfrm>
            <a:off x="8397875" y="1920392"/>
            <a:ext cx="746125" cy="610209"/>
          </a:xfrm>
          <a:custGeom>
            <a:pathLst>
              <a:path extrusionOk="0" h="605" w="47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
        <p:nvSpPr>
          <p:cNvPr id="39" name="Shape 39"/>
          <p:cNvSpPr/>
          <p:nvPr/>
        </p:nvSpPr>
        <p:spPr>
          <a:xfrm>
            <a:off x="8397875" y="2017"/>
            <a:ext cx="746125" cy="610209"/>
          </a:xfrm>
          <a:custGeom>
            <a:pathLst>
              <a:path extrusionOk="0" h="605" w="47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40" name="Shape 40"/>
          <p:cNvSpPr/>
          <p:nvPr/>
        </p:nvSpPr>
        <p:spPr>
          <a:xfrm>
            <a:off x="8397875" y="612225"/>
            <a:ext cx="746125" cy="607183"/>
          </a:xfrm>
          <a:custGeom>
            <a:pathLst>
              <a:path extrusionOk="0" h="602" w="47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41" name="Shape 41"/>
          <p:cNvSpPr/>
          <p:nvPr/>
        </p:nvSpPr>
        <p:spPr>
          <a:xfrm>
            <a:off x="7415211" y="612225"/>
            <a:ext cx="1555750" cy="610209"/>
          </a:xfrm>
          <a:custGeom>
            <a:pathLst>
              <a:path extrusionOk="0" h="605" w="98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42" name="Shape 42"/>
        <p:cNvGrpSpPr/>
        <p:nvPr/>
      </p:nvGrpSpPr>
      <p:grpSpPr>
        <a:xfrm>
          <a:off x="0" y="0"/>
          <a:ext cx="0" cy="0"/>
          <a:chOff x="0" y="0"/>
          <a:chExt cx="0" cy="0"/>
        </a:xfrm>
      </p:grpSpPr>
      <p:sp>
        <p:nvSpPr>
          <p:cNvPr id="43" name="Shape 43"/>
          <p:cNvSpPr txBox="1"/>
          <p:nvPr>
            <p:ph type="title"/>
          </p:nvPr>
        </p:nvSpPr>
        <p:spPr>
          <a:xfrm>
            <a:off x="457200" y="205978"/>
            <a:ext cx="687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4" name="Shape 44"/>
          <p:cNvSpPr txBox="1"/>
          <p:nvPr>
            <p:ph idx="1" type="body"/>
          </p:nvPr>
        </p:nvSpPr>
        <p:spPr>
          <a:xfrm>
            <a:off x="457200" y="1200150"/>
            <a:ext cx="8229600"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5" name="Shape 45"/>
          <p:cNvSpPr/>
          <p:nvPr/>
        </p:nvSpPr>
        <p:spPr>
          <a:xfrm>
            <a:off x="7415211" y="0"/>
            <a:ext cx="1555750" cy="612226"/>
          </a:xfrm>
          <a:custGeom>
            <a:pathLst>
              <a:path extrusionOk="0" h="607" w="98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46" name="Shape 46"/>
          <p:cNvSpPr/>
          <p:nvPr/>
        </p:nvSpPr>
        <p:spPr>
          <a:xfrm>
            <a:off x="8397875" y="1310183"/>
            <a:ext cx="746125" cy="610209"/>
          </a:xfrm>
          <a:custGeom>
            <a:pathLst>
              <a:path extrusionOk="0" h="605" w="47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47" name="Shape 47"/>
          <p:cNvSpPr/>
          <p:nvPr/>
        </p:nvSpPr>
        <p:spPr>
          <a:xfrm>
            <a:off x="8397875" y="1920392"/>
            <a:ext cx="746125" cy="610209"/>
          </a:xfrm>
          <a:custGeom>
            <a:pathLst>
              <a:path extrusionOk="0" h="605" w="47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
        <p:nvSpPr>
          <p:cNvPr id="48" name="Shape 48"/>
          <p:cNvSpPr/>
          <p:nvPr/>
        </p:nvSpPr>
        <p:spPr>
          <a:xfrm>
            <a:off x="7415211" y="612225"/>
            <a:ext cx="1555750" cy="610209"/>
          </a:xfrm>
          <a:custGeom>
            <a:pathLst>
              <a:path extrusionOk="0" h="605" w="98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49" name="Shape 49"/>
        <p:cNvGrpSpPr/>
        <p:nvPr/>
      </p:nvGrpSpPr>
      <p:grpSpPr>
        <a:xfrm>
          <a:off x="0" y="0"/>
          <a:ext cx="0" cy="0"/>
          <a:chOff x="0" y="0"/>
          <a:chExt cx="0" cy="0"/>
        </a:xfrm>
      </p:grpSpPr>
      <p:sp>
        <p:nvSpPr>
          <p:cNvPr id="50" name="Shape 50"/>
          <p:cNvSpPr txBox="1"/>
          <p:nvPr>
            <p:ph type="title"/>
          </p:nvPr>
        </p:nvSpPr>
        <p:spPr>
          <a:xfrm>
            <a:off x="457200" y="205978"/>
            <a:ext cx="687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51" name="Shape 51"/>
          <p:cNvSpPr txBox="1"/>
          <p:nvPr>
            <p:ph idx="1" type="body"/>
          </p:nvPr>
        </p:nvSpPr>
        <p:spPr>
          <a:xfrm>
            <a:off x="457200" y="1200150"/>
            <a:ext cx="4038599" cy="3630300"/>
          </a:xfrm>
          <a:prstGeom prst="rect">
            <a:avLst/>
          </a:prstGeom>
        </p:spPr>
        <p:txBody>
          <a:bodyPr anchorCtr="0" anchor="t" bIns="91425" lIns="91425" rIns="91425" tIns="91425"/>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p:txBody>
      </p:sp>
      <p:sp>
        <p:nvSpPr>
          <p:cNvPr id="52" name="Shape 52"/>
          <p:cNvSpPr txBox="1"/>
          <p:nvPr>
            <p:ph idx="2" type="body"/>
          </p:nvPr>
        </p:nvSpPr>
        <p:spPr>
          <a:xfrm>
            <a:off x="4648200" y="1200150"/>
            <a:ext cx="4038599" cy="3630300"/>
          </a:xfrm>
          <a:prstGeom prst="rect">
            <a:avLst/>
          </a:prstGeom>
        </p:spPr>
        <p:txBody>
          <a:bodyPr anchorCtr="0" anchor="t" bIns="91425" lIns="91425" rIns="91425" tIns="91425"/>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p:txBody>
      </p:sp>
      <p:sp>
        <p:nvSpPr>
          <p:cNvPr id="53" name="Shape 53"/>
          <p:cNvSpPr/>
          <p:nvPr/>
        </p:nvSpPr>
        <p:spPr>
          <a:xfrm>
            <a:off x="7415211" y="0"/>
            <a:ext cx="1555750" cy="612226"/>
          </a:xfrm>
          <a:custGeom>
            <a:pathLst>
              <a:path extrusionOk="0" h="607" w="98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54" name="Shape 54"/>
          <p:cNvSpPr/>
          <p:nvPr/>
        </p:nvSpPr>
        <p:spPr>
          <a:xfrm>
            <a:off x="8397875" y="1310183"/>
            <a:ext cx="746125" cy="610209"/>
          </a:xfrm>
          <a:custGeom>
            <a:pathLst>
              <a:path extrusionOk="0" h="605" w="47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55" name="Shape 55"/>
          <p:cNvSpPr/>
          <p:nvPr/>
        </p:nvSpPr>
        <p:spPr>
          <a:xfrm>
            <a:off x="8397875" y="1920392"/>
            <a:ext cx="746125" cy="610209"/>
          </a:xfrm>
          <a:custGeom>
            <a:pathLst>
              <a:path extrusionOk="0" h="605" w="47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
        <p:nvSpPr>
          <p:cNvPr id="56" name="Shape 56"/>
          <p:cNvSpPr/>
          <p:nvPr/>
        </p:nvSpPr>
        <p:spPr>
          <a:xfrm>
            <a:off x="7415211" y="612225"/>
            <a:ext cx="1555750" cy="610209"/>
          </a:xfrm>
          <a:custGeom>
            <a:pathLst>
              <a:path extrusionOk="0" h="605" w="98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7" name="Shape 57"/>
        <p:cNvGrpSpPr/>
        <p:nvPr/>
      </p:nvGrpSpPr>
      <p:grpSpPr>
        <a:xfrm>
          <a:off x="0" y="0"/>
          <a:ext cx="0" cy="0"/>
          <a:chOff x="0" y="0"/>
          <a:chExt cx="0" cy="0"/>
        </a:xfrm>
      </p:grpSpPr>
      <p:sp>
        <p:nvSpPr>
          <p:cNvPr id="58" name="Shape 58"/>
          <p:cNvSpPr txBox="1"/>
          <p:nvPr>
            <p:ph type="title"/>
          </p:nvPr>
        </p:nvSpPr>
        <p:spPr>
          <a:xfrm>
            <a:off x="457200" y="205978"/>
            <a:ext cx="687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59" name="Shape 59"/>
          <p:cNvSpPr/>
          <p:nvPr/>
        </p:nvSpPr>
        <p:spPr>
          <a:xfrm>
            <a:off x="3175" y="2614612"/>
            <a:ext cx="635000" cy="611981"/>
          </a:xfrm>
          <a:custGeom>
            <a:pathLst>
              <a:path extrusionOk="0" h="514" w="40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60" name="Shape 60"/>
          <p:cNvSpPr/>
          <p:nvPr/>
        </p:nvSpPr>
        <p:spPr>
          <a:xfrm>
            <a:off x="3175" y="3226593"/>
            <a:ext cx="635000" cy="609600"/>
          </a:xfrm>
          <a:custGeom>
            <a:pathLst>
              <a:path extrusionOk="0" h="512" w="40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61" name="Shape 61"/>
          <p:cNvSpPr/>
          <p:nvPr/>
        </p:nvSpPr>
        <p:spPr>
          <a:xfrm>
            <a:off x="152400" y="4533900"/>
            <a:ext cx="1317625" cy="609600"/>
          </a:xfrm>
          <a:custGeom>
            <a:pathLst>
              <a:path extrusionOk="0" h="512" w="83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62" name="Shape 62"/>
          <p:cNvSpPr/>
          <p:nvPr/>
        </p:nvSpPr>
        <p:spPr>
          <a:xfrm>
            <a:off x="152400" y="3924300"/>
            <a:ext cx="1317625" cy="609600"/>
          </a:xfrm>
          <a:custGeom>
            <a:pathLst>
              <a:path extrusionOk="0" h="512" w="83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63" name="Shape 63"/>
          <p:cNvSpPr/>
          <p:nvPr/>
        </p:nvSpPr>
        <p:spPr>
          <a:xfrm>
            <a:off x="7415211" y="0"/>
            <a:ext cx="1555750" cy="612226"/>
          </a:xfrm>
          <a:custGeom>
            <a:pathLst>
              <a:path extrusionOk="0" h="607" w="98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64" name="Shape 64"/>
          <p:cNvSpPr/>
          <p:nvPr/>
        </p:nvSpPr>
        <p:spPr>
          <a:xfrm>
            <a:off x="8397875" y="1310183"/>
            <a:ext cx="746125" cy="610209"/>
          </a:xfrm>
          <a:custGeom>
            <a:pathLst>
              <a:path extrusionOk="0" h="605" w="47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65" name="Shape 65"/>
          <p:cNvSpPr/>
          <p:nvPr/>
        </p:nvSpPr>
        <p:spPr>
          <a:xfrm>
            <a:off x="8397875" y="1920392"/>
            <a:ext cx="746125" cy="610209"/>
          </a:xfrm>
          <a:custGeom>
            <a:pathLst>
              <a:path extrusionOk="0" h="605" w="47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
        <p:nvSpPr>
          <p:cNvPr id="66" name="Shape 66"/>
          <p:cNvSpPr/>
          <p:nvPr/>
        </p:nvSpPr>
        <p:spPr>
          <a:xfrm>
            <a:off x="7415211" y="612225"/>
            <a:ext cx="1555750" cy="610209"/>
          </a:xfrm>
          <a:custGeom>
            <a:pathLst>
              <a:path extrusionOk="0" h="605" w="98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7" name="Shape 67"/>
        <p:cNvGrpSpPr/>
        <p:nvPr/>
      </p:nvGrpSpPr>
      <p:grpSpPr>
        <a:xfrm>
          <a:off x="0" y="0"/>
          <a:ext cx="0" cy="0"/>
          <a:chOff x="0" y="0"/>
          <a:chExt cx="0" cy="0"/>
        </a:xfrm>
      </p:grpSpPr>
      <p:sp>
        <p:nvSpPr>
          <p:cNvPr id="68" name="Shape 68"/>
          <p:cNvSpPr txBox="1"/>
          <p:nvPr>
            <p:ph idx="1" type="body"/>
          </p:nvPr>
        </p:nvSpPr>
        <p:spPr>
          <a:xfrm>
            <a:off x="1574800" y="3320653"/>
            <a:ext cx="5486399" cy="513300"/>
          </a:xfrm>
          <a:prstGeom prst="rect">
            <a:avLst/>
          </a:prstGeom>
        </p:spPr>
        <p:txBody>
          <a:bodyPr anchorCtr="0" anchor="t" bIns="91425" lIns="91425" rIns="91425" tIns="91425"/>
          <a:lstStyle>
            <a:lvl1pPr algn="ctr">
              <a:spcBef>
                <a:spcPts val="0"/>
              </a:spcBef>
              <a:buSzPct val="100000"/>
              <a:buNone/>
              <a:defRPr sz="1800"/>
            </a:lvl1pPr>
          </a:lstStyle>
          <a:p/>
        </p:txBody>
      </p:sp>
      <p:sp>
        <p:nvSpPr>
          <p:cNvPr id="69" name="Shape 69"/>
          <p:cNvSpPr/>
          <p:nvPr/>
        </p:nvSpPr>
        <p:spPr>
          <a:xfrm>
            <a:off x="3175" y="2614612"/>
            <a:ext cx="635000" cy="611981"/>
          </a:xfrm>
          <a:custGeom>
            <a:pathLst>
              <a:path extrusionOk="0" h="514" w="40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70" name="Shape 70"/>
          <p:cNvSpPr/>
          <p:nvPr/>
        </p:nvSpPr>
        <p:spPr>
          <a:xfrm>
            <a:off x="3175" y="3226593"/>
            <a:ext cx="635000" cy="609600"/>
          </a:xfrm>
          <a:custGeom>
            <a:pathLst>
              <a:path extrusionOk="0" h="512" w="40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71" name="Shape 71"/>
          <p:cNvSpPr/>
          <p:nvPr/>
        </p:nvSpPr>
        <p:spPr>
          <a:xfrm>
            <a:off x="152400" y="4533900"/>
            <a:ext cx="1317625" cy="609600"/>
          </a:xfrm>
          <a:custGeom>
            <a:pathLst>
              <a:path extrusionOk="0" h="512" w="83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anchorCtr="0" anchor="t" bIns="45700" lIns="91425" rIns="91425" tIns="45700">
            <a:noAutofit/>
          </a:bodyPr>
          <a:lstStyle/>
          <a:p>
            <a:pPr>
              <a:spcBef>
                <a:spcPts val="0"/>
              </a:spcBef>
              <a:buNone/>
            </a:pPr>
            <a:r>
              <a:t/>
            </a:r>
            <a:endParaRPr/>
          </a:p>
        </p:txBody>
      </p:sp>
      <p:sp>
        <p:nvSpPr>
          <p:cNvPr id="72" name="Shape 72"/>
          <p:cNvSpPr/>
          <p:nvPr/>
        </p:nvSpPr>
        <p:spPr>
          <a:xfrm>
            <a:off x="152400" y="3924300"/>
            <a:ext cx="1317625" cy="609600"/>
          </a:xfrm>
          <a:custGeom>
            <a:pathLst>
              <a:path extrusionOk="0" h="512" w="83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73" name="Shape 73"/>
          <p:cNvSpPr/>
          <p:nvPr/>
        </p:nvSpPr>
        <p:spPr>
          <a:xfrm>
            <a:off x="7415211" y="0"/>
            <a:ext cx="1555750" cy="612226"/>
          </a:xfrm>
          <a:custGeom>
            <a:pathLst>
              <a:path extrusionOk="0" h="607" w="98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74" name="Shape 74"/>
          <p:cNvSpPr/>
          <p:nvPr/>
        </p:nvSpPr>
        <p:spPr>
          <a:xfrm>
            <a:off x="8397875" y="1310183"/>
            <a:ext cx="746125" cy="610209"/>
          </a:xfrm>
          <a:custGeom>
            <a:pathLst>
              <a:path extrusionOk="0" h="605" w="47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75" name="Shape 75"/>
          <p:cNvSpPr/>
          <p:nvPr/>
        </p:nvSpPr>
        <p:spPr>
          <a:xfrm>
            <a:off x="8397875" y="1920392"/>
            <a:ext cx="746125" cy="610209"/>
          </a:xfrm>
          <a:custGeom>
            <a:pathLst>
              <a:path extrusionOk="0" h="605" w="47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
        <p:nvSpPr>
          <p:cNvPr id="76" name="Shape 76"/>
          <p:cNvSpPr/>
          <p:nvPr/>
        </p:nvSpPr>
        <p:spPr>
          <a:xfrm>
            <a:off x="7415211" y="612225"/>
            <a:ext cx="1555750" cy="610209"/>
          </a:xfrm>
          <a:custGeom>
            <a:pathLst>
              <a:path extrusionOk="0" h="605" w="98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anchorCtr="0" anchor="t" bIns="45700" lIns="91425" rIns="91425" tIns="45700">
            <a:noAutofit/>
          </a:bodyPr>
          <a:lstStyle/>
          <a:p>
            <a:pPr>
              <a:spcBef>
                <a:spcPts val="0"/>
              </a:spcBef>
              <a:buNone/>
            </a:pPr>
            <a:r>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7" name="Shape 7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rgbClr val="2890DA"/>
            </a:gs>
            <a:gs pos="100000">
              <a:schemeClr val="dk2"/>
            </a:gs>
          </a:gsLst>
          <a:path path="circle">
            <a:fillToRect r="100%" t="100%"/>
          </a:path>
          <a:tileRect b="-100%" l="-100%"/>
        </a:gra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6879600" cy="857400"/>
          </a:xfrm>
          <a:prstGeom prst="rect">
            <a:avLst/>
          </a:prstGeom>
          <a:noFill/>
          <a:ln>
            <a:noFill/>
          </a:ln>
        </p:spPr>
        <p:txBody>
          <a:bodyPr anchorCtr="0" anchor="b" bIns="91425" lIns="91425" rIns="91425" tIns="91425"/>
          <a:lstStyle>
            <a:lvl1pPr>
              <a:spcBef>
                <a:spcPts val="0"/>
              </a:spcBef>
              <a:buClr>
                <a:schemeClr val="lt1"/>
              </a:buClr>
              <a:buSzPct val="100000"/>
              <a:buNone/>
              <a:defRPr sz="3600">
                <a:solidFill>
                  <a:schemeClr val="lt1"/>
                </a:solidFill>
              </a:defRPr>
            </a:lvl1pPr>
            <a:lvl2pPr>
              <a:spcBef>
                <a:spcPts val="0"/>
              </a:spcBef>
              <a:buClr>
                <a:schemeClr val="lt1"/>
              </a:buClr>
              <a:buSzPct val="100000"/>
              <a:buNone/>
              <a:defRPr sz="3600">
                <a:solidFill>
                  <a:schemeClr val="lt1"/>
                </a:solidFill>
              </a:defRPr>
            </a:lvl2pPr>
            <a:lvl3pPr>
              <a:spcBef>
                <a:spcPts val="0"/>
              </a:spcBef>
              <a:buClr>
                <a:schemeClr val="lt1"/>
              </a:buClr>
              <a:buSzPct val="100000"/>
              <a:buNone/>
              <a:defRPr sz="3600">
                <a:solidFill>
                  <a:schemeClr val="lt1"/>
                </a:solidFill>
              </a:defRPr>
            </a:lvl3pPr>
            <a:lvl4pPr>
              <a:spcBef>
                <a:spcPts val="0"/>
              </a:spcBef>
              <a:buClr>
                <a:schemeClr val="lt1"/>
              </a:buClr>
              <a:buSzPct val="100000"/>
              <a:buNone/>
              <a:defRPr sz="3600">
                <a:solidFill>
                  <a:schemeClr val="lt1"/>
                </a:solidFill>
              </a:defRPr>
            </a:lvl4pPr>
            <a:lvl5pPr>
              <a:spcBef>
                <a:spcPts val="0"/>
              </a:spcBef>
              <a:buClr>
                <a:schemeClr val="lt1"/>
              </a:buClr>
              <a:buSzPct val="100000"/>
              <a:buNone/>
              <a:defRPr sz="3600">
                <a:solidFill>
                  <a:schemeClr val="lt1"/>
                </a:solidFill>
              </a:defRPr>
            </a:lvl5pPr>
            <a:lvl6pPr>
              <a:spcBef>
                <a:spcPts val="0"/>
              </a:spcBef>
              <a:buClr>
                <a:schemeClr val="lt1"/>
              </a:buClr>
              <a:buSzPct val="100000"/>
              <a:buNone/>
              <a:defRPr sz="3600">
                <a:solidFill>
                  <a:schemeClr val="lt1"/>
                </a:solidFill>
              </a:defRPr>
            </a:lvl6pPr>
            <a:lvl7pPr>
              <a:spcBef>
                <a:spcPts val="0"/>
              </a:spcBef>
              <a:buClr>
                <a:schemeClr val="lt1"/>
              </a:buClr>
              <a:buSzPct val="100000"/>
              <a:buNone/>
              <a:defRPr sz="3600">
                <a:solidFill>
                  <a:schemeClr val="lt1"/>
                </a:solidFill>
              </a:defRPr>
            </a:lvl7pPr>
            <a:lvl8pPr>
              <a:spcBef>
                <a:spcPts val="0"/>
              </a:spcBef>
              <a:buClr>
                <a:schemeClr val="lt1"/>
              </a:buClr>
              <a:buSzPct val="100000"/>
              <a:buNone/>
              <a:defRPr sz="3600">
                <a:solidFill>
                  <a:schemeClr val="lt1"/>
                </a:solidFill>
              </a:defRPr>
            </a:lvl8pPr>
            <a:lvl9pPr>
              <a:spcBef>
                <a:spcPts val="0"/>
              </a:spcBef>
              <a:buClr>
                <a:schemeClr val="lt1"/>
              </a:buClr>
              <a:buSzPct val="100000"/>
              <a:buNone/>
              <a:defRPr sz="3600">
                <a:solidFill>
                  <a:schemeClr val="lt1"/>
                </a:solidFill>
              </a:defRPr>
            </a:lvl9pPr>
          </a:lstStyle>
          <a:p/>
        </p:txBody>
      </p:sp>
      <p:sp>
        <p:nvSpPr>
          <p:cNvPr id="6" name="Shape 6"/>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a:spcBef>
                <a:spcPts val="0"/>
              </a:spcBef>
              <a:buClr>
                <a:schemeClr val="lt1"/>
              </a:buClr>
              <a:buSzPct val="100000"/>
              <a:defRPr sz="3200">
                <a:solidFill>
                  <a:schemeClr val="lt1"/>
                </a:solidFill>
              </a:defRPr>
            </a:lvl1pPr>
            <a:lvl2pPr>
              <a:spcBef>
                <a:spcPts val="560"/>
              </a:spcBef>
              <a:buClr>
                <a:schemeClr val="lt1"/>
              </a:buClr>
              <a:buSzPct val="100000"/>
              <a:defRPr sz="2800">
                <a:solidFill>
                  <a:schemeClr val="lt1"/>
                </a:solidFill>
              </a:defRPr>
            </a:lvl2pPr>
            <a:lvl3pPr>
              <a:spcBef>
                <a:spcPts val="480"/>
              </a:spcBef>
              <a:buClr>
                <a:schemeClr val="lt1"/>
              </a:buClr>
              <a:buSzPct val="100000"/>
              <a:defRPr sz="2400">
                <a:solidFill>
                  <a:schemeClr val="lt1"/>
                </a:solidFill>
              </a:defRPr>
            </a:lvl3pPr>
            <a:lvl4pPr>
              <a:spcBef>
                <a:spcPts val="400"/>
              </a:spcBef>
              <a:buClr>
                <a:schemeClr val="lt1"/>
              </a:buClr>
              <a:buSzPct val="100000"/>
              <a:defRPr sz="2000">
                <a:solidFill>
                  <a:schemeClr val="lt1"/>
                </a:solidFill>
              </a:defRPr>
            </a:lvl4pPr>
            <a:lvl5pPr>
              <a:spcBef>
                <a:spcPts val="400"/>
              </a:spcBef>
              <a:buClr>
                <a:schemeClr val="lt1"/>
              </a:buClr>
              <a:buSzPct val="100000"/>
              <a:defRPr sz="2000">
                <a:solidFill>
                  <a:schemeClr val="lt1"/>
                </a:solidFill>
              </a:defRPr>
            </a:lvl5pPr>
            <a:lvl6pPr>
              <a:spcBef>
                <a:spcPts val="400"/>
              </a:spcBef>
              <a:buClr>
                <a:schemeClr val="lt1"/>
              </a:buClr>
              <a:buSzPct val="100000"/>
              <a:defRPr sz="2000">
                <a:solidFill>
                  <a:schemeClr val="lt1"/>
                </a:solidFill>
              </a:defRPr>
            </a:lvl6pPr>
            <a:lvl7pPr>
              <a:spcBef>
                <a:spcPts val="400"/>
              </a:spcBef>
              <a:buClr>
                <a:schemeClr val="lt1"/>
              </a:buClr>
              <a:buSzPct val="100000"/>
              <a:defRPr sz="2000">
                <a:solidFill>
                  <a:schemeClr val="lt1"/>
                </a:solidFill>
              </a:defRPr>
            </a:lvl7pPr>
            <a:lvl8pPr>
              <a:spcBef>
                <a:spcPts val="400"/>
              </a:spcBef>
              <a:buClr>
                <a:schemeClr val="lt1"/>
              </a:buClr>
              <a:buSzPct val="100000"/>
              <a:defRPr sz="2000">
                <a:solidFill>
                  <a:schemeClr val="lt1"/>
                </a:solidFill>
              </a:defRPr>
            </a:lvl8pPr>
            <a:lvl9pPr>
              <a:spcBef>
                <a:spcPts val="400"/>
              </a:spcBef>
              <a:buClr>
                <a:schemeClr val="lt1"/>
              </a:buClr>
              <a:buSzPct val="100000"/>
              <a:defRPr sz="2000">
                <a:solidFill>
                  <a:schemeClr val="lt1"/>
                </a:solidFill>
              </a:defRPr>
            </a:lvl9pPr>
          </a:lstStyle>
          <a:p/>
        </p:txBody>
      </p:sp>
      <p:sp>
        <p:nvSpPr>
          <p:cNvPr id="7" name="Shape 7"/>
          <p:cNvSpPr/>
          <p:nvPr/>
        </p:nvSpPr>
        <p:spPr>
          <a:xfrm>
            <a:off x="0" y="0"/>
            <a:ext cx="3135299" cy="5143499"/>
          </a:xfrm>
          <a:prstGeom prst="rect">
            <a:avLst/>
          </a:prstGeom>
          <a:noFill/>
          <a:ln>
            <a:noFill/>
          </a:ln>
        </p:spPr>
        <p:txBody>
          <a:bodyPr anchorCtr="0" anchor="t" bIns="45700" lIns="91425" rIns="91425" tIns="45700">
            <a:noAutofit/>
          </a:bodyPr>
          <a:lstStyle/>
          <a:p>
            <a:pPr>
              <a:spcBef>
                <a:spcPts val="0"/>
              </a:spcBef>
              <a:buNone/>
            </a:pPr>
            <a:r>
              <a:t/>
            </a:r>
            <a:endParaRPr/>
          </a:p>
        </p:txBody>
      </p:sp>
      <p:sp>
        <p:nvSpPr>
          <p:cNvPr id="8" name="Shape 8"/>
          <p:cNvSpPr/>
          <p:nvPr/>
        </p:nvSpPr>
        <p:spPr>
          <a:xfrm>
            <a:off x="3175" y="4533900"/>
            <a:ext cx="635000" cy="609600"/>
          </a:xfrm>
          <a:custGeom>
            <a:pathLst>
              <a:path extrusionOk="0" h="512" w="40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anchorCtr="0" anchor="t" bIns="45700" lIns="91425" rIns="91425" tIns="45700">
            <a:noAutofit/>
          </a:bodyPr>
          <a:lstStyle/>
          <a:p>
            <a:pPr>
              <a:spcBef>
                <a:spcPts val="0"/>
              </a:spcBef>
              <a:buNone/>
            </a:pPr>
            <a:r>
              <a:t/>
            </a:r>
            <a:endParaRPr/>
          </a:p>
        </p:txBody>
      </p:sp>
      <p:sp>
        <p:nvSpPr>
          <p:cNvPr id="9" name="Shape 9"/>
          <p:cNvSpPr/>
          <p:nvPr/>
        </p:nvSpPr>
        <p:spPr>
          <a:xfrm>
            <a:off x="3175" y="3924300"/>
            <a:ext cx="635000" cy="609600"/>
          </a:xfrm>
          <a:custGeom>
            <a:pathLst>
              <a:path extrusionOk="0" h="512" w="40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
        <p:nvSpPr>
          <p:cNvPr id="10" name="Shape 10"/>
          <p:cNvSpPr/>
          <p:nvPr/>
        </p:nvSpPr>
        <p:spPr>
          <a:xfrm>
            <a:off x="8397875" y="2017"/>
            <a:ext cx="746125" cy="610209"/>
          </a:xfrm>
          <a:custGeom>
            <a:pathLst>
              <a:path extrusionOk="0" h="605" w="47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anchorCtr="0" anchor="t" bIns="45700" lIns="91425" rIns="91425" tIns="45700">
            <a:noAutofit/>
          </a:bodyPr>
          <a:lstStyle/>
          <a:p>
            <a:pPr>
              <a:spcBef>
                <a:spcPts val="0"/>
              </a:spcBef>
              <a:buNone/>
            </a:pPr>
            <a:r>
              <a:t/>
            </a:r>
            <a:endParaRPr/>
          </a:p>
        </p:txBody>
      </p:sp>
      <p:sp>
        <p:nvSpPr>
          <p:cNvPr id="11" name="Shape 11"/>
          <p:cNvSpPr/>
          <p:nvPr/>
        </p:nvSpPr>
        <p:spPr>
          <a:xfrm>
            <a:off x="8397875" y="612225"/>
            <a:ext cx="746125" cy="607183"/>
          </a:xfrm>
          <a:custGeom>
            <a:pathLst>
              <a:path extrusionOk="0" h="602" w="47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anchorCtr="0" anchor="t" bIns="45700" lIns="91425" rIns="91425" tIns="45700">
            <a:noAutofit/>
          </a:bodyPr>
          <a:lstStyle/>
          <a:p>
            <a:pPr>
              <a:spcBef>
                <a:spcPts val="0"/>
              </a:spcBef>
              <a:buNone/>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 Id="rId3"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 Id="rId3" Type="http://schemas.openxmlformats.org/officeDocument/2006/relationships/image" Target="../media/image0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 Id="rId3" Type="http://schemas.openxmlformats.org/officeDocument/2006/relationships/image" Target="../media/image0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 Id="rId3" Type="http://schemas.openxmlformats.org/officeDocument/2006/relationships/image" Target="../media/image0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16.png"/><Relationship Id="rId5"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 Id="rId3" Type="http://schemas.openxmlformats.org/officeDocument/2006/relationships/image" Target="../media/image15.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03.png"/><Relationship Id="rId3" Type="http://schemas.openxmlformats.org/officeDocument/2006/relationships/image" Target="../media/image0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 Id="rId3" Type="http://schemas.openxmlformats.org/officeDocument/2006/relationships/image" Target="../media/image11.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01.png"/><Relationship Id="rId3" Type="http://schemas.openxmlformats.org/officeDocument/2006/relationships/comments" Target="../comments/comment3.xml"/><Relationship Id="rId5"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04.jpg"/><Relationship Id="rId3" Type="http://schemas.openxmlformats.org/officeDocument/2006/relationships/image" Target="../media/image02.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05.png"/><Relationship Id="rId3" Type="http://schemas.openxmlformats.org/officeDocument/2006/relationships/comments" Target="../comments/commen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x="0" y="0"/>
          <a:ext cx="0" cy="0"/>
          <a:chOff x="0" y="0"/>
          <a:chExt cx="0" cy="0"/>
        </a:xfrm>
      </p:grpSpPr>
      <p:sp>
        <p:nvSpPr>
          <p:cNvPr id="79" name="Shape 79"/>
          <p:cNvSpPr txBox="1"/>
          <p:nvPr>
            <p:ph type="ctrTitle"/>
          </p:nvPr>
        </p:nvSpPr>
        <p:spPr>
          <a:xfrm>
            <a:off x="1371600" y="1081656"/>
            <a:ext cx="6400799" cy="1102500"/>
          </a:xfrm>
          <a:prstGeom prst="rect">
            <a:avLst/>
          </a:prstGeom>
        </p:spPr>
        <p:txBody>
          <a:bodyPr anchorCtr="0" anchor="b" bIns="91425" lIns="91425" rIns="91425" tIns="91425">
            <a:noAutofit/>
          </a:bodyPr>
          <a:lstStyle/>
          <a:p>
            <a:pPr rtl="0" algn="ctr">
              <a:spcBef>
                <a:spcPts val="0"/>
              </a:spcBef>
              <a:buNone/>
            </a:pPr>
            <a:r>
              <a:rPr lang="en" sz="3600"/>
              <a:t>Team MESSE</a:t>
            </a:r>
          </a:p>
          <a:p>
            <a:pPr algn="ctr">
              <a:spcBef>
                <a:spcPts val="0"/>
              </a:spcBef>
              <a:buNone/>
            </a:pPr>
            <a:r>
              <a:rPr lang="en" sz="3600"/>
              <a:t>Museum Experience Survey for the Discovery Center</a:t>
            </a:r>
          </a:p>
        </p:txBody>
      </p:sp>
      <p:sp>
        <p:nvSpPr>
          <p:cNvPr id="80" name="Shape 80"/>
          <p:cNvSpPr txBox="1"/>
          <p:nvPr>
            <p:ph idx="1" type="subTitle"/>
          </p:nvPr>
        </p:nvSpPr>
        <p:spPr>
          <a:xfrm>
            <a:off x="1371600" y="2492702"/>
            <a:ext cx="6400799" cy="871800"/>
          </a:xfrm>
          <a:prstGeom prst="rect">
            <a:avLst/>
          </a:prstGeom>
        </p:spPr>
        <p:txBody>
          <a:bodyPr anchorCtr="0" anchor="t" bIns="91425" lIns="91425" rIns="91425" tIns="91425">
            <a:noAutofit/>
          </a:bodyPr>
          <a:lstStyle/>
          <a:p>
            <a:pPr algn="ctr">
              <a:spcBef>
                <a:spcPts val="0"/>
              </a:spcBef>
              <a:buNone/>
            </a:pPr>
            <a:r>
              <a:rPr lang="en"/>
              <a:t>Andrew Mueller, Edward Dinki, Jonathon Shippling, Robert Vrooman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Risks</a:t>
            </a:r>
          </a:p>
        </p:txBody>
      </p:sp>
      <p:sp>
        <p:nvSpPr>
          <p:cNvPr id="142" name="Shape 142"/>
          <p:cNvSpPr txBox="1"/>
          <p:nvPr>
            <p:ph idx="1" type="body"/>
          </p:nvPr>
        </p:nvSpPr>
        <p:spPr>
          <a:xfrm>
            <a:off x="457200" y="1200150"/>
            <a:ext cx="3432599" cy="3904799"/>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Installer</a:t>
            </a:r>
          </a:p>
          <a:p>
            <a:pPr indent="-431800" lvl="0" marL="457200" rtl="0">
              <a:spcBef>
                <a:spcPts val="0"/>
              </a:spcBef>
              <a:buClr>
                <a:schemeClr val="lt1"/>
              </a:buClr>
              <a:buSzPct val="100000"/>
              <a:buFont typeface="Arial"/>
              <a:buChar char="●"/>
            </a:pPr>
            <a:r>
              <a:rPr lang="en"/>
              <a:t>Deployment</a:t>
            </a:r>
          </a:p>
          <a:p>
            <a:pPr indent="-431800" lvl="0" marL="457200" rtl="0">
              <a:spcBef>
                <a:spcPts val="0"/>
              </a:spcBef>
              <a:buClr>
                <a:schemeClr val="lt1"/>
              </a:buClr>
              <a:buSzPct val="100000"/>
              <a:buFont typeface="Arial"/>
              <a:buChar char="●"/>
            </a:pPr>
            <a:r>
              <a:rPr lang="en"/>
              <a:t>Sponsor meetings once a week</a:t>
            </a:r>
          </a:p>
          <a:p>
            <a:pPr indent="-406400" lvl="1" marL="914400">
              <a:spcBef>
                <a:spcPts val="0"/>
              </a:spcBef>
              <a:buClr>
                <a:schemeClr val="lt1"/>
              </a:buClr>
              <a:buSzPct val="87500"/>
              <a:buFont typeface="Courier New"/>
              <a:buChar char="o"/>
            </a:pPr>
            <a:r>
              <a:rPr lang="en"/>
              <a:t>Impacts requirement gathering</a:t>
            </a:r>
          </a:p>
        </p:txBody>
      </p:sp>
      <p:pic>
        <p:nvPicPr>
          <p:cNvPr id="143" name="Shape 143"/>
          <p:cNvPicPr preferRelativeResize="0"/>
          <p:nvPr/>
        </p:nvPicPr>
        <p:blipFill>
          <a:blip r:embed="rId3">
            <a:alphaModFix/>
          </a:blip>
          <a:stretch>
            <a:fillRect/>
          </a:stretch>
        </p:blipFill>
        <p:spPr>
          <a:xfrm>
            <a:off x="3942669" y="1371600"/>
            <a:ext cx="5125130" cy="295275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Wireframes</a:t>
            </a:r>
          </a:p>
        </p:txBody>
      </p:sp>
      <p:sp>
        <p:nvSpPr>
          <p:cNvPr id="149" name="Shape 149"/>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Rough Draft</a:t>
            </a:r>
          </a:p>
          <a:p>
            <a:pPr indent="-406400" lvl="1" marL="914400" rtl="0">
              <a:spcBef>
                <a:spcPts val="0"/>
              </a:spcBef>
              <a:buClr>
                <a:schemeClr val="lt1"/>
              </a:buClr>
              <a:buSzPct val="87500"/>
              <a:buFont typeface="Courier New"/>
              <a:buChar char="o"/>
            </a:pPr>
            <a:r>
              <a:rPr lang="en"/>
              <a:t>Brainstorm ideas</a:t>
            </a:r>
          </a:p>
          <a:p>
            <a:pPr indent="-406400" lvl="1" marL="914400" rtl="0">
              <a:spcBef>
                <a:spcPts val="0"/>
              </a:spcBef>
              <a:buClr>
                <a:schemeClr val="lt1"/>
              </a:buClr>
              <a:buSzPct val="87500"/>
              <a:buFont typeface="Courier New"/>
              <a:buChar char="o"/>
            </a:pPr>
            <a:r>
              <a:rPr lang="en"/>
              <a:t>Verify Requirements</a:t>
            </a:r>
          </a:p>
          <a:p>
            <a:pPr indent="-406400" lvl="1" marL="914400" rtl="0">
              <a:spcBef>
                <a:spcPts val="0"/>
              </a:spcBef>
              <a:buClr>
                <a:schemeClr val="lt1"/>
              </a:buClr>
              <a:buSzPct val="87500"/>
              <a:buFont typeface="Courier New"/>
              <a:buChar char="o"/>
            </a:pPr>
            <a:r>
              <a:rPr lang="en"/>
              <a:t>Before Architecture</a:t>
            </a:r>
          </a:p>
          <a:p>
            <a:pPr indent="-431800" lvl="0" marL="457200" rtl="0">
              <a:spcBef>
                <a:spcPts val="0"/>
              </a:spcBef>
              <a:buClr>
                <a:schemeClr val="lt1"/>
              </a:buClr>
              <a:buSzPct val="100000"/>
              <a:buFont typeface="Arial"/>
              <a:buChar char="●"/>
            </a:pPr>
            <a:r>
              <a:rPr lang="en"/>
              <a:t>Final Draft</a:t>
            </a:r>
          </a:p>
          <a:p>
            <a:pPr indent="-406400" lvl="1" marL="914400" rtl="0">
              <a:spcBef>
                <a:spcPts val="0"/>
              </a:spcBef>
              <a:buClr>
                <a:schemeClr val="lt1"/>
              </a:buClr>
              <a:buSzPct val="87500"/>
              <a:buFont typeface="Courier New"/>
              <a:buChar char="o"/>
            </a:pPr>
            <a:r>
              <a:rPr lang="en"/>
              <a:t>With Architecture</a:t>
            </a:r>
          </a:p>
          <a:p>
            <a:pPr indent="-406400" lvl="1" marL="914400">
              <a:spcBef>
                <a:spcPts val="0"/>
              </a:spcBef>
              <a:buClr>
                <a:schemeClr val="lt1"/>
              </a:buClr>
              <a:buSzPct val="87500"/>
              <a:buFont typeface="Courier New"/>
              <a:buChar char="o"/>
            </a:pPr>
            <a:r>
              <a:rPr lang="en"/>
              <a:t>Unify theme</a:t>
            </a:r>
          </a:p>
        </p:txBody>
      </p:sp>
      <p:pic>
        <p:nvPicPr>
          <p:cNvPr id="150" name="Shape 150"/>
          <p:cNvPicPr preferRelativeResize="0"/>
          <p:nvPr/>
        </p:nvPicPr>
        <p:blipFill rotWithShape="1">
          <a:blip r:embed="rId3">
            <a:alphaModFix/>
          </a:blip>
          <a:srcRect b="20942" l="0" r="0" t="0"/>
          <a:stretch/>
        </p:blipFill>
        <p:spPr>
          <a:xfrm>
            <a:off x="4722250" y="1800825"/>
            <a:ext cx="4345550" cy="279547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Wireframes</a:t>
            </a:r>
          </a:p>
        </p:txBody>
      </p:sp>
      <p:pic>
        <p:nvPicPr>
          <p:cNvPr id="156" name="Shape 156"/>
          <p:cNvPicPr preferRelativeResize="0"/>
          <p:nvPr/>
        </p:nvPicPr>
        <p:blipFill rotWithShape="1">
          <a:blip r:embed="rId3">
            <a:alphaModFix/>
          </a:blip>
          <a:srcRect b="20584" l="0" r="0" t="0"/>
          <a:stretch/>
        </p:blipFill>
        <p:spPr>
          <a:xfrm>
            <a:off x="152400" y="1511125"/>
            <a:ext cx="4213299" cy="3308525"/>
          </a:xfrm>
          <a:prstGeom prst="rect">
            <a:avLst/>
          </a:prstGeom>
          <a:noFill/>
          <a:ln>
            <a:noFill/>
          </a:ln>
        </p:spPr>
      </p:pic>
      <p:pic>
        <p:nvPicPr>
          <p:cNvPr id="157" name="Shape 157"/>
          <p:cNvPicPr preferRelativeResize="0"/>
          <p:nvPr/>
        </p:nvPicPr>
        <p:blipFill rotWithShape="1">
          <a:blip r:embed="rId4">
            <a:alphaModFix/>
          </a:blip>
          <a:srcRect b="24795" l="0" r="0" t="0"/>
          <a:stretch/>
        </p:blipFill>
        <p:spPr>
          <a:xfrm>
            <a:off x="4451489" y="1434925"/>
            <a:ext cx="4572310" cy="339992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Architecture</a:t>
            </a:r>
          </a:p>
        </p:txBody>
      </p:sp>
      <p:sp>
        <p:nvSpPr>
          <p:cNvPr id="163" name="Shape 163"/>
          <p:cNvSpPr txBox="1"/>
          <p:nvPr>
            <p:ph idx="1" type="body"/>
          </p:nvPr>
        </p:nvSpPr>
        <p:spPr>
          <a:xfrm>
            <a:off x="457200" y="1200150"/>
            <a:ext cx="8229600" cy="3630300"/>
          </a:xfrm>
          <a:prstGeom prst="rect">
            <a:avLst/>
          </a:prstGeom>
        </p:spPr>
        <p:txBody>
          <a:bodyPr anchorCtr="0" anchor="t" bIns="91425" lIns="91425" rIns="91425" tIns="91425">
            <a:noAutofit/>
          </a:bodyPr>
          <a:lstStyle/>
          <a:p>
            <a:pPr lvl="0" rtl="0">
              <a:spcBef>
                <a:spcPts val="0"/>
              </a:spcBef>
              <a:buNone/>
            </a:pPr>
            <a:r>
              <a:rPr lang="en" sz="1800"/>
              <a:t>Technology choices and what impacted them</a:t>
            </a:r>
          </a:p>
          <a:p>
            <a:pPr indent="-342900" lvl="0" marL="457200" rtl="0">
              <a:spcBef>
                <a:spcPts val="0"/>
              </a:spcBef>
              <a:buClr>
                <a:schemeClr val="lt1"/>
              </a:buClr>
              <a:buSzPct val="100000"/>
              <a:buFont typeface="Arial"/>
              <a:buChar char="●"/>
            </a:pPr>
            <a:r>
              <a:rPr lang="en" sz="1800"/>
              <a:t>ASP .NET MVC</a:t>
            </a:r>
          </a:p>
          <a:p>
            <a:pPr indent="-342900" lvl="1" marL="914400" rtl="0">
              <a:spcBef>
                <a:spcPts val="0"/>
              </a:spcBef>
              <a:buClr>
                <a:schemeClr val="lt1"/>
              </a:buClr>
              <a:buSzPct val="100000"/>
              <a:buFont typeface="Courier New"/>
              <a:buChar char="o"/>
            </a:pPr>
            <a:r>
              <a:rPr lang="en" sz="1800"/>
              <a:t>Team familiarity, scaffolding and ease of development for webapps</a:t>
            </a:r>
          </a:p>
          <a:p>
            <a:pPr indent="-342900" lvl="0" marL="457200" rtl="0">
              <a:spcBef>
                <a:spcPts val="0"/>
              </a:spcBef>
              <a:buClr>
                <a:schemeClr val="lt1"/>
              </a:buClr>
              <a:buSzPct val="100000"/>
              <a:buFont typeface="Arial"/>
              <a:buChar char="●"/>
            </a:pPr>
            <a:r>
              <a:rPr lang="en" sz="1800"/>
              <a:t>Entity Framework</a:t>
            </a:r>
          </a:p>
          <a:p>
            <a:pPr indent="-342900" lvl="0" marL="457200" rtl="0">
              <a:spcBef>
                <a:spcPts val="0"/>
              </a:spcBef>
              <a:buClr>
                <a:schemeClr val="lt1"/>
              </a:buClr>
              <a:buSzPct val="100000"/>
              <a:buFont typeface="Arial"/>
              <a:buChar char="●"/>
            </a:pPr>
            <a:r>
              <a:rPr lang="en" sz="1800"/>
              <a:t>MS SQL Server</a:t>
            </a:r>
          </a:p>
          <a:p>
            <a:pPr indent="-342900" lvl="1" marL="914400" rtl="0">
              <a:spcBef>
                <a:spcPts val="0"/>
              </a:spcBef>
              <a:buClr>
                <a:schemeClr val="lt1"/>
              </a:buClr>
              <a:buSzPct val="100000"/>
              <a:buFont typeface="Courier New"/>
              <a:buChar char="o"/>
            </a:pPr>
            <a:r>
              <a:rPr lang="en" sz="1800"/>
              <a:t>Works well with .NET</a:t>
            </a:r>
          </a:p>
          <a:p>
            <a:pPr indent="0" marL="0" rtl="0">
              <a:spcBef>
                <a:spcPts val="0"/>
              </a:spcBef>
              <a:buNone/>
            </a:pPr>
            <a:r>
              <a:t/>
            </a:r>
            <a:endParaRPr sz="1800"/>
          </a:p>
          <a:p>
            <a:pPr indent="0" marL="0" rtl="0">
              <a:spcBef>
                <a:spcPts val="0"/>
              </a:spcBef>
              <a:buNone/>
            </a:pPr>
            <a:r>
              <a:rPr lang="en" sz="1800"/>
              <a:t>Quality attributes</a:t>
            </a:r>
          </a:p>
          <a:p>
            <a:pPr indent="-342900" lvl="0" marL="457200" rtl="0">
              <a:spcBef>
                <a:spcPts val="0"/>
              </a:spcBef>
              <a:buClr>
                <a:schemeClr val="lt1"/>
              </a:buClr>
              <a:buSzPct val="100000"/>
              <a:buFont typeface="Arial"/>
              <a:buChar char="●"/>
            </a:pPr>
            <a:r>
              <a:rPr lang="en" sz="1800"/>
              <a:t>Usability</a:t>
            </a:r>
          </a:p>
          <a:p>
            <a:pPr indent="-342900" lvl="0" marL="457200" rtl="0">
              <a:spcBef>
                <a:spcPts val="0"/>
              </a:spcBef>
              <a:buClr>
                <a:schemeClr val="lt1"/>
              </a:buClr>
              <a:buSzPct val="100000"/>
              <a:buFont typeface="Arial"/>
              <a:buChar char="●"/>
            </a:pPr>
            <a:r>
              <a:rPr lang="en" sz="1800"/>
              <a:t>Performance</a:t>
            </a:r>
          </a:p>
          <a:p>
            <a:pPr indent="-342900" lvl="0" marL="457200" rtl="0">
              <a:spcBef>
                <a:spcPts val="0"/>
              </a:spcBef>
              <a:buClr>
                <a:schemeClr val="lt1"/>
              </a:buClr>
              <a:buSzPct val="100000"/>
              <a:buFont typeface="Arial"/>
              <a:buChar char="●"/>
            </a:pPr>
            <a:r>
              <a:rPr lang="en" sz="1800"/>
              <a:t>Security</a:t>
            </a:r>
          </a:p>
          <a:p>
            <a:pPr indent="-342900" lvl="0" marL="457200" rtl="0">
              <a:spcBef>
                <a:spcPts val="0"/>
              </a:spcBef>
              <a:buClr>
                <a:schemeClr val="lt1"/>
              </a:buClr>
              <a:buSzPct val="100000"/>
              <a:buFont typeface="Arial"/>
              <a:buChar char="●"/>
            </a:pPr>
            <a:r>
              <a:rPr lang="en" sz="1800"/>
              <a:t>Modifiability</a:t>
            </a:r>
          </a:p>
          <a:p>
            <a:pPr>
              <a:spcBef>
                <a:spcPts val="0"/>
              </a:spcBef>
              <a:buNone/>
            </a:pPr>
            <a:r>
              <a:t/>
            </a:r>
            <a:endParaRPr sz="1800"/>
          </a:p>
        </p:txBody>
      </p:sp>
      <p:pic>
        <p:nvPicPr>
          <p:cNvPr id="164" name="Shape 164"/>
          <p:cNvPicPr preferRelativeResize="0"/>
          <p:nvPr/>
        </p:nvPicPr>
        <p:blipFill>
          <a:blip r:embed="rId3">
            <a:alphaModFix/>
          </a:blip>
          <a:stretch>
            <a:fillRect/>
          </a:stretch>
        </p:blipFill>
        <p:spPr>
          <a:xfrm>
            <a:off x="5062300" y="2184800"/>
            <a:ext cx="1374375" cy="1374375"/>
          </a:xfrm>
          <a:prstGeom prst="rect">
            <a:avLst/>
          </a:prstGeom>
          <a:noFill/>
          <a:ln>
            <a:noFill/>
          </a:ln>
        </p:spPr>
      </p:pic>
      <p:pic>
        <p:nvPicPr>
          <p:cNvPr id="165" name="Shape 165"/>
          <p:cNvPicPr preferRelativeResize="0"/>
          <p:nvPr/>
        </p:nvPicPr>
        <p:blipFill>
          <a:blip r:embed="rId4">
            <a:alphaModFix/>
          </a:blip>
          <a:stretch>
            <a:fillRect/>
          </a:stretch>
        </p:blipFill>
        <p:spPr>
          <a:xfrm>
            <a:off x="6636150" y="2144175"/>
            <a:ext cx="1414999" cy="1414999"/>
          </a:xfrm>
          <a:prstGeom prst="rect">
            <a:avLst/>
          </a:prstGeom>
          <a:noFill/>
          <a:ln>
            <a:noFill/>
          </a:ln>
        </p:spPr>
      </p:pic>
      <p:pic>
        <p:nvPicPr>
          <p:cNvPr id="166" name="Shape 166"/>
          <p:cNvPicPr preferRelativeResize="0"/>
          <p:nvPr/>
        </p:nvPicPr>
        <p:blipFill>
          <a:blip r:embed="rId5">
            <a:alphaModFix/>
          </a:blip>
          <a:stretch>
            <a:fillRect/>
          </a:stretch>
        </p:blipFill>
        <p:spPr>
          <a:xfrm>
            <a:off x="5763725" y="3664750"/>
            <a:ext cx="1589575" cy="132635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p:nvPr/>
        </p:nvSpPr>
        <p:spPr>
          <a:xfrm>
            <a:off x="2465525" y="67350"/>
            <a:ext cx="3733500" cy="5008800"/>
          </a:xfrm>
          <a:prstGeom prst="rect">
            <a:avLst/>
          </a:prstGeom>
          <a:solidFill>
            <a:srgbClr val="FFFFFF"/>
          </a:solidFill>
          <a:ln cap="flat"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pic>
        <p:nvPicPr>
          <p:cNvPr id="172" name="Shape 172"/>
          <p:cNvPicPr preferRelativeResize="0"/>
          <p:nvPr/>
        </p:nvPicPr>
        <p:blipFill>
          <a:blip r:embed="rId3">
            <a:alphaModFix/>
          </a:blip>
          <a:stretch>
            <a:fillRect/>
          </a:stretch>
        </p:blipFill>
        <p:spPr>
          <a:xfrm>
            <a:off x="2204950" y="-235575"/>
            <a:ext cx="4237200" cy="56765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Testing : Application Level</a:t>
            </a:r>
          </a:p>
        </p:txBody>
      </p:sp>
      <p:sp>
        <p:nvSpPr>
          <p:cNvPr id="178" name="Shape 178"/>
          <p:cNvSpPr txBox="1"/>
          <p:nvPr>
            <p:ph idx="1" type="body"/>
          </p:nvPr>
        </p:nvSpPr>
        <p:spPr>
          <a:xfrm>
            <a:off x="457200" y="1200150"/>
            <a:ext cx="8229600" cy="3630300"/>
          </a:xfrm>
          <a:prstGeom prst="rect">
            <a:avLst/>
          </a:prstGeom>
        </p:spPr>
        <p:txBody>
          <a:bodyPr anchorCtr="0" anchor="t" bIns="91425" lIns="91425" rIns="91425" tIns="91425">
            <a:noAutofit/>
          </a:bodyPr>
          <a:lstStyle/>
          <a:p>
            <a:pPr rtl="0">
              <a:spcBef>
                <a:spcPts val="0"/>
              </a:spcBef>
              <a:buNone/>
            </a:pPr>
            <a:r>
              <a:rPr lang="en" sz="1800"/>
              <a:t>Functional Unit Testing:</a:t>
            </a:r>
          </a:p>
          <a:p>
            <a:pPr indent="-342900" lvl="0" marL="457200" rtl="0">
              <a:spcBef>
                <a:spcPts val="0"/>
              </a:spcBef>
              <a:buClr>
                <a:schemeClr val="lt1"/>
              </a:buClr>
              <a:buSzPct val="100000"/>
              <a:buFont typeface="Arial"/>
              <a:buChar char="●"/>
            </a:pPr>
            <a:r>
              <a:rPr lang="en" sz="1800"/>
              <a:t>Use web automation framework. Ex: Telerik</a:t>
            </a:r>
          </a:p>
          <a:p>
            <a:pPr indent="-342900" lvl="0" marL="457200" rtl="0">
              <a:spcBef>
                <a:spcPts val="0"/>
              </a:spcBef>
              <a:buClr>
                <a:schemeClr val="lt1"/>
              </a:buClr>
              <a:buSzPct val="100000"/>
              <a:buFont typeface="Arial"/>
              <a:buChar char="●"/>
            </a:pPr>
            <a:r>
              <a:rPr lang="en" sz="1800"/>
              <a:t>Develop tests as pages are developed for Navigation, Validation, Security</a:t>
            </a:r>
          </a:p>
          <a:p>
            <a:pPr indent="-342900" lvl="0" marL="457200" rtl="0">
              <a:spcBef>
                <a:spcPts val="0"/>
              </a:spcBef>
              <a:buClr>
                <a:schemeClr val="lt1"/>
              </a:buClr>
              <a:buSzPct val="100000"/>
              <a:buFont typeface="Arial"/>
              <a:buChar char="●"/>
            </a:pPr>
            <a:r>
              <a:rPr lang="en" sz="1800"/>
              <a:t>Acquire system performance information</a:t>
            </a:r>
          </a:p>
          <a:p>
            <a:pPr rtl="0">
              <a:spcBef>
                <a:spcPts val="0"/>
              </a:spcBef>
              <a:buNone/>
            </a:pPr>
            <a:r>
              <a:t/>
            </a:r>
            <a:endParaRPr sz="1800"/>
          </a:p>
          <a:p>
            <a:pPr rtl="0">
              <a:spcBef>
                <a:spcPts val="0"/>
              </a:spcBef>
              <a:buNone/>
            </a:pPr>
            <a:r>
              <a:t/>
            </a:r>
            <a:endParaRPr sz="1800"/>
          </a:p>
          <a:p>
            <a:pPr rtl="0">
              <a:spcBef>
                <a:spcPts val="0"/>
              </a:spcBef>
              <a:buNone/>
            </a:pPr>
            <a:r>
              <a:rPr lang="en" sz="1800"/>
              <a:t>Data Driven Unit Testing:</a:t>
            </a:r>
          </a:p>
          <a:p>
            <a:pPr indent="-342900" lvl="0" marL="457200" rtl="0">
              <a:spcBef>
                <a:spcPts val="0"/>
              </a:spcBef>
              <a:buClr>
                <a:schemeClr val="lt1"/>
              </a:buClr>
              <a:buSzPct val="100000"/>
              <a:buFont typeface="Arial"/>
              <a:buChar char="●"/>
            </a:pPr>
            <a:r>
              <a:rPr lang="en" sz="1800"/>
              <a:t>Use a set restore point for data in Database</a:t>
            </a:r>
          </a:p>
          <a:p>
            <a:pPr indent="-342900" lvl="0" marL="457200" rtl="0">
              <a:spcBef>
                <a:spcPts val="0"/>
              </a:spcBef>
              <a:buClr>
                <a:schemeClr val="lt1"/>
              </a:buClr>
              <a:buSzPct val="100000"/>
              <a:buFont typeface="Arial"/>
              <a:buChar char="●"/>
            </a:pPr>
            <a:r>
              <a:rPr lang="en" sz="1800"/>
              <a:t>Prove queries return appropriate data. </a:t>
            </a:r>
          </a:p>
          <a:p>
            <a:pPr indent="-342900" lvl="0" marL="457200" rtl="0">
              <a:spcBef>
                <a:spcPts val="0"/>
              </a:spcBef>
              <a:buClr>
                <a:schemeClr val="lt1"/>
              </a:buClr>
              <a:buSzPct val="100000"/>
              <a:buFont typeface="Arial"/>
              <a:buChar char="●"/>
            </a:pPr>
            <a:r>
              <a:rPr lang="en" sz="1800"/>
              <a:t>Prove database exports save appropriate info</a:t>
            </a:r>
          </a:p>
          <a:p>
            <a:pPr rtl="0">
              <a:spcBef>
                <a:spcPts val="0"/>
              </a:spcBef>
              <a:buNone/>
            </a:pPr>
            <a:r>
              <a:t/>
            </a:r>
            <a:endParaRPr sz="1800"/>
          </a:p>
          <a:p>
            <a:pPr rtl="0">
              <a:spcBef>
                <a:spcPts val="0"/>
              </a:spcBef>
              <a:buNone/>
            </a:pPr>
            <a:r>
              <a:t/>
            </a:r>
            <a:endParaRPr sz="1800"/>
          </a:p>
          <a:p>
            <a:pPr rtl="0">
              <a:spcBef>
                <a:spcPts val="0"/>
              </a:spcBef>
              <a:buNone/>
            </a:pPr>
            <a:r>
              <a:t/>
            </a:r>
            <a:endParaRPr sz="1800"/>
          </a:p>
          <a:p>
            <a:pPr rtl="0">
              <a:spcBef>
                <a:spcPts val="0"/>
              </a:spcBef>
              <a:buNone/>
            </a:pPr>
            <a:r>
              <a:t/>
            </a:r>
            <a:endParaRPr sz="1800"/>
          </a:p>
          <a:p>
            <a:pPr rtl="0">
              <a:spcBef>
                <a:spcPts val="0"/>
              </a:spcBef>
              <a:buNone/>
            </a:pPr>
            <a:r>
              <a:t/>
            </a:r>
            <a:endParaRPr sz="1800"/>
          </a:p>
          <a:p>
            <a:pPr lvl="0">
              <a:spcBef>
                <a:spcPts val="0"/>
              </a:spcBef>
              <a:buNone/>
            </a:pPr>
            <a:r>
              <a:t/>
            </a:r>
            <a:endParaRPr sz="1800"/>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sp>
        <p:nvSpPr>
          <p:cNvPr id="183" name="Shape 183"/>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Testing: User Level</a:t>
            </a:r>
          </a:p>
        </p:txBody>
      </p:sp>
      <p:sp>
        <p:nvSpPr>
          <p:cNvPr id="184" name="Shape 184"/>
          <p:cNvSpPr txBox="1"/>
          <p:nvPr>
            <p:ph idx="1" type="body"/>
          </p:nvPr>
        </p:nvSpPr>
        <p:spPr>
          <a:xfrm>
            <a:off x="457200" y="1200150"/>
            <a:ext cx="8229600" cy="3630300"/>
          </a:xfrm>
          <a:prstGeom prst="rect">
            <a:avLst/>
          </a:prstGeom>
        </p:spPr>
        <p:txBody>
          <a:bodyPr anchorCtr="0" anchor="t" bIns="91425" lIns="91425" rIns="91425" tIns="91425">
            <a:noAutofit/>
          </a:bodyPr>
          <a:lstStyle/>
          <a:p>
            <a:pPr lvl="0" rtl="0">
              <a:spcBef>
                <a:spcPts val="0"/>
              </a:spcBef>
              <a:buClr>
                <a:schemeClr val="dk1"/>
              </a:buClr>
              <a:buSzPct val="61111"/>
              <a:buFont typeface="Arial"/>
              <a:buNone/>
            </a:pPr>
            <a:r>
              <a:rPr lang="en" sz="1800"/>
              <a:t>Consumer Testing:</a:t>
            </a:r>
          </a:p>
          <a:p>
            <a:pPr indent="-342900" lvl="0" marL="457200" rtl="0">
              <a:spcBef>
                <a:spcPts val="0"/>
              </a:spcBef>
              <a:buClr>
                <a:schemeClr val="lt1"/>
              </a:buClr>
              <a:buSzPct val="100000"/>
              <a:buFont typeface="Arial"/>
              <a:buChar char="●"/>
            </a:pPr>
            <a:r>
              <a:rPr lang="en" sz="1800"/>
              <a:t>Calculate user error rate</a:t>
            </a:r>
          </a:p>
          <a:p>
            <a:pPr indent="-342900" lvl="0" marL="457200" rtl="0">
              <a:spcBef>
                <a:spcPts val="0"/>
              </a:spcBef>
              <a:buClr>
                <a:schemeClr val="lt1"/>
              </a:buClr>
              <a:buSzPct val="100000"/>
              <a:buFont typeface="Arial"/>
              <a:buChar char="●"/>
            </a:pPr>
            <a:r>
              <a:rPr lang="en" sz="1800"/>
              <a:t>Survey user aesthetic satisfaction</a:t>
            </a:r>
          </a:p>
          <a:p>
            <a:pPr indent="-342900" lvl="0" marL="457200" rtl="0">
              <a:spcBef>
                <a:spcPts val="0"/>
              </a:spcBef>
              <a:buClr>
                <a:schemeClr val="lt1"/>
              </a:buClr>
              <a:buSzPct val="100000"/>
              <a:buFont typeface="Arial"/>
              <a:buChar char="●"/>
            </a:pPr>
            <a:r>
              <a:rPr lang="en" sz="1800"/>
              <a:t>Calculate user task completion Velocity</a:t>
            </a:r>
          </a:p>
          <a:p>
            <a:pPr lvl="0" rtl="0">
              <a:spcBef>
                <a:spcPts val="0"/>
              </a:spcBef>
              <a:buNone/>
            </a:pPr>
            <a:r>
              <a:t/>
            </a:r>
            <a:endParaRPr sz="1800"/>
          </a:p>
          <a:p>
            <a:pPr lvl="0" rtl="0">
              <a:spcBef>
                <a:spcPts val="0"/>
              </a:spcBef>
              <a:buNone/>
            </a:pPr>
            <a:r>
              <a:t/>
            </a:r>
            <a:endParaRPr sz="1800"/>
          </a:p>
          <a:p>
            <a:pPr lvl="0" rtl="0">
              <a:spcBef>
                <a:spcPts val="0"/>
              </a:spcBef>
              <a:buNone/>
            </a:pPr>
            <a:r>
              <a:rPr lang="en" sz="1800"/>
              <a:t>Challenges:</a:t>
            </a:r>
          </a:p>
          <a:p>
            <a:pPr indent="-342900" lvl="0" marL="457200" rtl="0">
              <a:spcBef>
                <a:spcPts val="0"/>
              </a:spcBef>
              <a:buClr>
                <a:schemeClr val="lt1"/>
              </a:buClr>
              <a:buSzPct val="100000"/>
              <a:buFont typeface="Arial"/>
              <a:buChar char="●"/>
            </a:pPr>
            <a:r>
              <a:rPr lang="en" sz="1800"/>
              <a:t>Kids don’t want to complete a survey. How do we change their minds?</a:t>
            </a:r>
          </a:p>
          <a:p>
            <a:pPr indent="-342900" lvl="0" marL="457200">
              <a:spcBef>
                <a:spcPts val="0"/>
              </a:spcBef>
              <a:buClr>
                <a:schemeClr val="lt1"/>
              </a:buClr>
              <a:buSzPct val="100000"/>
              <a:buFont typeface="Arial"/>
              <a:buChar char="●"/>
            </a:pPr>
            <a:r>
              <a:rPr lang="en" sz="1800"/>
              <a:t>Simulating/Obtaining the appropriate Android tablet.</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Metrics</a:t>
            </a:r>
          </a:p>
        </p:txBody>
      </p:sp>
      <p:sp>
        <p:nvSpPr>
          <p:cNvPr id="190" name="Shape 190"/>
          <p:cNvSpPr txBox="1"/>
          <p:nvPr>
            <p:ph idx="1" type="body"/>
          </p:nvPr>
        </p:nvSpPr>
        <p:spPr>
          <a:xfrm>
            <a:off x="457200" y="1200150"/>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indent="-342900" lvl="0" marL="457200" rtl="0">
              <a:spcBef>
                <a:spcPts val="0"/>
              </a:spcBef>
              <a:buClr>
                <a:schemeClr val="lt1"/>
              </a:buClr>
              <a:buSzPct val="100000"/>
              <a:buFont typeface="Arial"/>
              <a:buChar char="●"/>
            </a:pPr>
            <a:r>
              <a:rPr lang="en" sz="1800"/>
              <a:t>Bug Fix Velocity</a:t>
            </a:r>
          </a:p>
          <a:p>
            <a:pPr indent="-342900" lvl="0" marL="457200" rtl="0">
              <a:spcBef>
                <a:spcPts val="0"/>
              </a:spcBef>
              <a:buClr>
                <a:schemeClr val="lt1"/>
              </a:buClr>
              <a:buSzPct val="100000"/>
              <a:buFont typeface="Arial"/>
              <a:buChar char="●"/>
            </a:pPr>
            <a:r>
              <a:rPr lang="en" sz="1800"/>
              <a:t>Cyclomatic Complexity</a:t>
            </a:r>
          </a:p>
          <a:p>
            <a:pPr indent="-342900" lvl="0" marL="457200" rtl="0">
              <a:spcBef>
                <a:spcPts val="0"/>
              </a:spcBef>
              <a:buClr>
                <a:schemeClr val="lt1"/>
              </a:buClr>
              <a:buSzPct val="100000"/>
              <a:buFont typeface="Arial"/>
              <a:buChar char="●"/>
            </a:pPr>
            <a:r>
              <a:rPr lang="en" sz="1800"/>
              <a:t>Task Completion Time</a:t>
            </a:r>
          </a:p>
          <a:p>
            <a:pPr indent="-342900" lvl="0" marL="457200" rtl="0">
              <a:spcBef>
                <a:spcPts val="0"/>
              </a:spcBef>
              <a:buClr>
                <a:schemeClr val="lt1"/>
              </a:buClr>
              <a:buSzPct val="100000"/>
              <a:buFont typeface="Arial"/>
              <a:buChar char="●"/>
            </a:pPr>
            <a:r>
              <a:rPr lang="en" sz="1800"/>
              <a:t>Error Rate</a:t>
            </a:r>
          </a:p>
          <a:p>
            <a:pPr indent="-342900" lvl="0" marL="457200">
              <a:spcBef>
                <a:spcPts val="0"/>
              </a:spcBef>
              <a:buClr>
                <a:schemeClr val="lt1"/>
              </a:buClr>
              <a:buSzPct val="100000"/>
              <a:buFont typeface="Arial"/>
              <a:buChar char="●"/>
            </a:pPr>
            <a:r>
              <a:rPr lang="en" sz="1800"/>
              <a:t>Page Views/Clicks</a:t>
            </a:r>
          </a:p>
        </p:txBody>
      </p:sp>
      <p:pic>
        <p:nvPicPr>
          <p:cNvPr id="191" name="Shape 191"/>
          <p:cNvPicPr preferRelativeResize="0"/>
          <p:nvPr/>
        </p:nvPicPr>
        <p:blipFill>
          <a:blip r:embed="rId3">
            <a:alphaModFix/>
          </a:blip>
          <a:stretch>
            <a:fillRect/>
          </a:stretch>
        </p:blipFill>
        <p:spPr>
          <a:xfrm>
            <a:off x="3897275" y="1542112"/>
            <a:ext cx="4286250" cy="2543175"/>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Current state of the project</a:t>
            </a:r>
          </a:p>
        </p:txBody>
      </p:sp>
      <p:sp>
        <p:nvSpPr>
          <p:cNvPr id="197" name="Shape 197"/>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Planning/Initial Documentation complete</a:t>
            </a:r>
          </a:p>
          <a:p>
            <a:pPr indent="-431800" lvl="0" marL="457200" rtl="0">
              <a:spcBef>
                <a:spcPts val="0"/>
              </a:spcBef>
              <a:buClr>
                <a:schemeClr val="lt1"/>
              </a:buClr>
              <a:buSzPct val="100000"/>
              <a:buFont typeface="Arial"/>
              <a:buChar char="●"/>
            </a:pPr>
            <a:r>
              <a:rPr lang="en"/>
              <a:t>Github project initiated.</a:t>
            </a:r>
          </a:p>
          <a:p>
            <a:pPr indent="-431800" lvl="0" marL="457200" rtl="0">
              <a:spcBef>
                <a:spcPts val="0"/>
              </a:spcBef>
              <a:buClr>
                <a:schemeClr val="lt1"/>
              </a:buClr>
              <a:buSzPct val="100000"/>
              <a:buFont typeface="Arial"/>
              <a:buChar char="●"/>
            </a:pPr>
            <a:r>
              <a:rPr lang="en"/>
              <a:t>Minimal coding</a:t>
            </a:r>
          </a:p>
          <a:p>
            <a:pPr indent="-431800" lvl="0" marL="457200" rtl="0">
              <a:spcBef>
                <a:spcPts val="0"/>
              </a:spcBef>
              <a:buClr>
                <a:schemeClr val="lt1"/>
              </a:buClr>
              <a:buSzPct val="100000"/>
              <a:buFont typeface="Arial"/>
              <a:buChar char="●"/>
            </a:pPr>
            <a:r>
              <a:rPr lang="en"/>
              <a:t>Approximately 1.5 weeks behind schedule</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Reflections</a:t>
            </a:r>
          </a:p>
        </p:txBody>
      </p:sp>
      <p:sp>
        <p:nvSpPr>
          <p:cNvPr id="203" name="Shape 203"/>
          <p:cNvSpPr txBox="1"/>
          <p:nvPr>
            <p:ph idx="1" type="body"/>
          </p:nvPr>
        </p:nvSpPr>
        <p:spPr>
          <a:xfrm>
            <a:off x="457200" y="1234775"/>
            <a:ext cx="7819200" cy="2519400"/>
          </a:xfrm>
          <a:prstGeom prst="rect">
            <a:avLst/>
          </a:prstGeom>
        </p:spPr>
        <p:txBody>
          <a:bodyPr anchorCtr="0" anchor="t" bIns="91425" lIns="91425" rIns="91425" tIns="91425">
            <a:noAutofit/>
          </a:bodyPr>
          <a:lstStyle/>
          <a:p>
            <a:pPr indent="-381000" lvl="0" marL="457200" rtl="0">
              <a:spcBef>
                <a:spcPts val="0"/>
              </a:spcBef>
              <a:buClr>
                <a:schemeClr val="lt1"/>
              </a:buClr>
              <a:buSzPct val="100000"/>
              <a:buFont typeface="Arial"/>
              <a:buChar char="●"/>
            </a:pPr>
            <a:r>
              <a:rPr lang="en" sz="2400"/>
              <a:t>Initially, meeting with busy sponsors and team members proved difficult.</a:t>
            </a:r>
          </a:p>
          <a:p>
            <a:pPr indent="-381000" lvl="0" marL="457200" rtl="0">
              <a:spcBef>
                <a:spcPts val="0"/>
              </a:spcBef>
              <a:buClr>
                <a:schemeClr val="lt1"/>
              </a:buClr>
              <a:buSzPct val="100000"/>
              <a:buFont typeface="Arial"/>
              <a:buChar char="●"/>
            </a:pPr>
            <a:r>
              <a:rPr lang="en" sz="2400"/>
              <a:t>An extended planning phase led to significant questions about functionality </a:t>
            </a:r>
          </a:p>
          <a:p>
            <a:pPr indent="-381000" lvl="0" marL="457200" rtl="0">
              <a:spcBef>
                <a:spcPts val="0"/>
              </a:spcBef>
              <a:buClr>
                <a:schemeClr val="lt1"/>
              </a:buClr>
              <a:buSzPct val="100000"/>
              <a:buFont typeface="Arial"/>
              <a:buChar char="●"/>
            </a:pPr>
            <a:r>
              <a:rPr lang="en" sz="2400"/>
              <a:t>Constant feedback for documents</a:t>
            </a:r>
          </a:p>
          <a:p>
            <a:pPr indent="-381000" lvl="0" marL="457200">
              <a:spcBef>
                <a:spcPts val="0"/>
              </a:spcBef>
              <a:buClr>
                <a:schemeClr val="lt1"/>
              </a:buClr>
              <a:buSzPct val="100000"/>
              <a:buFont typeface="Arial"/>
              <a:buChar char="●"/>
            </a:pPr>
            <a:r>
              <a:rPr lang="en" sz="2400"/>
              <a:t>Could have categorized risk by phase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Customer Info</a:t>
            </a:r>
          </a:p>
        </p:txBody>
      </p:sp>
      <p:sp>
        <p:nvSpPr>
          <p:cNvPr id="86" name="Shape 86"/>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marR="0" rtl="0" algn="l">
              <a:lnSpc>
                <a:spcPct val="100000"/>
              </a:lnSpc>
              <a:spcBef>
                <a:spcPts val="0"/>
              </a:spcBef>
              <a:spcAft>
                <a:spcPts val="0"/>
              </a:spcAft>
              <a:buClr>
                <a:schemeClr val="lt1"/>
              </a:buClr>
              <a:buSzPct val="100000"/>
              <a:buFont typeface="Arial"/>
              <a:buChar char="●"/>
            </a:pPr>
            <a:r>
              <a:rPr lang="en"/>
              <a:t>Discovery Center of the Southern Tier</a:t>
            </a:r>
          </a:p>
          <a:p>
            <a:pPr indent="-431800" lvl="0" marL="457200" marR="0" rtl="0" algn="l">
              <a:lnSpc>
                <a:spcPct val="100000"/>
              </a:lnSpc>
              <a:spcBef>
                <a:spcPts val="0"/>
              </a:spcBef>
              <a:spcAft>
                <a:spcPts val="0"/>
              </a:spcAft>
              <a:buClr>
                <a:schemeClr val="lt1"/>
              </a:buClr>
              <a:buSzPct val="100000"/>
              <a:buFont typeface="Arial"/>
              <a:buChar char="●"/>
            </a:pPr>
            <a:r>
              <a:rPr lang="en"/>
              <a:t>Children’s museum</a:t>
            </a:r>
          </a:p>
        </p:txBody>
      </p:sp>
      <p:pic>
        <p:nvPicPr>
          <p:cNvPr id="87" name="Shape 87"/>
          <p:cNvPicPr preferRelativeResize="0"/>
          <p:nvPr/>
        </p:nvPicPr>
        <p:blipFill>
          <a:blip r:embed="rId3">
            <a:alphaModFix/>
          </a:blip>
          <a:stretch>
            <a:fillRect/>
          </a:stretch>
        </p:blipFill>
        <p:spPr>
          <a:xfrm>
            <a:off x="4339512" y="3071625"/>
            <a:ext cx="4695825" cy="1905000"/>
          </a:xfrm>
          <a:prstGeom prst="rect">
            <a:avLst/>
          </a:prstGeom>
          <a:noFill/>
          <a:ln>
            <a:noFill/>
          </a:ln>
        </p:spPr>
      </p:pic>
      <p:pic>
        <p:nvPicPr>
          <p:cNvPr id="88" name="Shape 88"/>
          <p:cNvPicPr preferRelativeResize="0"/>
          <p:nvPr/>
        </p:nvPicPr>
        <p:blipFill>
          <a:blip r:embed="rId4">
            <a:alphaModFix/>
          </a:blip>
          <a:stretch>
            <a:fillRect/>
          </a:stretch>
        </p:blipFill>
        <p:spPr>
          <a:xfrm>
            <a:off x="457200" y="2805300"/>
            <a:ext cx="3219081" cy="202515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x="0" y="0"/>
          <a:ext cx="0" cy="0"/>
          <a:chOff x="0" y="0"/>
          <a:chExt cx="0" cy="0"/>
        </a:xfrm>
      </p:grpSpPr>
      <p:sp>
        <p:nvSpPr>
          <p:cNvPr id="208" name="Shape 208"/>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Scheduling Next Steps</a:t>
            </a:r>
          </a:p>
        </p:txBody>
      </p:sp>
      <p:sp>
        <p:nvSpPr>
          <p:cNvPr id="209" name="Shape 209"/>
          <p:cNvSpPr txBox="1"/>
          <p:nvPr>
            <p:ph idx="1" type="body"/>
          </p:nvPr>
        </p:nvSpPr>
        <p:spPr>
          <a:xfrm>
            <a:off x="457200" y="1200150"/>
            <a:ext cx="7369500" cy="3630300"/>
          </a:xfrm>
          <a:prstGeom prst="rect">
            <a:avLst/>
          </a:prstGeom>
        </p:spPr>
        <p:txBody>
          <a:bodyPr anchorCtr="0" anchor="t" bIns="91425" lIns="91425" rIns="91425" tIns="91425">
            <a:noAutofit/>
          </a:bodyPr>
          <a:lstStyle/>
          <a:p>
            <a:pPr indent="-381000" lvl="0" marL="457200" rtl="0">
              <a:spcBef>
                <a:spcPts val="0"/>
              </a:spcBef>
              <a:buClr>
                <a:schemeClr val="lt1"/>
              </a:buClr>
              <a:buSzPct val="100000"/>
              <a:buFont typeface="Arial"/>
              <a:buAutoNum type="arabicPeriod"/>
            </a:pPr>
            <a:r>
              <a:rPr lang="en" sz="2400"/>
              <a:t>Setup/Bottom Layer</a:t>
            </a:r>
          </a:p>
          <a:p>
            <a:pPr indent="-381000" lvl="1" marL="914400" rtl="0">
              <a:spcBef>
                <a:spcPts val="0"/>
              </a:spcBef>
              <a:buClr>
                <a:schemeClr val="lt1"/>
              </a:buClr>
              <a:buSzPct val="100000"/>
              <a:buFont typeface="Arial"/>
              <a:buAutoNum type="alphaLcPeriod"/>
            </a:pPr>
            <a:r>
              <a:rPr lang="en" sz="2400"/>
              <a:t>Setup Dev Environment/Tech stack</a:t>
            </a:r>
          </a:p>
          <a:p>
            <a:pPr indent="-381000" lvl="1" marL="914400" rtl="0">
              <a:spcBef>
                <a:spcPts val="0"/>
              </a:spcBef>
              <a:buClr>
                <a:schemeClr val="lt1"/>
              </a:buClr>
              <a:buSzPct val="100000"/>
              <a:buFont typeface="Arial"/>
              <a:buAutoNum type="alphaLcPeriod"/>
            </a:pPr>
            <a:r>
              <a:rPr lang="en" sz="2400"/>
              <a:t>Model Implementation</a:t>
            </a:r>
          </a:p>
          <a:p>
            <a:pPr indent="-381000" lvl="1" marL="914400" rtl="0">
              <a:spcBef>
                <a:spcPts val="0"/>
              </a:spcBef>
              <a:buClr>
                <a:schemeClr val="lt1"/>
              </a:buClr>
              <a:buSzPct val="100000"/>
              <a:buFont typeface="Arial"/>
              <a:buAutoNum type="alphaLcPeriod"/>
            </a:pPr>
            <a:r>
              <a:rPr lang="en" sz="2400"/>
              <a:t>Seed database</a:t>
            </a:r>
          </a:p>
          <a:p>
            <a:pPr indent="-381000" lvl="0" marL="457200" rtl="0">
              <a:spcBef>
                <a:spcPts val="0"/>
              </a:spcBef>
              <a:buClr>
                <a:schemeClr val="lt1"/>
              </a:buClr>
              <a:buSzPct val="100000"/>
              <a:buFont typeface="Arial"/>
              <a:buAutoNum type="arabicPeriod"/>
            </a:pPr>
            <a:r>
              <a:rPr lang="en" sz="2400"/>
              <a:t>Child/Adult Survey</a:t>
            </a:r>
          </a:p>
          <a:p>
            <a:pPr indent="-381000" lvl="0" marL="457200" rtl="0">
              <a:spcBef>
                <a:spcPts val="0"/>
              </a:spcBef>
              <a:buClr>
                <a:schemeClr val="lt1"/>
              </a:buClr>
              <a:buSzPct val="100000"/>
              <a:buFont typeface="Arial"/>
              <a:buAutoNum type="arabicPeriod"/>
            </a:pPr>
            <a:r>
              <a:rPr lang="en" sz="2400"/>
              <a:t>Configure Surveys (CRUD)</a:t>
            </a:r>
          </a:p>
          <a:p>
            <a:pPr indent="-381000" lvl="0" marL="457200" rtl="0">
              <a:spcBef>
                <a:spcPts val="0"/>
              </a:spcBef>
              <a:buClr>
                <a:schemeClr val="lt1"/>
              </a:buClr>
              <a:buSzPct val="100000"/>
              <a:buFont typeface="Arial"/>
              <a:buAutoNum type="arabicPeriod"/>
            </a:pPr>
            <a:r>
              <a:rPr lang="en" sz="2400"/>
              <a:t>Export/View Survey Data</a:t>
            </a:r>
          </a:p>
          <a:p>
            <a:pPr indent="-381000" lvl="0" marL="457200" rtl="0">
              <a:spcBef>
                <a:spcPts val="0"/>
              </a:spcBef>
              <a:buClr>
                <a:schemeClr val="lt1"/>
              </a:buClr>
              <a:buSzPct val="100000"/>
              <a:buFont typeface="Arial"/>
              <a:buAutoNum type="arabicPeriod"/>
            </a:pPr>
            <a:r>
              <a:rPr lang="en" sz="2400"/>
              <a:t>Installation/Deployment</a:t>
            </a:r>
          </a:p>
        </p:txBody>
      </p:sp>
      <p:sp>
        <p:nvSpPr>
          <p:cNvPr id="210" name="Shape 210"/>
          <p:cNvSpPr/>
          <p:nvPr/>
        </p:nvSpPr>
        <p:spPr>
          <a:xfrm>
            <a:off x="5085500" y="2527975"/>
            <a:ext cx="3458399" cy="617399"/>
          </a:xfrm>
          <a:prstGeom prst="rect">
            <a:avLst/>
          </a:prstGeom>
          <a:solidFill>
            <a:schemeClr val="lt2"/>
          </a:solidFill>
          <a:ln cap="flat" w="19050">
            <a:solidFill>
              <a:schemeClr val="dk2"/>
            </a:solidFill>
            <a:prstDash val="solid"/>
            <a:round/>
            <a:headEnd len="med" w="med" type="none"/>
            <a:tailEnd len="med" w="med" type="none"/>
          </a:ln>
        </p:spPr>
        <p:txBody>
          <a:bodyPr anchorCtr="0" anchor="ctr" bIns="91425" lIns="91425" rIns="91425" tIns="91425">
            <a:noAutofit/>
          </a:bodyPr>
          <a:lstStyle/>
          <a:p>
            <a:pPr algn="ctr">
              <a:spcBef>
                <a:spcPts val="0"/>
              </a:spcBef>
              <a:buNone/>
            </a:pPr>
            <a:r>
              <a:rPr lang="en"/>
              <a:t>View</a:t>
            </a:r>
          </a:p>
        </p:txBody>
      </p:sp>
      <p:sp>
        <p:nvSpPr>
          <p:cNvPr id="211" name="Shape 211"/>
          <p:cNvSpPr/>
          <p:nvPr/>
        </p:nvSpPr>
        <p:spPr>
          <a:xfrm>
            <a:off x="5085500" y="3282951"/>
            <a:ext cx="3458399" cy="617399"/>
          </a:xfrm>
          <a:prstGeom prst="rect">
            <a:avLst/>
          </a:prstGeom>
          <a:solidFill>
            <a:schemeClr val="lt2"/>
          </a:solidFill>
          <a:ln cap="flat" w="19050">
            <a:solidFill>
              <a:schemeClr val="dk2"/>
            </a:solidFill>
            <a:prstDash val="solid"/>
            <a:round/>
            <a:headEnd len="med" w="med" type="none"/>
            <a:tailEnd len="med" w="med" type="none"/>
          </a:ln>
        </p:spPr>
        <p:txBody>
          <a:bodyPr anchorCtr="0" anchor="ctr" bIns="91425" lIns="91425" rIns="91425" tIns="91425">
            <a:noAutofit/>
          </a:bodyPr>
          <a:lstStyle/>
          <a:p>
            <a:pPr algn="ctr">
              <a:spcBef>
                <a:spcPts val="0"/>
              </a:spcBef>
              <a:buNone/>
            </a:pPr>
            <a:r>
              <a:rPr lang="en"/>
              <a:t>Controller</a:t>
            </a:r>
          </a:p>
        </p:txBody>
      </p:sp>
      <p:sp>
        <p:nvSpPr>
          <p:cNvPr id="212" name="Shape 212"/>
          <p:cNvSpPr/>
          <p:nvPr/>
        </p:nvSpPr>
        <p:spPr>
          <a:xfrm>
            <a:off x="5085500" y="4037928"/>
            <a:ext cx="3458399" cy="617399"/>
          </a:xfrm>
          <a:prstGeom prst="rect">
            <a:avLst/>
          </a:prstGeom>
          <a:solidFill>
            <a:schemeClr val="lt2"/>
          </a:solidFill>
          <a:ln cap="flat" w="19050">
            <a:solidFill>
              <a:schemeClr val="dk2"/>
            </a:solidFill>
            <a:prstDash val="solid"/>
            <a:round/>
            <a:headEnd len="med" w="med" type="none"/>
            <a:tailEnd len="med" w="med" type="none"/>
          </a:ln>
        </p:spPr>
        <p:txBody>
          <a:bodyPr anchorCtr="0" anchor="ctr" bIns="91425" lIns="91425" rIns="91425" tIns="91425">
            <a:noAutofit/>
          </a:bodyPr>
          <a:lstStyle/>
          <a:p>
            <a:pPr algn="ctr">
              <a:spcBef>
                <a:spcPts val="0"/>
              </a:spcBef>
              <a:buNone/>
            </a:pPr>
            <a:r>
              <a:rPr lang="en"/>
              <a:t>Model</a:t>
            </a:r>
          </a:p>
        </p:txBody>
      </p:sp>
      <p:sp>
        <p:nvSpPr>
          <p:cNvPr id="213" name="Shape 213"/>
          <p:cNvSpPr/>
          <p:nvPr/>
        </p:nvSpPr>
        <p:spPr>
          <a:xfrm>
            <a:off x="5128076" y="2556062"/>
            <a:ext cx="1149300" cy="1347600"/>
          </a:xfrm>
          <a:prstGeom prst="rect">
            <a:avLst/>
          </a:prstGeom>
          <a:noFill/>
          <a:ln cap="flat" w="19050">
            <a:solidFill>
              <a:srgbClr val="FF0000"/>
            </a:solidFill>
            <a:prstDash val="solid"/>
            <a:round/>
            <a:headEnd len="med" w="med" type="none"/>
            <a:tailEnd len="med" w="med" type="none"/>
          </a:ln>
        </p:spPr>
        <p:txBody>
          <a:bodyPr anchorCtr="0" anchor="t" bIns="91425" lIns="91425" rIns="91425" tIns="91425">
            <a:noAutofit/>
          </a:bodyPr>
          <a:lstStyle/>
          <a:p>
            <a:pPr>
              <a:spcBef>
                <a:spcPts val="0"/>
              </a:spcBef>
              <a:buNone/>
            </a:pPr>
            <a:r>
              <a:rPr lang="en">
                <a:solidFill>
                  <a:srgbClr val="FF0000"/>
                </a:solidFill>
              </a:rPr>
              <a:t>C2</a:t>
            </a:r>
          </a:p>
        </p:txBody>
      </p:sp>
      <p:sp>
        <p:nvSpPr>
          <p:cNvPr id="214" name="Shape 214"/>
          <p:cNvSpPr/>
          <p:nvPr/>
        </p:nvSpPr>
        <p:spPr>
          <a:xfrm>
            <a:off x="6277299" y="2556062"/>
            <a:ext cx="1149300" cy="1347600"/>
          </a:xfrm>
          <a:prstGeom prst="rect">
            <a:avLst/>
          </a:prstGeom>
          <a:noFill/>
          <a:ln cap="flat" w="19050">
            <a:solidFill>
              <a:srgbClr val="FF0000"/>
            </a:solidFill>
            <a:prstDash val="solid"/>
            <a:round/>
            <a:headEnd len="med" w="med" type="none"/>
            <a:tailEnd len="med" w="med" type="none"/>
          </a:ln>
        </p:spPr>
        <p:txBody>
          <a:bodyPr anchorCtr="0" anchor="t" bIns="91425" lIns="91425" rIns="91425" tIns="91425">
            <a:noAutofit/>
          </a:bodyPr>
          <a:lstStyle/>
          <a:p>
            <a:pPr rtl="0">
              <a:spcBef>
                <a:spcPts val="0"/>
              </a:spcBef>
              <a:buNone/>
            </a:pPr>
            <a:r>
              <a:t/>
            </a:r>
            <a:endParaRPr sz="1800">
              <a:solidFill>
                <a:srgbClr val="FF0000"/>
              </a:solidFill>
            </a:endParaRPr>
          </a:p>
          <a:p>
            <a:pPr>
              <a:spcBef>
                <a:spcPts val="0"/>
              </a:spcBef>
              <a:buNone/>
            </a:pPr>
            <a:r>
              <a:rPr lang="en">
                <a:solidFill>
                  <a:srgbClr val="FF0000"/>
                </a:solidFill>
              </a:rPr>
              <a:t>C3</a:t>
            </a:r>
          </a:p>
        </p:txBody>
      </p:sp>
      <p:sp>
        <p:nvSpPr>
          <p:cNvPr id="215" name="Shape 215"/>
          <p:cNvSpPr/>
          <p:nvPr/>
        </p:nvSpPr>
        <p:spPr>
          <a:xfrm>
            <a:off x="7426521" y="2556062"/>
            <a:ext cx="1149300" cy="1347600"/>
          </a:xfrm>
          <a:prstGeom prst="rect">
            <a:avLst/>
          </a:prstGeom>
          <a:noFill/>
          <a:ln cap="flat" w="19050">
            <a:solidFill>
              <a:srgbClr val="FF0000"/>
            </a:solidFill>
            <a:prstDash val="solid"/>
            <a:round/>
            <a:headEnd len="med" w="med" type="none"/>
            <a:tailEnd len="med" w="med" type="none"/>
          </a:ln>
        </p:spPr>
        <p:txBody>
          <a:bodyPr anchorCtr="0" anchor="t" bIns="91425" lIns="91425" rIns="91425" tIns="91425">
            <a:noAutofit/>
          </a:bodyPr>
          <a:lstStyle/>
          <a:p>
            <a:pPr algn="r">
              <a:spcBef>
                <a:spcPts val="0"/>
              </a:spcBef>
              <a:buNone/>
            </a:pPr>
            <a:r>
              <a:rPr lang="en">
                <a:solidFill>
                  <a:srgbClr val="FF0000"/>
                </a:solidFill>
              </a:rPr>
              <a:t>C4</a:t>
            </a:r>
          </a:p>
        </p:txBody>
      </p:sp>
      <p:sp>
        <p:nvSpPr>
          <p:cNvPr id="216" name="Shape 216"/>
          <p:cNvSpPr/>
          <p:nvPr/>
        </p:nvSpPr>
        <p:spPr>
          <a:xfrm>
            <a:off x="5117239" y="4037928"/>
            <a:ext cx="3458399" cy="617399"/>
          </a:xfrm>
          <a:prstGeom prst="rect">
            <a:avLst/>
          </a:prstGeom>
          <a:noFill/>
          <a:ln cap="flat" w="19050">
            <a:solidFill>
              <a:srgbClr val="FF0000"/>
            </a:solidFill>
            <a:prstDash val="solid"/>
            <a:round/>
            <a:headEnd len="med" w="med" type="none"/>
            <a:tailEnd len="med" w="med" type="none"/>
          </a:ln>
        </p:spPr>
        <p:txBody>
          <a:bodyPr anchorCtr="0" anchor="ctr" bIns="91425" lIns="91425" rIns="91425" tIns="91425">
            <a:noAutofit/>
          </a:bodyPr>
          <a:lstStyle/>
          <a:p>
            <a:pPr>
              <a:spcBef>
                <a:spcPts val="0"/>
              </a:spcBef>
              <a:buNone/>
            </a:pPr>
            <a:r>
              <a:rPr lang="en">
                <a:solidFill>
                  <a:srgbClr val="FF0000"/>
                </a:solidFill>
              </a:rPr>
              <a:t>C1</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t/>
            </a:r>
            <a:endParaRPr/>
          </a:p>
        </p:txBody>
      </p:sp>
      <p:sp>
        <p:nvSpPr>
          <p:cNvPr id="222" name="Shape 222"/>
          <p:cNvSpPr txBox="1"/>
          <p:nvPr>
            <p:ph idx="1" type="body"/>
          </p:nvPr>
        </p:nvSpPr>
        <p:spPr>
          <a:xfrm>
            <a:off x="457200" y="1200150"/>
            <a:ext cx="8229600" cy="3630300"/>
          </a:xfrm>
          <a:prstGeom prst="rect">
            <a:avLst/>
          </a:prstGeom>
        </p:spPr>
        <p:txBody>
          <a:bodyPr anchorCtr="0" anchor="t" bIns="91425" lIns="91425" rIns="91425" tIns="91425">
            <a:noAutofit/>
          </a:bodyPr>
          <a:lstStyle/>
          <a:p>
            <a:pPr>
              <a:spcBef>
                <a:spcPts val="0"/>
              </a:spcBef>
              <a:buNone/>
            </a:pPr>
            <a:r>
              <a:t/>
            </a:r>
            <a:endParaRPr/>
          </a:p>
        </p:txBody>
      </p:sp>
      <p:pic>
        <p:nvPicPr>
          <p:cNvPr id="223" name="Shape 223"/>
          <p:cNvPicPr preferRelativeResize="0"/>
          <p:nvPr/>
        </p:nvPicPr>
        <p:blipFill>
          <a:blip r:embed="rId3">
            <a:alphaModFix/>
          </a:blip>
          <a:stretch>
            <a:fillRect/>
          </a:stretch>
        </p:blipFill>
        <p:spPr>
          <a:xfrm>
            <a:off x="922000" y="417662"/>
            <a:ext cx="6414800" cy="430817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Customer Needs</a:t>
            </a:r>
          </a:p>
        </p:txBody>
      </p:sp>
      <p:sp>
        <p:nvSpPr>
          <p:cNvPr id="94" name="Shape 94"/>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Gather museum visitor data</a:t>
            </a:r>
          </a:p>
          <a:p>
            <a:pPr indent="-406400" lvl="1" marL="914400" rtl="0">
              <a:spcBef>
                <a:spcPts val="0"/>
              </a:spcBef>
              <a:buClr>
                <a:schemeClr val="lt1"/>
              </a:buClr>
              <a:buSzPct val="87500"/>
              <a:buFont typeface="Courier New"/>
              <a:buChar char="o"/>
            </a:pPr>
            <a:r>
              <a:rPr lang="en"/>
              <a:t>Children - Ages</a:t>
            </a:r>
          </a:p>
          <a:p>
            <a:pPr indent="-406400" lvl="1" marL="914400" rtl="0">
              <a:spcBef>
                <a:spcPts val="0"/>
              </a:spcBef>
              <a:buClr>
                <a:schemeClr val="lt1"/>
              </a:buClr>
              <a:buSzPct val="87500"/>
              <a:buFont typeface="Courier New"/>
              <a:buChar char="o"/>
            </a:pPr>
            <a:r>
              <a:rPr lang="en"/>
              <a:t>Adults - Home town</a:t>
            </a:r>
          </a:p>
          <a:p>
            <a:pPr indent="-406400" lvl="1" marL="914400" rtl="0">
              <a:spcBef>
                <a:spcPts val="0"/>
              </a:spcBef>
              <a:buClr>
                <a:schemeClr val="lt1"/>
              </a:buClr>
              <a:buSzPct val="87500"/>
              <a:buFont typeface="Courier New"/>
              <a:buChar char="o"/>
            </a:pPr>
            <a:r>
              <a:rPr lang="en"/>
              <a:t>Email addresses</a:t>
            </a:r>
          </a:p>
          <a:p>
            <a:pPr indent="-431800" lvl="0" marL="457200" rtl="0">
              <a:spcBef>
                <a:spcPts val="0"/>
              </a:spcBef>
              <a:buClr>
                <a:schemeClr val="lt1"/>
              </a:buClr>
              <a:buSzPct val="100000"/>
              <a:buFont typeface="Arial"/>
              <a:buChar char="●"/>
            </a:pPr>
            <a:r>
              <a:rPr lang="en"/>
              <a:t>Why?</a:t>
            </a:r>
          </a:p>
          <a:p>
            <a:pPr indent="-406400" lvl="1" marL="914400" rtl="0">
              <a:spcBef>
                <a:spcPts val="0"/>
              </a:spcBef>
              <a:buClr>
                <a:schemeClr val="lt1"/>
              </a:buClr>
              <a:buSzPct val="87500"/>
              <a:buFont typeface="Courier New"/>
              <a:buChar char="o"/>
            </a:pPr>
            <a:r>
              <a:rPr lang="en"/>
              <a:t>Analyze trends</a:t>
            </a:r>
          </a:p>
          <a:p>
            <a:pPr indent="-406400" lvl="1" marL="914400" rtl="0">
              <a:spcBef>
                <a:spcPts val="0"/>
              </a:spcBef>
              <a:buClr>
                <a:schemeClr val="lt1"/>
              </a:buClr>
              <a:buSzPct val="87500"/>
              <a:buFont typeface="Courier New"/>
              <a:buChar char="o"/>
            </a:pPr>
            <a:r>
              <a:rPr lang="en"/>
              <a:t>See what is most liked</a:t>
            </a:r>
          </a:p>
          <a:p>
            <a:pPr indent="-406400" lvl="1" marL="914400" rtl="0">
              <a:spcBef>
                <a:spcPts val="0"/>
              </a:spcBef>
              <a:buClr>
                <a:schemeClr val="lt1"/>
              </a:buClr>
              <a:buSzPct val="87500"/>
              <a:buFont typeface="Courier New"/>
              <a:buChar char="o"/>
            </a:pPr>
            <a:r>
              <a:rPr lang="en"/>
              <a:t>Gather feedback</a:t>
            </a:r>
          </a:p>
        </p:txBody>
      </p:sp>
      <p:pic>
        <p:nvPicPr>
          <p:cNvPr id="95" name="Shape 95"/>
          <p:cNvPicPr preferRelativeResize="0"/>
          <p:nvPr/>
        </p:nvPicPr>
        <p:blipFill>
          <a:blip r:embed="rId3">
            <a:alphaModFix/>
          </a:blip>
          <a:stretch>
            <a:fillRect/>
          </a:stretch>
        </p:blipFill>
        <p:spPr>
          <a:xfrm>
            <a:off x="5266850" y="2167175"/>
            <a:ext cx="3603649" cy="24009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Requirement Elicitation Strategy</a:t>
            </a:r>
          </a:p>
        </p:txBody>
      </p:sp>
      <p:sp>
        <p:nvSpPr>
          <p:cNvPr id="101" name="Shape 101"/>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Weekly phone meetings with Lockheed Martin and Discovery Center staff</a:t>
            </a:r>
          </a:p>
          <a:p>
            <a:pPr indent="-406400" lvl="1" marL="914400">
              <a:spcBef>
                <a:spcPts val="0"/>
              </a:spcBef>
              <a:buClr>
                <a:schemeClr val="lt1"/>
              </a:buClr>
              <a:buSzPct val="87500"/>
              <a:buFont typeface="Courier New"/>
              <a:buChar char="o"/>
            </a:pPr>
            <a:r>
              <a:rPr lang="en"/>
              <a:t>Process involved asking questions, gaining new information, incorporating that information, and repeating the cycle.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Highlights from Requirements</a:t>
            </a:r>
          </a:p>
        </p:txBody>
      </p:sp>
      <p:sp>
        <p:nvSpPr>
          <p:cNvPr id="107" name="Shape 107"/>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In scope:</a:t>
            </a:r>
          </a:p>
          <a:p>
            <a:pPr indent="-406400" lvl="1" marL="914400" rtl="0">
              <a:spcBef>
                <a:spcPts val="0"/>
              </a:spcBef>
              <a:buClr>
                <a:schemeClr val="lt1"/>
              </a:buClr>
              <a:buSzPct val="87500"/>
              <a:buFont typeface="Courier New"/>
              <a:buChar char="o"/>
            </a:pPr>
            <a:r>
              <a:rPr lang="en"/>
              <a:t>Runs on a low end/cheap tablet</a:t>
            </a:r>
          </a:p>
          <a:p>
            <a:pPr indent="-406400" lvl="1" marL="914400" rtl="0">
              <a:spcBef>
                <a:spcPts val="0"/>
              </a:spcBef>
              <a:buClr>
                <a:schemeClr val="lt1"/>
              </a:buClr>
              <a:buSzPct val="87500"/>
              <a:buFont typeface="Courier New"/>
              <a:buChar char="o"/>
            </a:pPr>
            <a:r>
              <a:rPr lang="en"/>
              <a:t>Ability to change questions and surveys over time</a:t>
            </a:r>
          </a:p>
          <a:p>
            <a:pPr indent="-406400" lvl="1" marL="914400" rtl="0">
              <a:spcBef>
                <a:spcPts val="0"/>
              </a:spcBef>
              <a:buClr>
                <a:schemeClr val="lt1"/>
              </a:buClr>
              <a:buSzPct val="87500"/>
              <a:buFont typeface="Courier New"/>
              <a:buChar char="o"/>
            </a:pPr>
            <a:r>
              <a:rPr lang="en"/>
              <a:t>Ability to have more than one type of survey, particularly one “Adult” and one “children”</a:t>
            </a:r>
          </a:p>
          <a:p>
            <a:pPr indent="-406400" lvl="1" marL="914400" rtl="0">
              <a:spcBef>
                <a:spcPts val="0"/>
              </a:spcBef>
              <a:buClr>
                <a:schemeClr val="lt1"/>
              </a:buClr>
              <a:buSzPct val="87500"/>
              <a:buFont typeface="Courier New"/>
              <a:buChar char="o"/>
            </a:pPr>
            <a:r>
              <a:rPr lang="en"/>
              <a:t>Ability to display data to administrators in the forms of graphs and charts</a:t>
            </a:r>
          </a:p>
          <a:p>
            <a:pPr lvl="0">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457200" y="205978"/>
            <a:ext cx="6879600" cy="857400"/>
          </a:xfrm>
          <a:prstGeom prst="rect">
            <a:avLst/>
          </a:prstGeom>
        </p:spPr>
        <p:txBody>
          <a:bodyPr anchorCtr="0" anchor="b" bIns="91425" lIns="91425" rIns="91425" tIns="91425">
            <a:noAutofit/>
          </a:bodyPr>
          <a:lstStyle/>
          <a:p>
            <a:pPr lvl="0" rtl="0">
              <a:spcBef>
                <a:spcPts val="0"/>
              </a:spcBef>
              <a:buNone/>
            </a:pPr>
            <a:r>
              <a:rPr lang="en"/>
              <a:t>Highlights from Requirements</a:t>
            </a:r>
          </a:p>
        </p:txBody>
      </p:sp>
      <p:sp>
        <p:nvSpPr>
          <p:cNvPr id="113" name="Shape 113"/>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Out of scope:</a:t>
            </a:r>
          </a:p>
          <a:p>
            <a:pPr indent="-406400" lvl="1" marL="914400" rtl="0">
              <a:spcBef>
                <a:spcPts val="0"/>
              </a:spcBef>
              <a:buClr>
                <a:schemeClr val="lt1"/>
              </a:buClr>
              <a:buSzPct val="87500"/>
              <a:buFont typeface="Courier New"/>
              <a:buChar char="o"/>
            </a:pPr>
            <a:r>
              <a:rPr lang="en"/>
              <a:t>Visitor smart-phone integration</a:t>
            </a:r>
          </a:p>
          <a:p>
            <a:pPr indent="-381000" lvl="2" marL="1371600" rtl="0">
              <a:spcBef>
                <a:spcPts val="0"/>
              </a:spcBef>
              <a:buClr>
                <a:schemeClr val="lt1"/>
              </a:buClr>
              <a:buSzPct val="75000"/>
              <a:buFont typeface="Wingdings"/>
              <a:buChar char="§"/>
            </a:pPr>
            <a:r>
              <a:rPr lang="en"/>
              <a:t>Would require visitors to download an application or scan a QR code to access the survey</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Choice of Technology</a:t>
            </a:r>
          </a:p>
        </p:txBody>
      </p:sp>
      <p:sp>
        <p:nvSpPr>
          <p:cNvPr id="119" name="Shape 119"/>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88888"/>
              <a:buFont typeface="Arial"/>
              <a:buChar char="●"/>
            </a:pPr>
            <a:r>
              <a:rPr lang="en" sz="3600"/>
              <a:t>Web App Vs Android App</a:t>
            </a:r>
          </a:p>
          <a:p>
            <a:pPr indent="-406400" lvl="1" marL="914400" rtl="0">
              <a:spcBef>
                <a:spcPts val="0"/>
              </a:spcBef>
              <a:buClr>
                <a:schemeClr val="lt1"/>
              </a:buClr>
              <a:buSzPct val="87500"/>
              <a:buFont typeface="Courier New"/>
              <a:buChar char="o"/>
            </a:pPr>
            <a:r>
              <a:rPr lang="en"/>
              <a:t>Customer is looking for something internal only</a:t>
            </a:r>
          </a:p>
          <a:p>
            <a:pPr indent="-406400" lvl="1" marL="914400" rtl="0">
              <a:spcBef>
                <a:spcPts val="0"/>
              </a:spcBef>
              <a:buClr>
                <a:schemeClr val="lt1"/>
              </a:buClr>
              <a:buSzPct val="87500"/>
              <a:buFont typeface="Courier New"/>
              <a:buChar char="o"/>
            </a:pPr>
            <a:r>
              <a:rPr lang="en"/>
              <a:t>More flexible front end independent of device</a:t>
            </a:r>
          </a:p>
          <a:p>
            <a:pPr indent="-406400" lvl="1" marL="914400" rtl="0">
              <a:spcBef>
                <a:spcPts val="0"/>
              </a:spcBef>
              <a:buClr>
                <a:schemeClr val="lt1"/>
              </a:buClr>
              <a:buSzPct val="87500"/>
              <a:buFont typeface="Courier New"/>
              <a:buChar char="o"/>
            </a:pPr>
            <a:r>
              <a:rPr lang="en"/>
              <a:t>Team familiarity with the technologies</a:t>
            </a:r>
          </a:p>
        </p:txBody>
      </p:sp>
      <p:pic>
        <p:nvPicPr>
          <p:cNvPr id="120" name="Shape 120"/>
          <p:cNvPicPr preferRelativeResize="0"/>
          <p:nvPr/>
        </p:nvPicPr>
        <p:blipFill>
          <a:blip r:embed="rId4">
            <a:alphaModFix/>
          </a:blip>
          <a:stretch>
            <a:fillRect/>
          </a:stretch>
        </p:blipFill>
        <p:spPr>
          <a:xfrm>
            <a:off x="7190174" y="3221099"/>
            <a:ext cx="1879523" cy="1879523"/>
          </a:xfrm>
          <a:prstGeom prst="rect">
            <a:avLst/>
          </a:prstGeom>
          <a:noFill/>
          <a:ln>
            <a:noFill/>
          </a:ln>
        </p:spPr>
      </p:pic>
      <p:pic>
        <p:nvPicPr>
          <p:cNvPr id="121" name="Shape 121"/>
          <p:cNvPicPr preferRelativeResize="0"/>
          <p:nvPr/>
        </p:nvPicPr>
        <p:blipFill>
          <a:blip r:embed="rId5">
            <a:alphaModFix/>
          </a:blip>
          <a:stretch>
            <a:fillRect/>
          </a:stretch>
        </p:blipFill>
        <p:spPr>
          <a:xfrm>
            <a:off x="172175" y="3629725"/>
            <a:ext cx="1356600" cy="13566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457200" y="205978"/>
            <a:ext cx="6879600" cy="857400"/>
          </a:xfrm>
          <a:prstGeom prst="rect">
            <a:avLst/>
          </a:prstGeom>
        </p:spPr>
        <p:txBody>
          <a:bodyPr anchorCtr="0" anchor="b" bIns="91425" lIns="91425" rIns="91425" tIns="91425">
            <a:noAutofit/>
          </a:bodyPr>
          <a:lstStyle/>
          <a:p>
            <a:pPr lvl="0" rtl="0">
              <a:spcBef>
                <a:spcPts val="0"/>
              </a:spcBef>
              <a:buNone/>
            </a:pPr>
            <a:r>
              <a:rPr lang="en"/>
              <a:t>Solution Overview</a:t>
            </a:r>
          </a:p>
        </p:txBody>
      </p:sp>
      <p:sp>
        <p:nvSpPr>
          <p:cNvPr id="127" name="Shape 127"/>
          <p:cNvSpPr txBox="1"/>
          <p:nvPr>
            <p:ph idx="1" type="body"/>
          </p:nvPr>
        </p:nvSpPr>
        <p:spPr>
          <a:xfrm>
            <a:off x="457200" y="1200150"/>
            <a:ext cx="8229600" cy="3630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Configurable Surveys (Tablets)</a:t>
            </a:r>
          </a:p>
          <a:p>
            <a:pPr indent="-406400" lvl="1" marL="914400" rtl="0">
              <a:spcBef>
                <a:spcPts val="0"/>
              </a:spcBef>
              <a:buClr>
                <a:schemeClr val="lt1"/>
              </a:buClr>
              <a:buSzPct val="87500"/>
              <a:buFont typeface="Courier New"/>
              <a:buChar char="o"/>
            </a:pPr>
            <a:r>
              <a:rPr lang="en"/>
              <a:t>Children’s</a:t>
            </a:r>
          </a:p>
          <a:p>
            <a:pPr indent="-406400" lvl="1" marL="914400" rtl="0">
              <a:spcBef>
                <a:spcPts val="0"/>
              </a:spcBef>
              <a:buClr>
                <a:schemeClr val="lt1"/>
              </a:buClr>
              <a:buSzPct val="87500"/>
              <a:buFont typeface="Courier New"/>
              <a:buChar char="o"/>
            </a:pPr>
            <a:r>
              <a:rPr lang="en"/>
              <a:t>Adult</a:t>
            </a:r>
          </a:p>
          <a:p>
            <a:pPr indent="-406400" lvl="1" marL="914400" rtl="0">
              <a:spcBef>
                <a:spcPts val="0"/>
              </a:spcBef>
              <a:buClr>
                <a:schemeClr val="lt1"/>
              </a:buClr>
              <a:buSzPct val="87500"/>
              <a:buFont typeface="Courier New"/>
              <a:buChar char="o"/>
            </a:pPr>
            <a:r>
              <a:rPr lang="en"/>
              <a:t>Locked</a:t>
            </a:r>
          </a:p>
          <a:p>
            <a:pPr indent="-431800" lvl="0" marL="457200" rtl="0">
              <a:spcBef>
                <a:spcPts val="0"/>
              </a:spcBef>
              <a:buClr>
                <a:schemeClr val="lt1"/>
              </a:buClr>
              <a:buSzPct val="100000"/>
              <a:buFont typeface="Arial"/>
              <a:buChar char="●"/>
            </a:pPr>
            <a:r>
              <a:rPr lang="en"/>
              <a:t>Admin pages (Desktop)</a:t>
            </a:r>
          </a:p>
          <a:p>
            <a:pPr indent="-406400" lvl="1" marL="914400" rtl="0">
              <a:spcBef>
                <a:spcPts val="0"/>
              </a:spcBef>
              <a:buClr>
                <a:schemeClr val="lt1"/>
              </a:buClr>
              <a:buSzPct val="87500"/>
              <a:buFont typeface="Courier New"/>
              <a:buChar char="o"/>
            </a:pPr>
            <a:r>
              <a:rPr lang="en"/>
              <a:t>View collected data</a:t>
            </a:r>
          </a:p>
          <a:p>
            <a:pPr indent="-406400" lvl="1" marL="914400" rtl="0">
              <a:spcBef>
                <a:spcPts val="0"/>
              </a:spcBef>
              <a:buClr>
                <a:schemeClr val="lt1"/>
              </a:buClr>
              <a:buSzPct val="87500"/>
              <a:buFont typeface="Courier New"/>
              <a:buChar char="o"/>
            </a:pPr>
            <a:r>
              <a:rPr lang="en"/>
              <a:t>Export</a:t>
            </a:r>
          </a:p>
          <a:p>
            <a:pPr indent="-406400" lvl="1" marL="914400" rtl="0">
              <a:spcBef>
                <a:spcPts val="0"/>
              </a:spcBef>
              <a:buClr>
                <a:schemeClr val="lt1"/>
              </a:buClr>
              <a:buSzPct val="87500"/>
              <a:buFont typeface="Courier New"/>
              <a:buChar char="o"/>
            </a:pPr>
            <a:r>
              <a:rPr lang="en"/>
              <a:t>Edit surveys</a:t>
            </a:r>
          </a:p>
        </p:txBody>
      </p:sp>
      <p:pic>
        <p:nvPicPr>
          <p:cNvPr id="128" name="Shape 128"/>
          <p:cNvPicPr preferRelativeResize="0"/>
          <p:nvPr/>
        </p:nvPicPr>
        <p:blipFill>
          <a:blip r:embed="rId3">
            <a:alphaModFix/>
          </a:blip>
          <a:stretch>
            <a:fillRect/>
          </a:stretch>
        </p:blipFill>
        <p:spPr>
          <a:xfrm>
            <a:off x="7044475" y="1486225"/>
            <a:ext cx="1694724" cy="1292225"/>
          </a:xfrm>
          <a:prstGeom prst="rect">
            <a:avLst/>
          </a:prstGeom>
          <a:noFill/>
          <a:ln>
            <a:noFill/>
          </a:ln>
        </p:spPr>
      </p:pic>
      <p:pic>
        <p:nvPicPr>
          <p:cNvPr id="129" name="Shape 129"/>
          <p:cNvPicPr preferRelativeResize="0"/>
          <p:nvPr/>
        </p:nvPicPr>
        <p:blipFill>
          <a:blip r:embed="rId4">
            <a:alphaModFix/>
          </a:blip>
          <a:stretch>
            <a:fillRect/>
          </a:stretch>
        </p:blipFill>
        <p:spPr>
          <a:xfrm>
            <a:off x="5715725" y="3066800"/>
            <a:ext cx="1946199" cy="19461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title"/>
          </p:nvPr>
        </p:nvSpPr>
        <p:spPr>
          <a:xfrm>
            <a:off x="457200" y="205978"/>
            <a:ext cx="6879600" cy="857400"/>
          </a:xfrm>
          <a:prstGeom prst="rect">
            <a:avLst/>
          </a:prstGeom>
        </p:spPr>
        <p:txBody>
          <a:bodyPr anchorCtr="0" anchor="b" bIns="91425" lIns="91425" rIns="91425" tIns="91425">
            <a:noAutofit/>
          </a:bodyPr>
          <a:lstStyle/>
          <a:p>
            <a:pPr>
              <a:spcBef>
                <a:spcPts val="0"/>
              </a:spcBef>
              <a:buNone/>
            </a:pPr>
            <a:r>
              <a:rPr lang="en"/>
              <a:t>Development Methodology</a:t>
            </a:r>
          </a:p>
        </p:txBody>
      </p:sp>
      <p:sp>
        <p:nvSpPr>
          <p:cNvPr id="135" name="Shape 135"/>
          <p:cNvSpPr txBox="1"/>
          <p:nvPr>
            <p:ph idx="1" type="body"/>
          </p:nvPr>
        </p:nvSpPr>
        <p:spPr>
          <a:xfrm>
            <a:off x="457200" y="1200150"/>
            <a:ext cx="3467099" cy="3528300"/>
          </a:xfrm>
          <a:prstGeom prst="rect">
            <a:avLst/>
          </a:prstGeom>
        </p:spPr>
        <p:txBody>
          <a:bodyPr anchorCtr="0" anchor="t" bIns="91425" lIns="91425" rIns="91425" tIns="91425">
            <a:noAutofit/>
          </a:bodyPr>
          <a:lstStyle/>
          <a:p>
            <a:pPr indent="-431800" lvl="0" marL="457200" rtl="0">
              <a:spcBef>
                <a:spcPts val="0"/>
              </a:spcBef>
              <a:buClr>
                <a:schemeClr val="lt1"/>
              </a:buClr>
              <a:buSzPct val="100000"/>
              <a:buFont typeface="Arial"/>
              <a:buChar char="●"/>
            </a:pPr>
            <a:r>
              <a:rPr lang="en"/>
              <a:t>Evolutionary Delivery</a:t>
            </a:r>
          </a:p>
          <a:p>
            <a:pPr indent="-431800" lvl="0" marL="457200" rtl="0">
              <a:spcBef>
                <a:spcPts val="0"/>
              </a:spcBef>
              <a:buClr>
                <a:schemeClr val="lt1"/>
              </a:buClr>
              <a:buSzPct val="100000"/>
              <a:buFont typeface="Arial"/>
              <a:buChar char="●"/>
            </a:pPr>
            <a:r>
              <a:rPr lang="en"/>
              <a:t>~sashimi start</a:t>
            </a:r>
          </a:p>
          <a:p>
            <a:pPr lvl="0" rtl="0">
              <a:spcBef>
                <a:spcPts val="0"/>
              </a:spcBef>
              <a:buClr>
                <a:srgbClr val="000000"/>
              </a:buClr>
              <a:buNone/>
            </a:pPr>
            <a:r>
              <a:t/>
            </a:r>
            <a:endParaRPr/>
          </a:p>
          <a:p>
            <a:pPr lvl="0" rtl="0">
              <a:spcBef>
                <a:spcPts val="0"/>
              </a:spcBef>
              <a:buNone/>
            </a:pPr>
            <a:r>
              <a:t/>
            </a:r>
            <a:endParaRPr/>
          </a:p>
        </p:txBody>
      </p:sp>
      <p:pic>
        <p:nvPicPr>
          <p:cNvPr id="136" name="Shape 136"/>
          <p:cNvPicPr preferRelativeResize="0"/>
          <p:nvPr/>
        </p:nvPicPr>
        <p:blipFill>
          <a:blip r:embed="rId4">
            <a:alphaModFix/>
          </a:blip>
          <a:stretch>
            <a:fillRect/>
          </a:stretch>
        </p:blipFill>
        <p:spPr>
          <a:xfrm>
            <a:off x="3924300" y="1200150"/>
            <a:ext cx="4446300" cy="372600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steps">
  <a:themeElements>
    <a:clrScheme name="Custom 462">
      <a:dk1>
        <a:srgbClr val="000000"/>
      </a:dk1>
      <a:lt1>
        <a:srgbClr val="FFFFFF"/>
      </a:lt1>
      <a:dk2>
        <a:srgbClr val="1F497D"/>
      </a:dk2>
      <a:lt2>
        <a:srgbClr val="EEECE1"/>
      </a:lt2>
      <a:accent1>
        <a:srgbClr val="FFD80C"/>
      </a:accent1>
      <a:accent2>
        <a:srgbClr val="CD108C"/>
      </a:accent2>
      <a:accent3>
        <a:srgbClr val="0990DB"/>
      </a:accent3>
      <a:accent4>
        <a:srgbClr val="AAAAAA"/>
      </a:accent4>
      <a:accent5>
        <a:srgbClr val="C3F180"/>
      </a:accent5>
      <a:accent6>
        <a:srgbClr val="FF986D"/>
      </a:accent6>
      <a:hlink>
        <a:srgbClr val="ABABAB"/>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