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8" r:id="rId9"/>
    <p:sldId id="269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DD9"/>
    <a:srgbClr val="0054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75769-245C-4DCB-9E69-ECE46E3B720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E2484-8691-41FF-8C36-F2208196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9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E2484-8691-41FF-8C36-F2208196F5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2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</a:lstStyle>
          <a:p>
            <a:fld id="{7E16CED8-8382-414D-B75A-12B2374B018D}" type="datetime1">
              <a:rPr lang="en-US" smtClean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</a:lstStyle>
          <a:p>
            <a:fld id="{51A06FBF-15D0-4AA9-AD3E-24A5C37127C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3309397" y="633190"/>
            <a:ext cx="5603110" cy="5603110"/>
            <a:chOff x="3309397" y="633190"/>
            <a:chExt cx="5603110" cy="5603110"/>
          </a:xfrm>
        </p:grpSpPr>
        <p:sp>
          <p:nvSpPr>
            <p:cNvPr id="10" name="Donut 9"/>
            <p:cNvSpPr/>
            <p:nvPr userDrawn="1"/>
          </p:nvSpPr>
          <p:spPr>
            <a:xfrm>
              <a:off x="3309397" y="633190"/>
              <a:ext cx="5603110" cy="5603110"/>
            </a:xfrm>
            <a:prstGeom prst="donut">
              <a:avLst>
                <a:gd name="adj" fmla="val 7648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 userDrawn="1"/>
          </p:nvSpPr>
          <p:spPr>
            <a:xfrm>
              <a:off x="5497975" y="1944547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4666527" y="3450158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6305791" y="3450158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474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F2B5-5D80-4E50-B20D-DC120BDEF04E}" type="datetime1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1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30EA-68E0-4AA1-BD7B-A4FA25240A04}" type="datetime1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6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12192000" cy="15332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2400"/>
          </a:p>
        </p:txBody>
      </p:sp>
      <p:cxnSp>
        <p:nvCxnSpPr>
          <p:cNvPr id="14" name="Shape 14"/>
          <p:cNvCxnSpPr/>
          <p:nvPr/>
        </p:nvCxnSpPr>
        <p:spPr>
          <a:xfrm>
            <a:off x="0" y="1503833"/>
            <a:ext cx="12192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831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494" y="365125"/>
            <a:ext cx="9493306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429" y="2126751"/>
            <a:ext cx="9814371" cy="405021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213866" y="365125"/>
            <a:ext cx="1325563" cy="1325563"/>
            <a:chOff x="3309397" y="633190"/>
            <a:chExt cx="5603110" cy="5603110"/>
          </a:xfrm>
        </p:grpSpPr>
        <p:sp>
          <p:nvSpPr>
            <p:cNvPr id="9" name="Donut 8"/>
            <p:cNvSpPr/>
            <p:nvPr userDrawn="1"/>
          </p:nvSpPr>
          <p:spPr>
            <a:xfrm>
              <a:off x="3309397" y="633190"/>
              <a:ext cx="5603110" cy="5603110"/>
            </a:xfrm>
            <a:prstGeom prst="donut">
              <a:avLst>
                <a:gd name="adj" fmla="val 7648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 userDrawn="1"/>
          </p:nvSpPr>
          <p:spPr>
            <a:xfrm>
              <a:off x="5497975" y="1944547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 userDrawn="1"/>
          </p:nvSpPr>
          <p:spPr>
            <a:xfrm>
              <a:off x="4666527" y="3450158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6305791" y="3450158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018A-0692-4996-AED5-752E54FBEB63}" type="datetime1">
              <a:rPr lang="en-US" smtClean="0"/>
              <a:t>5/13/2014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6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912E-8F9C-4171-A047-D10841DA27E9}" type="datetime1">
              <a:rPr lang="en-US" smtClean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76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0FC2-4F38-44C2-B9A5-52AAA7F54DD8}" type="datetime1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22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956-B9EA-4886-A07C-7E27C8C91CE8}" type="datetime1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2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AD4B-F756-4A97-ACC7-5DD65E7619E1}" type="datetime1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2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28ED-7571-42C2-A18D-8B73D98FF4E4}" type="datetime1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DA2-315A-47FC-BEAC-89BDE1FF6C63}" type="datetime1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5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01CF-E6D1-451A-97A5-63DF4F2BD1A4}" type="datetime1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70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DnDiag">
          <a:fgClr>
            <a:srgbClr val="0054A8"/>
          </a:fgClr>
          <a:bgClr>
            <a:srgbClr val="006DD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60494" y="365125"/>
            <a:ext cx="94933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429" y="2188395"/>
            <a:ext cx="9814370" cy="3988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</a:lstStyle>
          <a:p>
            <a:fld id="{1BDCBE5D-3B56-4372-A9D9-5FC1CF0D567A}" type="datetime1">
              <a:rPr lang="en-US" smtClean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</a:lstStyle>
          <a:p>
            <a:fld id="{068173D8-604A-4857-9295-949187C425D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213866" y="365125"/>
            <a:ext cx="1325563" cy="1325563"/>
            <a:chOff x="3309397" y="633190"/>
            <a:chExt cx="5603110" cy="5603110"/>
          </a:xfrm>
        </p:grpSpPr>
        <p:sp>
          <p:nvSpPr>
            <p:cNvPr id="8" name="Donut 7"/>
            <p:cNvSpPr/>
            <p:nvPr userDrawn="1"/>
          </p:nvSpPr>
          <p:spPr>
            <a:xfrm>
              <a:off x="3309397" y="633190"/>
              <a:ext cx="5603110" cy="5603110"/>
            </a:xfrm>
            <a:prstGeom prst="donut">
              <a:avLst>
                <a:gd name="adj" fmla="val 7648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 userDrawn="1"/>
          </p:nvSpPr>
          <p:spPr>
            <a:xfrm>
              <a:off x="5497975" y="1944547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 userDrawn="1"/>
          </p:nvSpPr>
          <p:spPr>
            <a:xfrm>
              <a:off x="4666527" y="3450158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 userDrawn="1"/>
          </p:nvSpPr>
          <p:spPr>
            <a:xfrm>
              <a:off x="6305791" y="3450158"/>
              <a:ext cx="1215342" cy="1215342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122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bg1"/>
          </a:solidFill>
          <a:latin typeface="Roboto Light" pitchFamily="2" charset="0"/>
          <a:ea typeface="Roboto Light" pitchFamily="2" charset="0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bg1"/>
          </a:solidFill>
          <a:latin typeface="Roboto Light" pitchFamily="2" charset="0"/>
          <a:ea typeface="Roboto Light" pitchFamily="2" charset="0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bg1"/>
          </a:solidFill>
          <a:latin typeface="Roboto Light" pitchFamily="2" charset="0"/>
          <a:ea typeface="Roboto Light" pitchFamily="2" charset="0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bg1"/>
          </a:solidFill>
          <a:latin typeface="Roboto Light" pitchFamily="2" charset="0"/>
          <a:ea typeface="Roboto Light" pitchFamily="2" charset="0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bg1"/>
          </a:solidFill>
          <a:latin typeface="Roboto Light" pitchFamily="2" charset="0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Minimap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4391749"/>
            <a:ext cx="962025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Roboto Light" pitchFamily="2" charset="0"/>
                <a:ea typeface="Roboto Light" pitchFamily="2" charset="0"/>
              </a:rPr>
              <a:t>North Star + Lockheed Martin</a:t>
            </a:r>
          </a:p>
          <a:p>
            <a:r>
              <a:rPr lang="en-US" dirty="0" smtClean="0">
                <a:latin typeface="Roboto Light" pitchFamily="2" charset="0"/>
                <a:ea typeface="Roboto Light" pitchFamily="2" charset="0"/>
              </a:rPr>
              <a:t>Benjin Dubishar, Chris Carey, Josh Osgood, JP </a:t>
            </a:r>
            <a:r>
              <a:rPr lang="en-US" dirty="0" err="1" smtClean="0">
                <a:latin typeface="Roboto Light" pitchFamily="2" charset="0"/>
                <a:ea typeface="Roboto Light" pitchFamily="2" charset="0"/>
              </a:rPr>
              <a:t>Mardelli</a:t>
            </a:r>
            <a:endParaRPr lang="en-US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dirty="0" smtClean="0">
                <a:latin typeface="Roboto Light" pitchFamily="2" charset="0"/>
                <a:ea typeface="Roboto Light" pitchFamily="2" charset="0"/>
              </a:rPr>
              <a:t>Prof. John Loser, Paul </a:t>
            </a:r>
            <a:r>
              <a:rPr lang="en-US" dirty="0" err="1" smtClean="0">
                <a:latin typeface="Roboto Light" pitchFamily="2" charset="0"/>
                <a:ea typeface="Roboto Light" pitchFamily="2" charset="0"/>
              </a:rPr>
              <a:t>Mittan</a:t>
            </a:r>
            <a:endParaRPr lang="en-US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dirty="0" smtClean="0">
                <a:latin typeface="Roboto Light" pitchFamily="2" charset="0"/>
                <a:ea typeface="Roboto Light" pitchFamily="2" charset="0"/>
              </a:rPr>
              <a:t>13 May, 2014</a:t>
            </a:r>
            <a:endParaRPr lang="en-US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84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0718" y="1484330"/>
            <a:ext cx="11274137" cy="49212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55600" sx="102000" sy="102000" algn="ct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pic>
        <p:nvPicPr>
          <p:cNvPr id="4" name="Shape 109"/>
          <p:cNvPicPr preferRelativeResize="0"/>
          <p:nvPr/>
        </p:nvPicPr>
        <p:blipFill rotWithShape="1">
          <a:blip r:embed="rId2"/>
          <a:srcRect l="12713" r="17159"/>
          <a:stretch/>
        </p:blipFill>
        <p:spPr>
          <a:xfrm>
            <a:off x="6300250" y="1656876"/>
            <a:ext cx="5385850" cy="4748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111"/>
          <p:cNvPicPr preferRelativeResize="0"/>
          <p:nvPr/>
        </p:nvPicPr>
        <p:blipFill rotWithShape="1">
          <a:blip r:embed="rId3"/>
          <a:srcRect l="11872" t="8845" r="18001" b="-2442"/>
          <a:stretch/>
        </p:blipFill>
        <p:spPr>
          <a:xfrm>
            <a:off x="647700" y="2099680"/>
            <a:ext cx="5385850" cy="43946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Status</a:t>
            </a:r>
            <a:br>
              <a:rPr lang="en-US" dirty="0" smtClean="0"/>
            </a:br>
            <a:r>
              <a:rPr lang="en-US" sz="3200" dirty="0" smtClean="0">
                <a:solidFill>
                  <a:schemeClr val="bg1">
                    <a:alpha val="70000"/>
                  </a:schemeClr>
                </a:solidFill>
              </a:rPr>
              <a:t>Incomplete Features and Tasks</a:t>
            </a:r>
            <a:endParaRPr 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</a:p>
          <a:p>
            <a:pPr lvl="1">
              <a:spcBef>
                <a:spcPts val="1000"/>
              </a:spcBef>
            </a:pPr>
            <a:r>
              <a:rPr lang="en-US" dirty="0" smtClean="0"/>
              <a:t>Animation of user locations</a:t>
            </a:r>
          </a:p>
          <a:p>
            <a:pPr lvl="1">
              <a:spcBef>
                <a:spcPts val="1000"/>
              </a:spcBef>
            </a:pPr>
            <a:r>
              <a:rPr lang="en-US" dirty="0" smtClean="0"/>
              <a:t>Itinerary creation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44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Status</a:t>
            </a:r>
            <a:br>
              <a:rPr lang="en-US" dirty="0" smtClean="0"/>
            </a:br>
            <a:r>
              <a:rPr lang="en-US" sz="3200" dirty="0" smtClean="0">
                <a:solidFill>
                  <a:schemeClr val="bg1">
                    <a:alpha val="70000"/>
                  </a:schemeClr>
                </a:solidFill>
              </a:rPr>
              <a:t>Limitations</a:t>
            </a:r>
            <a:endParaRPr 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Indoor localization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Limited precision and accuracy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RSSI refresh rate of 4000 milliseconds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Maximum usable beacon scan range of 15-20 m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No rotated objects in .map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1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br>
              <a:rPr lang="en-US" dirty="0" smtClean="0"/>
            </a:br>
            <a:r>
              <a:rPr lang="en-US" sz="3200" dirty="0" smtClean="0">
                <a:solidFill>
                  <a:schemeClr val="bg1">
                    <a:alpha val="70000"/>
                  </a:schemeClr>
                </a:solidFill>
              </a:rPr>
              <a:t>What went well</a:t>
            </a:r>
            <a:endParaRPr 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400"/>
              </a:spcBef>
            </a:pPr>
            <a:r>
              <a:rPr lang="en-US" dirty="0" smtClean="0"/>
              <a:t>Control application deployment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Indoor localization update rate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Simple-to-use UIs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Deployment at Penn State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Sponsor and client/user communication</a:t>
            </a:r>
          </a:p>
          <a:p>
            <a:pPr marL="0" indent="0">
              <a:spcBef>
                <a:spcPts val="1600"/>
              </a:spcBef>
              <a:buNone/>
            </a:pPr>
            <a:endParaRPr lang="en-US" dirty="0" smtClean="0"/>
          </a:p>
          <a:p>
            <a:pPr marL="0" indent="0">
              <a:spcBef>
                <a:spcPts val="1600"/>
              </a:spcBef>
              <a:buNone/>
            </a:pPr>
            <a:r>
              <a:rPr lang="en-US" i="1" dirty="0" smtClean="0"/>
              <a:t>“Position follows you as you move”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4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br>
              <a:rPr lang="en-US" dirty="0" smtClean="0"/>
            </a:br>
            <a:r>
              <a:rPr lang="en-US" sz="3200" dirty="0" smtClean="0">
                <a:solidFill>
                  <a:schemeClr val="bg1">
                    <a:alpha val="70000"/>
                  </a:schemeClr>
                </a:solidFill>
              </a:rPr>
              <a:t>Challenges</a:t>
            </a:r>
            <a:endParaRPr 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600"/>
              </a:spcBef>
            </a:pPr>
            <a:r>
              <a:rPr lang="en-US" dirty="0" smtClean="0"/>
              <a:t>Indoor localization accuracy &amp; </a:t>
            </a:r>
            <a:r>
              <a:rPr lang="en-US" dirty="0" smtClean="0"/>
              <a:t>precision</a:t>
            </a:r>
          </a:p>
          <a:p>
            <a:pPr>
              <a:spcBef>
                <a:spcPts val="1600"/>
              </a:spcBef>
            </a:pPr>
            <a:r>
              <a:rPr lang="en-US" dirty="0" smtClean="0"/>
              <a:t>Adapting hardware for unintended purpose</a:t>
            </a:r>
          </a:p>
          <a:p>
            <a:pPr>
              <a:spcBef>
                <a:spcPts val="1600"/>
              </a:spcBef>
            </a:pPr>
            <a:r>
              <a:rPr lang="en-US" dirty="0" smtClean="0"/>
              <a:t>Slow client development loop</a:t>
            </a:r>
            <a:endParaRPr lang="en-US" dirty="0" smtClean="0"/>
          </a:p>
          <a:p>
            <a:pPr>
              <a:spcBef>
                <a:spcPts val="1600"/>
              </a:spcBef>
            </a:pPr>
            <a:r>
              <a:rPr lang="en-US" dirty="0" smtClean="0"/>
              <a:t>Possible wireless bandwidth congestion</a:t>
            </a:r>
          </a:p>
          <a:p>
            <a:pPr lvl="1">
              <a:spcBef>
                <a:spcPts val="1600"/>
              </a:spcBef>
            </a:pPr>
            <a:r>
              <a:rPr lang="en-US" dirty="0" smtClean="0"/>
              <a:t>Under investigation</a:t>
            </a:r>
            <a:endParaRPr lang="en-US" dirty="0"/>
          </a:p>
          <a:p>
            <a:pPr marL="0" indent="0">
              <a:spcBef>
                <a:spcPts val="1600"/>
              </a:spcBef>
              <a:buNone/>
            </a:pPr>
            <a:endParaRPr lang="en-US" dirty="0"/>
          </a:p>
          <a:p>
            <a:pPr marL="0" indent="0">
              <a:spcBef>
                <a:spcPts val="1600"/>
              </a:spcBef>
              <a:buNone/>
            </a:pPr>
            <a:r>
              <a:rPr lang="en-US" i="1" dirty="0" smtClean="0"/>
              <a:t>“Position accuracy is </a:t>
            </a:r>
            <a:r>
              <a:rPr lang="en-US" b="1" i="1" dirty="0" smtClean="0"/>
              <a:t>not bad</a:t>
            </a:r>
            <a:r>
              <a:rPr lang="en-US" i="1" dirty="0" smtClean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1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Future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Handing off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Trade study and technical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Extensible Android app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JSON API endpoint for potential iOS app</a:t>
            </a:r>
          </a:p>
          <a:p>
            <a:pPr marL="0" indent="0">
              <a:spcBef>
                <a:spcPts val="120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dirty="0" smtClean="0"/>
              <a:t>Future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ossible combination with scoring app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iOS app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Continue to evaluate possible positioning </a:t>
            </a:r>
            <a:r>
              <a:rPr lang="en-US" sz="2400" dirty="0" smtClean="0"/>
              <a:t>technologies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/>
              <a:t>Accuracy improvement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Minimap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Benjin Dubishar</a:t>
            </a:r>
          </a:p>
          <a:p>
            <a:r>
              <a:rPr lang="en-US" dirty="0" smtClean="0"/>
              <a:t>Chris Carey</a:t>
            </a:r>
          </a:p>
          <a:p>
            <a:r>
              <a:rPr lang="en-US" dirty="0" smtClean="0"/>
              <a:t>Josh Osgood</a:t>
            </a:r>
            <a:endParaRPr lang="en-US" dirty="0"/>
          </a:p>
          <a:p>
            <a:r>
              <a:rPr lang="en-US" dirty="0" smtClean="0"/>
              <a:t>JP </a:t>
            </a:r>
            <a:r>
              <a:rPr lang="en-US" dirty="0" err="1" smtClean="0"/>
              <a:t>Mardelli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4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Metrics/Process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Spiral - two week cycles</a:t>
            </a:r>
          </a:p>
          <a:p>
            <a:pPr>
              <a:spcBef>
                <a:spcPts val="0"/>
              </a:spcBef>
            </a:pPr>
            <a:endParaRPr lang="en-US" sz="1200" dirty="0" smtClean="0"/>
          </a:p>
          <a:p>
            <a:r>
              <a:rPr lang="en-US" dirty="0" smtClean="0"/>
              <a:t>Velocity</a:t>
            </a:r>
          </a:p>
          <a:p>
            <a:r>
              <a:rPr lang="en-US" dirty="0" smtClean="0"/>
              <a:t>Total time worked, categorized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r>
              <a:rPr lang="en-US" dirty="0" smtClean="0"/>
              <a:t>Accuracy metrics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Precision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Accuracy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5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451" y="2126751"/>
            <a:ext cx="5470222" cy="4050212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Indoor map of project fair venue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GPS-like indoor positioning and navigation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030" y="555584"/>
            <a:ext cx="3599794" cy="5798916"/>
          </a:xfrm>
          <a:prstGeom prst="rect">
            <a:avLst/>
          </a:prstGeom>
          <a:effectLst>
            <a:outerShdw blurRad="190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027744" cy="435133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Simple to set up and use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High accuracy, low latency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769" y="1288643"/>
            <a:ext cx="7332481" cy="4888320"/>
          </a:xfrm>
          <a:prstGeom prst="rect">
            <a:avLst/>
          </a:prstGeom>
          <a:ln>
            <a:noFill/>
          </a:ln>
          <a:effectLst>
            <a:outerShdw blurRad="254000" algn="tl" rotWithShape="0">
              <a:schemeClr val="bg1">
                <a:alpha val="50000"/>
              </a:scheme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6FBF-15D0-4AA9-AD3E-24A5C37127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2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Map 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 setup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Server handshake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positioning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Proximity zones and settings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79519" y="1870365"/>
            <a:ext cx="7356764" cy="38654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55600" sx="102000" sy="102000" algn="ct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Architecture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31497" y="3099892"/>
            <a:ext cx="21392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Client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Up to 15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Android 4.3+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Roboto Light" pitchFamily="2" charset="0"/>
              <a:ea typeface="Roboto Light" pitchFamily="2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Beacons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Bluetooth 4.0 LE</a:t>
            </a:r>
            <a:endParaRPr lang="en-US" dirty="0">
              <a:solidFill>
                <a:schemeClr val="bg1"/>
              </a:solidFill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923" y="2698294"/>
            <a:ext cx="18911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Cartographer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C#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Roboto Light" pitchFamily="2" charset="0"/>
              <a:ea typeface="Roboto Light" pitchFamily="2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Application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Supports any client</a:t>
            </a:r>
            <a:endParaRPr lang="en-US" dirty="0">
              <a:solidFill>
                <a:schemeClr val="bg1"/>
              </a:solidFill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9" name="Shape 72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2647950" y="2093200"/>
            <a:ext cx="6896100" cy="3467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37143" y="1847611"/>
            <a:ext cx="7963383" cy="40336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55600" sx="102000" sy="102000" algn="ct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497" y="2033591"/>
            <a:ext cx="6924673" cy="363182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9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41385" y="1504707"/>
            <a:ext cx="5309230" cy="51275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55600" sx="102000" sy="102000" algn="ct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pic>
        <p:nvPicPr>
          <p:cNvPr id="4" name="Shape 84"/>
          <p:cNvPicPr preferRelativeResize="0"/>
          <p:nvPr/>
        </p:nvPicPr>
        <p:blipFill rotWithShape="1">
          <a:blip r:embed="rId2"/>
          <a:srcRect r="33453"/>
          <a:stretch/>
        </p:blipFill>
        <p:spPr>
          <a:xfrm>
            <a:off x="3632406" y="1810283"/>
            <a:ext cx="4927188" cy="4660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10923" y="2698294"/>
            <a:ext cx="2623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Data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Translates Core data objects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Roboto Light" pitchFamily="2" charset="0"/>
              <a:ea typeface="Roboto Light" pitchFamily="2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Service-oriented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Local data repository</a:t>
            </a:r>
            <a:endParaRPr lang="en-US" dirty="0">
              <a:solidFill>
                <a:schemeClr val="bg1"/>
              </a:solidFill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19895" y="2914337"/>
            <a:ext cx="2623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RESTful</a:t>
            </a: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ASP.NET Web 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OWIN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9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6974" y="1504708"/>
            <a:ext cx="11003971" cy="44700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55600" sx="102000" sy="102000" algn="ct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Multilateration</a:t>
            </a:r>
            <a:endParaRPr lang="en-US" dirty="0"/>
          </a:p>
        </p:txBody>
      </p:sp>
      <p:pic>
        <p:nvPicPr>
          <p:cNvPr id="4" name="Shape 90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4125936" cy="3975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9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863624" y="2418523"/>
            <a:ext cx="6485429" cy="442467"/>
          </a:xfrm>
          <a:prstGeom prst="rect">
            <a:avLst/>
          </a:prstGeom>
        </p:spPr>
      </p:pic>
      <p:pic>
        <p:nvPicPr>
          <p:cNvPr id="6" name="Shape 9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892836" y="4428773"/>
            <a:ext cx="6400609" cy="704760"/>
          </a:xfrm>
          <a:prstGeom prst="rect">
            <a:avLst/>
          </a:prstGeom>
        </p:spPr>
      </p:pic>
      <p:sp>
        <p:nvSpPr>
          <p:cNvPr id="7" name="Shape 93"/>
          <p:cNvSpPr txBox="1"/>
          <p:nvPr/>
        </p:nvSpPr>
        <p:spPr>
          <a:xfrm>
            <a:off x="4777050" y="1866900"/>
            <a:ext cx="6611096" cy="70475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>
                <a:latin typeface="Roboto"/>
                <a:ea typeface="Roboto"/>
                <a:cs typeface="Roboto"/>
                <a:sym typeface="Roboto"/>
              </a:rPr>
              <a:t>Distance equations:</a:t>
            </a:r>
          </a:p>
        </p:txBody>
      </p:sp>
      <p:sp>
        <p:nvSpPr>
          <p:cNvPr id="8" name="Shape 94"/>
          <p:cNvSpPr txBox="1"/>
          <p:nvPr/>
        </p:nvSpPr>
        <p:spPr>
          <a:xfrm>
            <a:off x="4777049" y="3195131"/>
            <a:ext cx="6611097" cy="16521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Function to minimize: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2400" i="1" dirty="0">
                <a:latin typeface="Roboto"/>
                <a:ea typeface="Roboto"/>
                <a:cs typeface="Roboto"/>
                <a:sym typeface="Roboto"/>
              </a:rPr>
              <a:t>Difference between calculated and estimated distances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6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3687" y="1875100"/>
            <a:ext cx="9630136" cy="43405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55600" sx="102000" sy="102000" algn="ct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Multilateration</a:t>
            </a:r>
            <a:endParaRPr lang="en-US" dirty="0"/>
          </a:p>
        </p:txBody>
      </p:sp>
      <p:pic>
        <p:nvPicPr>
          <p:cNvPr id="4" name="Shape 100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2146139" y="2589030"/>
            <a:ext cx="8359662" cy="857400"/>
          </a:xfrm>
          <a:prstGeom prst="rect">
            <a:avLst/>
          </a:prstGeom>
        </p:spPr>
      </p:pic>
      <p:sp>
        <p:nvSpPr>
          <p:cNvPr id="5" name="Shape 101"/>
          <p:cNvSpPr txBox="1"/>
          <p:nvPr/>
        </p:nvSpPr>
        <p:spPr>
          <a:xfrm>
            <a:off x="3967983" y="2153680"/>
            <a:ext cx="4553399" cy="48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Gauss-Newton Algorithm:</a:t>
            </a:r>
          </a:p>
        </p:txBody>
      </p:sp>
      <p:pic>
        <p:nvPicPr>
          <p:cNvPr id="6" name="Shape 10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099521" y="4891736"/>
            <a:ext cx="2934768" cy="886244"/>
          </a:xfrm>
          <a:prstGeom prst="rect">
            <a:avLst/>
          </a:prstGeom>
        </p:spPr>
      </p:pic>
      <p:pic>
        <p:nvPicPr>
          <p:cNvPr id="7" name="Shape 103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099521" y="3797530"/>
            <a:ext cx="5317450" cy="886243"/>
          </a:xfrm>
          <a:prstGeom prst="rect">
            <a:avLst/>
          </a:prstGeom>
        </p:spPr>
      </p:pic>
      <p:sp>
        <p:nvSpPr>
          <p:cNvPr id="8" name="Shape 104"/>
          <p:cNvSpPr txBox="1"/>
          <p:nvPr/>
        </p:nvSpPr>
        <p:spPr>
          <a:xfrm>
            <a:off x="2211171" y="3797530"/>
            <a:ext cx="1756800" cy="188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Jacobian matrix components: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63E8-16A9-418B-B44C-4B5B7CC724F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7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ndroid">
      <a:majorFont>
        <a:latin typeface="Roboto Slab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309</Words>
  <Application>Microsoft Office PowerPoint</Application>
  <PresentationFormat>Widescreen</PresentationFormat>
  <Paragraphs>123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Roboto</vt:lpstr>
      <vt:lpstr>Roboto Light</vt:lpstr>
      <vt:lpstr>Roboto Slab</vt:lpstr>
      <vt:lpstr>Office Theme</vt:lpstr>
      <vt:lpstr>Minimap</vt:lpstr>
      <vt:lpstr>Context</vt:lpstr>
      <vt:lpstr>Goals</vt:lpstr>
      <vt:lpstr>Demo</vt:lpstr>
      <vt:lpstr>Network Architecture</vt:lpstr>
      <vt:lpstr>System Architecture</vt:lpstr>
      <vt:lpstr>System Architecture</vt:lpstr>
      <vt:lpstr>Multilateration</vt:lpstr>
      <vt:lpstr>Multilateration</vt:lpstr>
      <vt:lpstr>Challenges</vt:lpstr>
      <vt:lpstr>Implementation Status Incomplete Features and Tasks</vt:lpstr>
      <vt:lpstr>Implementation Status Limitations</vt:lpstr>
      <vt:lpstr>Assessment What went well</vt:lpstr>
      <vt:lpstr>Assessment Challenges</vt:lpstr>
      <vt:lpstr>For Future Teams</vt:lpstr>
      <vt:lpstr>Minimap</vt:lpstr>
      <vt:lpstr>Metrics/Process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Minimap</dc:title>
  <dc:creator>Benjin Dubishar</dc:creator>
  <cp:lastModifiedBy>Benjin Dubishar</cp:lastModifiedBy>
  <cp:revision>19</cp:revision>
  <dcterms:created xsi:type="dcterms:W3CDTF">2014-05-09T21:24:37Z</dcterms:created>
  <dcterms:modified xsi:type="dcterms:W3CDTF">2014-05-13T12:28:59Z</dcterms:modified>
</cp:coreProperties>
</file>