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834" r:id="rId1"/>
  </p:sldMasterIdLst>
  <p:notesMasterIdLst>
    <p:notesMasterId r:id="rId44"/>
  </p:notesMasterIdLst>
  <p:sldIdLst>
    <p:sldId id="256" r:id="rId2"/>
    <p:sldId id="257" r:id="rId3"/>
    <p:sldId id="294" r:id="rId4"/>
    <p:sldId id="259" r:id="rId5"/>
    <p:sldId id="260" r:id="rId6"/>
    <p:sldId id="261" r:id="rId7"/>
    <p:sldId id="262" r:id="rId8"/>
    <p:sldId id="314" r:id="rId9"/>
    <p:sldId id="265" r:id="rId10"/>
    <p:sldId id="313" r:id="rId11"/>
    <p:sldId id="300" r:id="rId12"/>
    <p:sldId id="312" r:id="rId13"/>
    <p:sldId id="317" r:id="rId14"/>
    <p:sldId id="302" r:id="rId15"/>
    <p:sldId id="303" r:id="rId16"/>
    <p:sldId id="318" r:id="rId17"/>
    <p:sldId id="273" r:id="rId18"/>
    <p:sldId id="274" r:id="rId19"/>
    <p:sldId id="296" r:id="rId20"/>
    <p:sldId id="297" r:id="rId21"/>
    <p:sldId id="298" r:id="rId22"/>
    <p:sldId id="278" r:id="rId23"/>
    <p:sldId id="305" r:id="rId24"/>
    <p:sldId id="308" r:id="rId25"/>
    <p:sldId id="309" r:id="rId26"/>
    <p:sldId id="311" r:id="rId27"/>
    <p:sldId id="310" r:id="rId28"/>
    <p:sldId id="281" r:id="rId29"/>
    <p:sldId id="282" r:id="rId30"/>
    <p:sldId id="319" r:id="rId31"/>
    <p:sldId id="266" r:id="rId32"/>
    <p:sldId id="267" r:id="rId33"/>
    <p:sldId id="268" r:id="rId34"/>
    <p:sldId id="295" r:id="rId35"/>
    <p:sldId id="270" r:id="rId36"/>
    <p:sldId id="286" r:id="rId37"/>
    <p:sldId id="287" r:id="rId38"/>
    <p:sldId id="299" r:id="rId39"/>
    <p:sldId id="306" r:id="rId40"/>
    <p:sldId id="290" r:id="rId41"/>
    <p:sldId id="315" r:id="rId42"/>
    <p:sldId id="293" r:id="rId4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Product Introduction" id="{B2A64C5F-DF39-4651-9EFB-04E2E666D8F5}">
          <p14:sldIdLst>
            <p14:sldId id="256"/>
            <p14:sldId id="257"/>
            <p14:sldId id="294"/>
            <p14:sldId id="259"/>
            <p14:sldId id="260"/>
            <p14:sldId id="261"/>
            <p14:sldId id="262"/>
            <p14:sldId id="314"/>
            <p14:sldId id="265"/>
            <p14:sldId id="313"/>
            <p14:sldId id="300"/>
            <p14:sldId id="312"/>
          </p14:sldIdLst>
        </p14:section>
        <p14:section name="Design and Research" id="{3AC75015-32B4-4965-8CDE-0D057C7499DC}">
          <p14:sldIdLst>
            <p14:sldId id="317"/>
            <p14:sldId id="302"/>
            <p14:sldId id="303"/>
            <p14:sldId id="318"/>
            <p14:sldId id="273"/>
            <p14:sldId id="274"/>
            <p14:sldId id="296"/>
            <p14:sldId id="297"/>
            <p14:sldId id="298"/>
            <p14:sldId id="278"/>
            <p14:sldId id="305"/>
            <p14:sldId id="308"/>
            <p14:sldId id="309"/>
            <p14:sldId id="311"/>
            <p14:sldId id="310"/>
          </p14:sldIdLst>
        </p14:section>
        <p14:section name="Process" id="{086E66C8-FB44-45C2-A59B-849DE8C45DB5}">
          <p14:sldIdLst>
            <p14:sldId id="281"/>
            <p14:sldId id="282"/>
            <p14:sldId id="319"/>
            <p14:sldId id="266"/>
            <p14:sldId id="267"/>
            <p14:sldId id="268"/>
            <p14:sldId id="295"/>
            <p14:sldId id="270"/>
            <p14:sldId id="286"/>
            <p14:sldId id="287"/>
            <p14:sldId id="299"/>
          </p14:sldIdLst>
        </p14:section>
        <p14:section name="Current and Future" id="{BAF6ACC3-891B-488A-A157-F05D969EF40B}">
          <p14:sldIdLst>
            <p14:sldId id="306"/>
            <p14:sldId id="290"/>
            <p14:sldId id="315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9D9D09-04D6-4369-BAD4-A407C12E67D1}">
  <a:tblStyle styleId="{F59D9D09-04D6-4369-BAD4-A407C12E67D1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61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9835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2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8141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4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81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52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(Chris)</a:t>
            </a:r>
          </a:p>
        </p:txBody>
      </p:sp>
    </p:spTree>
    <p:extLst>
      <p:ext uri="{BB962C8B-B14F-4D97-AF65-F5344CB8AC3E}">
        <p14:creationId xmlns:p14="http://schemas.microsoft.com/office/powerpoint/2010/main" val="1388186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(Chris)</a:t>
            </a:r>
          </a:p>
          <a:p>
            <a:endParaRPr lang="en">
              <a:solidFill>
                <a:schemeClr val="dk1"/>
              </a:solidFill>
            </a:endParaRP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Availability</a:t>
            </a:r>
          </a:p>
          <a:p>
            <a:pPr marL="914400" lvl="1" indent="-317500" rtl="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Low cost</a:t>
            </a: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Android Compatibility</a:t>
            </a:r>
          </a:p>
          <a:p>
            <a:pPr marL="914400" lvl="1" indent="-317500" rtl="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Supported by all Android devices/versions</a:t>
            </a: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Poor Accuracy</a:t>
            </a:r>
          </a:p>
          <a:p>
            <a:pPr marL="914400" lvl="1" indent="-317500" rtl="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Improved by fingerprinting</a:t>
            </a:r>
          </a:p>
          <a:p>
            <a:pPr marL="1371600" lvl="2" indent="-317500" rtl="0"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Processing power</a:t>
            </a:r>
          </a:p>
          <a:p>
            <a:pPr marL="1371600" lvl="2" indent="-317500" rtl="0"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Calibration</a:t>
            </a:r>
          </a:p>
          <a:p>
            <a:pPr marL="1371600" lvl="2" indent="-317500" rtl="0"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Developer experience</a:t>
            </a: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Unavailable on iOS</a:t>
            </a:r>
          </a:p>
          <a:p>
            <a:endParaRPr lang="en"/>
          </a:p>
          <a:p>
            <a:endParaRPr lang="en"/>
          </a:p>
          <a:p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3892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(Chris)</a:t>
            </a:r>
          </a:p>
          <a:p>
            <a:endParaRPr lang="en">
              <a:solidFill>
                <a:schemeClr val="dk1"/>
              </a:solidFill>
            </a:endParaRP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Availability</a:t>
            </a:r>
          </a:p>
          <a:p>
            <a:pPr marL="914400" lvl="1" indent="-317500" rtl="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Low cost</a:t>
            </a: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Android Compatibility</a:t>
            </a:r>
          </a:p>
          <a:p>
            <a:pPr marL="914400" lvl="1" indent="-317500" rtl="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Supported by all Android devices/versions</a:t>
            </a: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Poor Accuracy</a:t>
            </a:r>
          </a:p>
          <a:p>
            <a:pPr marL="914400" lvl="1" indent="-317500" rtl="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Improved by fingerprinting</a:t>
            </a:r>
          </a:p>
          <a:p>
            <a:pPr marL="1371600" lvl="2" indent="-317500" rtl="0"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Processing power</a:t>
            </a:r>
          </a:p>
          <a:p>
            <a:pPr marL="1371600" lvl="2" indent="-317500" rtl="0"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Calibration</a:t>
            </a:r>
          </a:p>
          <a:p>
            <a:pPr marL="1371600" lvl="2" indent="-317500" rtl="0"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Developer experience</a:t>
            </a: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Unavailable on iOS</a:t>
            </a:r>
          </a:p>
          <a:p>
            <a:endParaRPr lang="en"/>
          </a:p>
          <a:p>
            <a:endParaRPr lang="en"/>
          </a:p>
          <a:p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7692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(Chris)</a:t>
            </a:r>
          </a:p>
          <a:p>
            <a:endParaRPr lang="en">
              <a:solidFill>
                <a:schemeClr val="dk1"/>
              </a:solidFill>
            </a:endParaRP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Availability</a:t>
            </a:r>
          </a:p>
          <a:p>
            <a:pPr marL="914400" lvl="1" indent="-317500" rtl="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Low cost</a:t>
            </a: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Android Compatibility</a:t>
            </a:r>
          </a:p>
          <a:p>
            <a:pPr marL="914400" lvl="1" indent="-317500" rtl="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Supported by all Android devices/versions</a:t>
            </a: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Poor Accuracy</a:t>
            </a:r>
          </a:p>
          <a:p>
            <a:pPr marL="914400" lvl="1" indent="-317500" rtl="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Improved by fingerprinting</a:t>
            </a:r>
          </a:p>
          <a:p>
            <a:pPr marL="1371600" lvl="2" indent="-317500" rtl="0"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Processing power</a:t>
            </a:r>
          </a:p>
          <a:p>
            <a:pPr marL="1371600" lvl="2" indent="-317500" rtl="0"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Calibration</a:t>
            </a:r>
          </a:p>
          <a:p>
            <a:pPr marL="1371600" lvl="2" indent="-317500" rtl="0"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Developer experience</a:t>
            </a: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Unavailable on iOS</a:t>
            </a:r>
          </a:p>
          <a:p>
            <a:endParaRPr lang="en"/>
          </a:p>
          <a:p>
            <a:endParaRPr lang="en"/>
          </a:p>
          <a:p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4515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(Chris)</a:t>
            </a:r>
          </a:p>
          <a:p>
            <a:endParaRPr lang="en">
              <a:solidFill>
                <a:schemeClr val="dk1"/>
              </a:solidFill>
            </a:endParaRP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Availability</a:t>
            </a:r>
          </a:p>
          <a:p>
            <a:pPr marL="914400" lvl="1" indent="-317500" rtl="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Low cost</a:t>
            </a: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Android Compatibility</a:t>
            </a:r>
          </a:p>
          <a:p>
            <a:pPr marL="914400" lvl="1" indent="-317500" rtl="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Supported by all Android devices/versions</a:t>
            </a: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Poor Accuracy</a:t>
            </a:r>
          </a:p>
          <a:p>
            <a:pPr marL="914400" lvl="1" indent="-317500" rtl="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/>
              <a:t>Improved by fingerprinting</a:t>
            </a:r>
          </a:p>
          <a:p>
            <a:pPr marL="1371600" lvl="2" indent="-317500" rtl="0"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Processing power</a:t>
            </a:r>
          </a:p>
          <a:p>
            <a:pPr marL="1371600" lvl="2" indent="-317500" rtl="0"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Calibration</a:t>
            </a:r>
          </a:p>
          <a:p>
            <a:pPr marL="1371600" lvl="2" indent="-317500" rtl="0">
              <a:buClr>
                <a:srgbClr val="000000"/>
              </a:buClr>
              <a:buSzPct val="127272"/>
              <a:buFont typeface="Wingdings"/>
              <a:buChar char="§"/>
            </a:pPr>
            <a:r>
              <a:rPr lang="en"/>
              <a:t>Developer experience</a:t>
            </a:r>
          </a:p>
          <a:p>
            <a:pPr marL="457200" lvl="0" indent="-317500" rtl="0">
              <a:buClr>
                <a:srgbClr val="000000"/>
              </a:buClr>
              <a:buSzPct val="212121"/>
              <a:buFont typeface="Arial"/>
              <a:buChar char="•"/>
            </a:pPr>
            <a:r>
              <a:rPr lang="en"/>
              <a:t>Unavailable on iOS</a:t>
            </a:r>
          </a:p>
          <a:p>
            <a:endParaRPr lang="en"/>
          </a:p>
          <a:p>
            <a:endParaRPr lang="en"/>
          </a:p>
          <a:p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064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178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(Chris)</a:t>
            </a:r>
          </a:p>
        </p:txBody>
      </p:sp>
    </p:spTree>
    <p:extLst>
      <p:ext uri="{BB962C8B-B14F-4D97-AF65-F5344CB8AC3E}">
        <p14:creationId xmlns:p14="http://schemas.microsoft.com/office/powerpoint/2010/main" val="631461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39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55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80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51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2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19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635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48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dk1"/>
                </a:solidFill>
              </a:rPr>
              <a:t>(Chris)</a:t>
            </a:r>
          </a:p>
        </p:txBody>
      </p:sp>
    </p:spTree>
    <p:extLst>
      <p:ext uri="{BB962C8B-B14F-4D97-AF65-F5344CB8AC3E}">
        <p14:creationId xmlns:p14="http://schemas.microsoft.com/office/powerpoint/2010/main" val="91436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142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(Chris)</a:t>
            </a:r>
          </a:p>
        </p:txBody>
      </p:sp>
    </p:spTree>
    <p:extLst>
      <p:ext uri="{BB962C8B-B14F-4D97-AF65-F5344CB8AC3E}">
        <p14:creationId xmlns:p14="http://schemas.microsoft.com/office/powerpoint/2010/main" val="1860255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(Chris)</a:t>
            </a:r>
          </a:p>
        </p:txBody>
      </p:sp>
    </p:spTree>
    <p:extLst>
      <p:ext uri="{BB962C8B-B14F-4D97-AF65-F5344CB8AC3E}">
        <p14:creationId xmlns:p14="http://schemas.microsoft.com/office/powerpoint/2010/main" val="25080293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(Chris)</a:t>
            </a:r>
          </a:p>
        </p:txBody>
      </p:sp>
    </p:spTree>
    <p:extLst>
      <p:ext uri="{BB962C8B-B14F-4D97-AF65-F5344CB8AC3E}">
        <p14:creationId xmlns:p14="http://schemas.microsoft.com/office/powerpoint/2010/main" val="40025292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(Chris)</a:t>
            </a:r>
          </a:p>
        </p:txBody>
      </p:sp>
    </p:spTree>
    <p:extLst>
      <p:ext uri="{BB962C8B-B14F-4D97-AF65-F5344CB8AC3E}">
        <p14:creationId xmlns:p14="http://schemas.microsoft.com/office/powerpoint/2010/main" val="6282252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9675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588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89569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906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2126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4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633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34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431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3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301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38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77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10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9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9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8552687" y="4928056"/>
            <a:ext cx="6278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03FF2B80-36B7-44B9-B7E9-F60A4B1A63A5}" type="slidenum">
              <a:rPr lang="en-US" sz="800" smtClean="0">
                <a:solidFill>
                  <a:schemeClr val="accent1"/>
                </a:solidFill>
                <a:latin typeface="+mj-lt"/>
              </a:rPr>
              <a:t>‹#›</a:t>
            </a:fld>
            <a:r>
              <a:rPr lang="en-US" sz="800" dirty="0" smtClean="0">
                <a:solidFill>
                  <a:schemeClr val="accent1"/>
                </a:solidFill>
                <a:latin typeface="+mj-lt"/>
              </a:rPr>
              <a:t>/30 </a:t>
            </a:r>
            <a:endParaRPr lang="en-US" sz="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30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8552687" y="4928056"/>
            <a:ext cx="6278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03FF2B80-36B7-44B9-B7E9-F60A4B1A63A5}" type="slidenum">
              <a:rPr lang="en-US" sz="800" smtClean="0">
                <a:solidFill>
                  <a:schemeClr val="accent1"/>
                </a:solidFill>
                <a:latin typeface="+mj-lt"/>
              </a:rPr>
              <a:t>‹#›</a:t>
            </a:fld>
            <a:r>
              <a:rPr lang="en-US" sz="800" dirty="0" smtClean="0">
                <a:solidFill>
                  <a:schemeClr val="accent1"/>
                </a:solidFill>
                <a:latin typeface="+mj-lt"/>
              </a:rPr>
              <a:t>/30 </a:t>
            </a:r>
            <a:endParaRPr lang="en-US" sz="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073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52687" y="4928056"/>
            <a:ext cx="6278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03FF2B80-36B7-44B9-B7E9-F60A4B1A63A5}" type="slidenum">
              <a:rPr lang="en-US" sz="800" smtClean="0">
                <a:solidFill>
                  <a:schemeClr val="accent1"/>
                </a:solidFill>
                <a:latin typeface="+mj-lt"/>
              </a:rPr>
              <a:t>‹#›</a:t>
            </a:fld>
            <a:r>
              <a:rPr lang="en-US" sz="800" dirty="0" smtClean="0">
                <a:solidFill>
                  <a:schemeClr val="accent1"/>
                </a:solidFill>
                <a:latin typeface="+mj-lt"/>
              </a:rPr>
              <a:t>/30 </a:t>
            </a:r>
            <a:endParaRPr lang="en-US" sz="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669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552687" y="4928056"/>
            <a:ext cx="6278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03FF2B80-36B7-44B9-B7E9-F60A4B1A63A5}" type="slidenum">
              <a:rPr lang="en-US" sz="800" smtClean="0">
                <a:solidFill>
                  <a:schemeClr val="accent1"/>
                </a:solidFill>
                <a:latin typeface="+mj-lt"/>
              </a:rPr>
              <a:t>‹#›</a:t>
            </a:fld>
            <a:r>
              <a:rPr lang="en-US" sz="800" dirty="0" smtClean="0">
                <a:solidFill>
                  <a:schemeClr val="accent1"/>
                </a:solidFill>
                <a:latin typeface="+mj-lt"/>
              </a:rPr>
              <a:t>/30 </a:t>
            </a:r>
            <a:endParaRPr lang="en-US" sz="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032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552687" y="4928056"/>
            <a:ext cx="6278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03FF2B80-36B7-44B9-B7E9-F60A4B1A63A5}" type="slidenum">
              <a:rPr lang="en-US" sz="800" smtClean="0">
                <a:solidFill>
                  <a:schemeClr val="accent1"/>
                </a:solidFill>
                <a:latin typeface="+mj-lt"/>
              </a:rPr>
              <a:t>‹#›</a:t>
            </a:fld>
            <a:r>
              <a:rPr lang="en-US" sz="800" dirty="0" smtClean="0">
                <a:solidFill>
                  <a:schemeClr val="accent1"/>
                </a:solidFill>
                <a:latin typeface="+mj-lt"/>
              </a:rPr>
              <a:t>/30 </a:t>
            </a:r>
            <a:endParaRPr lang="en-US" sz="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747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552687" y="4928056"/>
            <a:ext cx="6278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03FF2B80-36B7-44B9-B7E9-F60A4B1A63A5}" type="slidenum">
              <a:rPr lang="en-US" sz="800" smtClean="0">
                <a:solidFill>
                  <a:schemeClr val="accent1"/>
                </a:solidFill>
                <a:latin typeface="+mj-lt"/>
              </a:rPr>
              <a:t>‹#›</a:t>
            </a:fld>
            <a:r>
              <a:rPr lang="en-US" sz="800" dirty="0" smtClean="0">
                <a:solidFill>
                  <a:schemeClr val="accent1"/>
                </a:solidFill>
                <a:latin typeface="+mj-lt"/>
              </a:rPr>
              <a:t>/30 </a:t>
            </a:r>
            <a:endParaRPr lang="en-US" sz="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369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552687" y="4928056"/>
            <a:ext cx="6278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03FF2B80-36B7-44B9-B7E9-F60A4B1A63A5}" type="slidenum">
              <a:rPr lang="en-US" sz="800" smtClean="0">
                <a:solidFill>
                  <a:schemeClr val="accent1"/>
                </a:solidFill>
                <a:latin typeface="+mj-lt"/>
              </a:rPr>
              <a:t>‹#›</a:t>
            </a:fld>
            <a:r>
              <a:rPr lang="en-US" sz="800" dirty="0" smtClean="0">
                <a:solidFill>
                  <a:schemeClr val="accent1"/>
                </a:solidFill>
                <a:latin typeface="+mj-lt"/>
              </a:rPr>
              <a:t>/30 </a:t>
            </a:r>
            <a:endParaRPr lang="en-US" sz="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098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552687" y="4928056"/>
            <a:ext cx="6278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03FF2B80-36B7-44B9-B7E9-F60A4B1A63A5}" type="slidenum">
              <a:rPr lang="en-US" sz="800" smtClean="0">
                <a:solidFill>
                  <a:schemeClr val="accent1"/>
                </a:solidFill>
                <a:latin typeface="+mj-lt"/>
              </a:rPr>
              <a:t>‹#›</a:t>
            </a:fld>
            <a:r>
              <a:rPr lang="en-US" sz="800" dirty="0" smtClean="0">
                <a:solidFill>
                  <a:schemeClr val="accent1"/>
                </a:solidFill>
                <a:latin typeface="+mj-lt"/>
              </a:rPr>
              <a:t>/30 </a:t>
            </a:r>
            <a:endParaRPr lang="en-US" sz="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081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552687" y="4928056"/>
            <a:ext cx="6278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03FF2B80-36B7-44B9-B7E9-F60A4B1A63A5}" type="slidenum">
              <a:rPr lang="en-US" sz="800" smtClean="0">
                <a:solidFill>
                  <a:schemeClr val="accent1"/>
                </a:solidFill>
                <a:latin typeface="+mj-lt"/>
              </a:rPr>
              <a:t>‹#›</a:t>
            </a:fld>
            <a:r>
              <a:rPr lang="en-US" sz="800" dirty="0" smtClean="0">
                <a:solidFill>
                  <a:schemeClr val="accent1"/>
                </a:solidFill>
                <a:latin typeface="+mj-lt"/>
              </a:rPr>
              <a:t>/30 </a:t>
            </a:r>
            <a:endParaRPr lang="en-US" sz="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86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552687" y="4928056"/>
            <a:ext cx="627889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03FF2B80-36B7-44B9-B7E9-F60A4B1A63A5}" type="slidenum">
              <a:rPr lang="en-US" sz="800" smtClean="0">
                <a:solidFill>
                  <a:schemeClr val="accent1"/>
                </a:solidFill>
                <a:latin typeface="+mj-lt"/>
              </a:rPr>
              <a:t>‹#›</a:t>
            </a:fld>
            <a:r>
              <a:rPr lang="en-US" sz="800" dirty="0" smtClean="0">
                <a:solidFill>
                  <a:schemeClr val="accent1"/>
                </a:solidFill>
                <a:latin typeface="+mj-lt"/>
              </a:rPr>
              <a:t>/30 </a:t>
            </a:r>
            <a:endParaRPr lang="en-US" sz="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175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  <p:sldLayoutId id="2147484846" r:id="rId12"/>
    <p:sldLayoutId id="214748484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Minimap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 smtClean="0"/>
              <a:t>RIT North Star </a:t>
            </a:r>
            <a:r>
              <a:rPr lang="en" dirty="0"/>
              <a:t>+ Lockheed Martin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/>
              <a:t>Benjin Dubishar, Chris Carey, Josh Osgood, JP </a:t>
            </a:r>
            <a:r>
              <a:rPr lang="en" sz="1400" dirty="0" smtClean="0"/>
              <a:t>Mardelli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 smtClean="0"/>
              <a:t>Prof</a:t>
            </a:r>
            <a:r>
              <a:rPr lang="en" sz="1400" dirty="0"/>
              <a:t>. John Loser, Paul Mittan</a:t>
            </a:r>
          </a:p>
        </p:txBody>
      </p:sp>
      <p:sp>
        <p:nvSpPr>
          <p:cNvPr id="6" name="Shape 34"/>
          <p:cNvSpPr txBox="1">
            <a:spLocks/>
          </p:cNvSpPr>
          <p:nvPr/>
        </p:nvSpPr>
        <p:spPr>
          <a:xfrm>
            <a:off x="3530514" y="3989234"/>
            <a:ext cx="2079162" cy="38709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" sz="1400" dirty="0" smtClean="0"/>
              <a:t>3 December, 2013</a:t>
            </a:r>
            <a:endParaRPr lang="en" sz="11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 smtClean="0"/>
              <a:t>Accuracy</a:t>
            </a:r>
            <a:endParaRPr lang="en-US" dirty="0"/>
          </a:p>
          <a:p>
            <a:r>
              <a:rPr lang="en-US" dirty="0"/>
              <a:t>Latency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Usability</a:t>
            </a:r>
          </a:p>
          <a:p>
            <a:r>
              <a:rPr lang="en-US" dirty="0"/>
              <a:t>Open </a:t>
            </a:r>
            <a:r>
              <a:rPr lang="en-US" dirty="0" smtClean="0"/>
              <a:t>Source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10" y="1756445"/>
            <a:ext cx="2590728" cy="2590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0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Architecture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2759948" cy="3017520"/>
          </a:xfrm>
        </p:spPr>
        <p:txBody>
          <a:bodyPr anchor="ctr"/>
          <a:lstStyle/>
          <a:p>
            <a:r>
              <a:rPr lang="en-US" dirty="0" smtClean="0"/>
              <a:t>Server coordinating data</a:t>
            </a:r>
          </a:p>
          <a:p>
            <a:r>
              <a:rPr lang="en-US" dirty="0" smtClean="0"/>
              <a:t>Positioning refinement support</a:t>
            </a:r>
          </a:p>
          <a:p>
            <a:r>
              <a:rPr lang="en-US" dirty="0" smtClean="0"/>
              <a:t>Multiple concurrent devices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198" y="642199"/>
            <a:ext cx="5151566" cy="3859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8407" y="2876204"/>
            <a:ext cx="730357" cy="200055"/>
          </a:xfrm>
          <a:prstGeom prst="rect">
            <a:avLst/>
          </a:prstGeom>
          <a:solidFill>
            <a:srgbClr val="CFE2F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dirty="0" smtClean="0"/>
              <a:t>Cartographer</a:t>
            </a:r>
            <a:endParaRPr lang="en-US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8038407" y="3166797"/>
            <a:ext cx="730357" cy="338554"/>
          </a:xfrm>
          <a:prstGeom prst="rect">
            <a:avLst/>
          </a:prstGeom>
          <a:solidFill>
            <a:srgbClr val="CFE2F3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smtClean="0"/>
              <a:t>Itinerary Creator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156428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 Design</a:t>
            </a:r>
          </a:p>
        </p:txBody>
      </p:sp>
      <p:sp>
        <p:nvSpPr>
          <p:cNvPr id="4" name="Oval 3"/>
          <p:cNvSpPr/>
          <p:nvPr/>
        </p:nvSpPr>
        <p:spPr>
          <a:xfrm>
            <a:off x="1619261" y="1693344"/>
            <a:ext cx="258234" cy="258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86927" y="2286011"/>
            <a:ext cx="258234" cy="258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88177" y="4138094"/>
            <a:ext cx="258234" cy="258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13652" y="2335235"/>
            <a:ext cx="279400" cy="279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37994" y="2603511"/>
            <a:ext cx="6350" cy="52281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11511" y="2804594"/>
            <a:ext cx="427567" cy="1693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42522" y="3109773"/>
            <a:ext cx="226484" cy="20531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11511" y="3100927"/>
            <a:ext cx="228599" cy="23706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14761" y="2508261"/>
            <a:ext cx="1549400" cy="3238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42177" y="3407845"/>
            <a:ext cx="332317" cy="6519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36761" y="1968511"/>
            <a:ext cx="1009650" cy="7133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475444" y="3172985"/>
            <a:ext cx="3764988" cy="101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/>
              <a:t>Indoor Localization via triangulation or trilateration</a:t>
            </a:r>
          </a:p>
        </p:txBody>
      </p:sp>
    </p:spTree>
    <p:extLst>
      <p:ext uri="{BB962C8B-B14F-4D97-AF65-F5344CB8AC3E}">
        <p14:creationId xmlns:p14="http://schemas.microsoft.com/office/powerpoint/2010/main" val="376799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Selection</a:t>
            </a:r>
            <a:r>
              <a:rPr lang="en-US" dirty="0">
                <a:solidFill>
                  <a:srgbClr val="7F7F7F"/>
                </a:solidFill>
              </a:rPr>
              <a:t> </a:t>
            </a:r>
            <a:r>
              <a:rPr lang="en-US" i="1" dirty="0">
                <a:solidFill>
                  <a:srgbClr val="7F7F7F"/>
                </a:solidFill>
              </a:rPr>
              <a:t>- Trade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290" indent="0">
              <a:buNone/>
            </a:pPr>
            <a:r>
              <a:rPr lang="en-US" i="1" dirty="0">
                <a:latin typeface="Century Gothic"/>
              </a:rPr>
              <a:t>“The first goal of the student team would be to </a:t>
            </a:r>
            <a:r>
              <a:rPr lang="en-US" b="1" i="1" dirty="0">
                <a:latin typeface="Century Gothic"/>
              </a:rPr>
              <a:t>evaluate a minimum of three possible solutions</a:t>
            </a:r>
            <a:r>
              <a:rPr lang="en-US" i="1" dirty="0">
                <a:latin typeface="Century Gothic"/>
              </a:rPr>
              <a:t> to this problem, looking at past examples or other research and </a:t>
            </a:r>
            <a:r>
              <a:rPr lang="en-US" b="1" i="1" dirty="0">
                <a:latin typeface="Century Gothic"/>
              </a:rPr>
              <a:t>performing a Trade Study</a:t>
            </a:r>
            <a:r>
              <a:rPr lang="en-US" i="1" dirty="0">
                <a:latin typeface="Century Gothic"/>
              </a:rPr>
              <a:t> to determine the most appropriate approach </a:t>
            </a:r>
            <a:r>
              <a:rPr lang="en-US" b="1" i="1" dirty="0">
                <a:latin typeface="Century Gothic"/>
              </a:rPr>
              <a:t>given the constraints of this project</a:t>
            </a:r>
            <a:r>
              <a:rPr lang="en-US" i="1" dirty="0">
                <a:latin typeface="Century Gothic"/>
              </a:rPr>
              <a:t> (technical competence, cost and schedule</a:t>
            </a:r>
            <a:r>
              <a:rPr lang="en-US" i="1" dirty="0" smtClean="0">
                <a:latin typeface="Century Gothic"/>
              </a:rPr>
              <a:t>).”</a:t>
            </a:r>
          </a:p>
          <a:p>
            <a:pPr marL="34290" lvl="0" indent="0">
              <a:buNone/>
            </a:pPr>
            <a:r>
              <a:rPr lang="en" sz="1600" i="1" dirty="0" smtClean="0"/>
              <a:t>			- </a:t>
            </a:r>
            <a:r>
              <a:rPr lang="en" sz="1600" i="1" dirty="0"/>
              <a:t>Project </a:t>
            </a:r>
            <a:r>
              <a:rPr lang="en" sz="1600" i="1" dirty="0" smtClean="0"/>
              <a:t>proposal</a:t>
            </a:r>
            <a:endParaRPr lang="en" sz="1600" i="1" dirty="0"/>
          </a:p>
        </p:txBody>
      </p:sp>
    </p:spTree>
    <p:extLst>
      <p:ext uri="{BB962C8B-B14F-4D97-AF65-F5344CB8AC3E}">
        <p14:creationId xmlns:p14="http://schemas.microsoft.com/office/powerpoint/2010/main" val="1868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Study</a:t>
            </a:r>
            <a:endParaRPr lang="en-US" sz="1707" i="1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290" indent="0">
              <a:buNone/>
            </a:pPr>
            <a:r>
              <a:rPr lang="en-US" b="1" dirty="0"/>
              <a:t>6</a:t>
            </a:r>
            <a:r>
              <a:rPr lang="en-US" dirty="0"/>
              <a:t> research papers </a:t>
            </a:r>
            <a:r>
              <a:rPr lang="en-US" dirty="0" smtClean="0"/>
              <a:t>reviewed</a:t>
            </a:r>
            <a:endParaRPr lang="en-US" dirty="0"/>
          </a:p>
          <a:p>
            <a:pPr marL="34290" indent="0">
              <a:buNone/>
            </a:pPr>
            <a:r>
              <a:rPr lang="en-US" b="1" dirty="0"/>
              <a:t>12</a:t>
            </a:r>
            <a:r>
              <a:rPr lang="en-US" dirty="0"/>
              <a:t> projects </a:t>
            </a:r>
            <a:r>
              <a:rPr lang="en-US" dirty="0" smtClean="0"/>
              <a:t>surveyed</a:t>
            </a:r>
            <a:endParaRPr lang="en-US" dirty="0"/>
          </a:p>
          <a:p>
            <a:pPr marL="34290" indent="0">
              <a:buNone/>
            </a:pPr>
            <a:r>
              <a:rPr lang="en-US" b="1" dirty="0"/>
              <a:t>16</a:t>
            </a:r>
            <a:r>
              <a:rPr lang="en-US" dirty="0"/>
              <a:t> page Trade Study document </a:t>
            </a:r>
            <a:r>
              <a:rPr lang="en-US" dirty="0" smtClean="0"/>
              <a:t>produced (2923 </a:t>
            </a:r>
            <a:r>
              <a:rPr lang="en-US" dirty="0"/>
              <a:t>words)</a:t>
            </a:r>
          </a:p>
          <a:p>
            <a:pPr marL="3429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00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Know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34290" indent="0">
                  <a:buNone/>
                </a:pPr>
                <a:r>
                  <a:rPr lang="en-US" dirty="0"/>
                  <a:t>Received Signal Strength Indication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drop-off value measured in decibels </a:t>
                </a:r>
              </a:p>
              <a:p>
                <a:pPr marL="34290" indent="0">
                  <a:buNone/>
                </a:pPr>
                <a:r>
                  <a:rPr lang="en-US" dirty="0"/>
                  <a:t>Time-of-Flight</a:t>
                </a:r>
              </a:p>
              <a:p>
                <a:pPr lvl="1"/>
                <a:r>
                  <a:rPr lang="en-US" dirty="0"/>
                  <a:t>Time for a networking packet to travel between a server and client</a:t>
                </a:r>
              </a:p>
              <a:p>
                <a:pPr marL="34290" indent="0">
                  <a:buNone/>
                </a:pPr>
                <a:r>
                  <a:rPr lang="en-US"/>
                  <a:t>Trilateration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Location determination technique using distances from multiple points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992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301" y="1628775"/>
            <a:ext cx="6586537" cy="3028950"/>
          </a:xfrm>
        </p:spPr>
        <p:txBody>
          <a:bodyPr anchor="ctr"/>
          <a:lstStyle/>
          <a:p>
            <a:pPr lvl="0">
              <a:lnSpc>
                <a:spcPct val="100000"/>
              </a:lnSpc>
              <a:buNone/>
            </a:pPr>
            <a:r>
              <a:rPr lang="en" sz="2400" dirty="0"/>
              <a:t>WiFi Signal Strength (RSSI)</a:t>
            </a:r>
          </a:p>
          <a:p>
            <a:pPr lvl="0">
              <a:lnSpc>
                <a:spcPct val="100000"/>
              </a:lnSpc>
              <a:buNone/>
            </a:pPr>
            <a:r>
              <a:rPr lang="en" sz="2400" dirty="0"/>
              <a:t>WiFi Time-of-Flight (ToF)</a:t>
            </a:r>
          </a:p>
          <a:p>
            <a:pPr lvl="0">
              <a:lnSpc>
                <a:spcPct val="100000"/>
              </a:lnSpc>
              <a:buNone/>
            </a:pPr>
            <a:r>
              <a:rPr lang="en" sz="2400" dirty="0"/>
              <a:t>Bluetooth Signal Strength (RSSI)</a:t>
            </a:r>
          </a:p>
          <a:p>
            <a:pPr lvl="0">
              <a:lnSpc>
                <a:spcPct val="100000"/>
              </a:lnSpc>
              <a:buNone/>
            </a:pPr>
            <a:r>
              <a:rPr lang="en" sz="2400"/>
              <a:t>Ultrasonic </a:t>
            </a:r>
            <a:r>
              <a:rPr lang="en-US" sz="2400" smtClean="0"/>
              <a:t>Trilateration</a:t>
            </a:r>
            <a:endParaRPr lang="en" sz="2400" dirty="0"/>
          </a:p>
          <a:p>
            <a:pPr marL="34290" indent="0">
              <a:buNone/>
            </a:pPr>
            <a:endParaRPr lang="en-US" dirty="0"/>
          </a:p>
        </p:txBody>
      </p:sp>
      <p:sp>
        <p:nvSpPr>
          <p:cNvPr id="149" name="Shape 149"/>
          <p:cNvSpPr/>
          <p:nvPr/>
        </p:nvSpPr>
        <p:spPr>
          <a:xfrm>
            <a:off x="857250" y="1969031"/>
            <a:ext cx="401126" cy="450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0" name="Shape 150"/>
          <p:cNvSpPr/>
          <p:nvPr/>
        </p:nvSpPr>
        <p:spPr>
          <a:xfrm>
            <a:off x="857250" y="2492980"/>
            <a:ext cx="401126" cy="450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1" name="Shape 151"/>
          <p:cNvSpPr/>
          <p:nvPr/>
        </p:nvSpPr>
        <p:spPr>
          <a:xfrm>
            <a:off x="942003" y="3021701"/>
            <a:ext cx="275764" cy="4509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52" name="Shape 152"/>
          <p:cNvSpPr/>
          <p:nvPr/>
        </p:nvSpPr>
        <p:spPr>
          <a:xfrm>
            <a:off x="866777" y="3545784"/>
            <a:ext cx="401126" cy="42945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0" name="Title 1"/>
          <p:cNvSpPr txBox="1">
            <a:spLocks/>
          </p:cNvSpPr>
          <p:nvPr/>
        </p:nvSpPr>
        <p:spPr>
          <a:xfrm>
            <a:off x="857261" y="444511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Technology Selection</a:t>
            </a:r>
            <a:r>
              <a:rPr lang="en-US" dirty="0">
                <a:solidFill>
                  <a:srgbClr val="7F7F7F"/>
                </a:solidFill>
              </a:rPr>
              <a:t> </a:t>
            </a:r>
            <a:r>
              <a:rPr lang="en-US" i="1" dirty="0">
                <a:solidFill>
                  <a:srgbClr val="7F7F7F"/>
                </a:solidFill>
              </a:rPr>
              <a:t>- Trade Study</a:t>
            </a:r>
            <a:endParaRPr lang="en-US" sz="1707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>
              <a:buClr>
                <a:schemeClr val="accent5"/>
              </a:buClr>
            </a:pPr>
            <a:r>
              <a:rPr lang="en-US" sz="1800" dirty="0">
                <a:solidFill>
                  <a:schemeClr val="accent5"/>
                </a:solidFill>
              </a:rPr>
              <a:t>Availability</a:t>
            </a:r>
          </a:p>
          <a:p>
            <a:pPr>
              <a:buClr>
                <a:schemeClr val="accent5"/>
              </a:buClr>
            </a:pPr>
            <a:r>
              <a:rPr lang="en-US" sz="1800" dirty="0">
                <a:solidFill>
                  <a:schemeClr val="accent5"/>
                </a:solidFill>
              </a:rPr>
              <a:t>Android compatibility</a:t>
            </a:r>
          </a:p>
          <a:p>
            <a:endParaRPr lang="en-US" sz="1800" dirty="0"/>
          </a:p>
          <a:p>
            <a:pPr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Poor accuracy</a:t>
            </a:r>
          </a:p>
          <a:p>
            <a:pPr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No iOS </a:t>
            </a:r>
            <a:r>
              <a:rPr lang="en-US" sz="1800" dirty="0" smtClean="0">
                <a:solidFill>
                  <a:srgbClr val="C00000"/>
                </a:solidFill>
              </a:rPr>
              <a:t>compatibility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658753"/>
            <a:ext cx="2780017" cy="278611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50" y="455083"/>
            <a:ext cx="7406640" cy="1017270"/>
          </a:xfrm>
        </p:spPr>
        <p:txBody>
          <a:bodyPr/>
          <a:lstStyle/>
          <a:p>
            <a:r>
              <a:rPr lang="en-US"/>
              <a:t>Technology Selection</a:t>
            </a:r>
            <a:r>
              <a:rPr lang="en-US">
                <a:solidFill>
                  <a:srgbClr val="7F7F7F"/>
                </a:solidFill>
              </a:rPr>
              <a:t> </a:t>
            </a:r>
            <a:r>
              <a:rPr lang="en-US" i="1">
                <a:solidFill>
                  <a:srgbClr val="7F7F7F"/>
                </a:solidFill>
              </a:rPr>
              <a:t>- WiFi RSSI</a:t>
            </a:r>
            <a:endParaRPr lang="en-US" sz="1707" i="1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>
              <a:buClr>
                <a:schemeClr val="accent5"/>
              </a:buClr>
            </a:pPr>
            <a:r>
              <a:rPr lang="en-US" sz="1800" dirty="0">
                <a:solidFill>
                  <a:schemeClr val="accent5"/>
                </a:solidFill>
              </a:rPr>
              <a:t>Low computational complexity</a:t>
            </a:r>
          </a:p>
          <a:p>
            <a:endParaRPr lang="en-US" sz="1800" dirty="0"/>
          </a:p>
          <a:p>
            <a:pPr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Unachievable time precision required</a:t>
            </a:r>
          </a:p>
          <a:p>
            <a:pPr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Hardware configurability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658753"/>
            <a:ext cx="2780017" cy="278611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50" y="455083"/>
            <a:ext cx="7406640" cy="1017270"/>
          </a:xfrm>
        </p:spPr>
        <p:txBody>
          <a:bodyPr/>
          <a:lstStyle/>
          <a:p>
            <a:r>
              <a:rPr lang="en-US" dirty="0"/>
              <a:t>Technology Selection</a:t>
            </a:r>
            <a:r>
              <a:rPr lang="en-US" dirty="0">
                <a:solidFill>
                  <a:srgbClr val="7F7F7F"/>
                </a:solidFill>
              </a:rPr>
              <a:t> </a:t>
            </a:r>
            <a:r>
              <a:rPr lang="en-US" i="1" dirty="0">
                <a:solidFill>
                  <a:srgbClr val="7F7F7F"/>
                </a:solidFill>
              </a:rPr>
              <a:t>- </a:t>
            </a:r>
            <a:r>
              <a:rPr lang="en-US" i="1" dirty="0" err="1">
                <a:solidFill>
                  <a:srgbClr val="7F7F7F"/>
                </a:solidFill>
              </a:rPr>
              <a:t>WiFi</a:t>
            </a:r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err="1" smtClean="0">
                <a:solidFill>
                  <a:srgbClr val="7F7F7F"/>
                </a:solidFill>
              </a:rPr>
              <a:t>ToF</a:t>
            </a:r>
            <a:endParaRPr lang="en-US" sz="1707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718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/>
              <a:t>Product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what we’re making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>
              <a:buClr>
                <a:schemeClr val="accent5"/>
              </a:buClr>
            </a:pPr>
            <a:r>
              <a:rPr lang="en-US" sz="1800" dirty="0">
                <a:solidFill>
                  <a:schemeClr val="accent5"/>
                </a:solidFill>
              </a:rPr>
              <a:t>Low cost</a:t>
            </a:r>
          </a:p>
          <a:p>
            <a:pPr>
              <a:buClr>
                <a:schemeClr val="accent5"/>
              </a:buClr>
            </a:pPr>
            <a:r>
              <a:rPr lang="en-US" sz="1800" dirty="0">
                <a:solidFill>
                  <a:schemeClr val="accent5"/>
                </a:solidFill>
              </a:rPr>
              <a:t>Scalability</a:t>
            </a:r>
          </a:p>
          <a:p>
            <a:pPr>
              <a:buClr>
                <a:schemeClr val="accent5"/>
              </a:buClr>
            </a:pPr>
            <a:r>
              <a:rPr lang="en-US" sz="1800" dirty="0">
                <a:solidFill>
                  <a:schemeClr val="accent5"/>
                </a:solidFill>
              </a:rPr>
              <a:t>Accuracy</a:t>
            </a:r>
          </a:p>
          <a:p>
            <a:pPr>
              <a:buClr>
                <a:schemeClr val="accent5"/>
              </a:buClr>
            </a:pPr>
            <a:r>
              <a:rPr lang="en-US" sz="1800" dirty="0">
                <a:solidFill>
                  <a:schemeClr val="accent5"/>
                </a:solidFill>
              </a:rPr>
              <a:t>Cross-platform compatibility</a:t>
            </a:r>
          </a:p>
          <a:p>
            <a:endParaRPr lang="en-US" sz="1800" dirty="0"/>
          </a:p>
          <a:p>
            <a:pPr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Hardware requirements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31" y="1709736"/>
            <a:ext cx="1845880" cy="26853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50" y="455083"/>
            <a:ext cx="7406640" cy="1017270"/>
          </a:xfrm>
        </p:spPr>
        <p:txBody>
          <a:bodyPr/>
          <a:lstStyle/>
          <a:p>
            <a:r>
              <a:rPr lang="en-US"/>
              <a:t>Technology Selection</a:t>
            </a:r>
            <a:r>
              <a:rPr lang="en-US">
                <a:solidFill>
                  <a:srgbClr val="7F7F7F"/>
                </a:solidFill>
              </a:rPr>
              <a:t> </a:t>
            </a:r>
            <a:r>
              <a:rPr lang="en-US" i="1">
                <a:solidFill>
                  <a:srgbClr val="7F7F7F"/>
                </a:solidFill>
              </a:rPr>
              <a:t>- Bluetooth</a:t>
            </a:r>
            <a:endParaRPr lang="en-US" sz="1707" i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75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0"/>
          <p:cNvSpPr/>
          <p:nvPr/>
        </p:nvSpPr>
        <p:spPr>
          <a:xfrm>
            <a:off x="1041421" y="1790423"/>
            <a:ext cx="2882300" cy="25227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>
              <a:buClr>
                <a:schemeClr val="accent5"/>
              </a:buClr>
            </a:pPr>
            <a:r>
              <a:rPr lang="en-US" sz="1800" dirty="0">
                <a:solidFill>
                  <a:schemeClr val="accent5"/>
                </a:solidFill>
              </a:rPr>
              <a:t>Achievable precision</a:t>
            </a:r>
          </a:p>
          <a:p>
            <a:pPr>
              <a:buClr>
                <a:schemeClr val="accent5"/>
              </a:buClr>
            </a:pPr>
            <a:r>
              <a:rPr lang="en-US" sz="1800" dirty="0">
                <a:solidFill>
                  <a:schemeClr val="accent5"/>
                </a:solidFill>
              </a:rPr>
              <a:t>Cross-platform compatibility</a:t>
            </a:r>
          </a:p>
          <a:p>
            <a:endParaRPr lang="en-US" sz="1800" dirty="0"/>
          </a:p>
          <a:p>
            <a:pPr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Implementation complexity</a:t>
            </a:r>
          </a:p>
          <a:p>
            <a:pPr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High cost</a:t>
            </a:r>
          </a:p>
          <a:p>
            <a:pPr>
              <a:buClr>
                <a:srgbClr val="C00000"/>
              </a:buClr>
            </a:pPr>
            <a:r>
              <a:rPr lang="en-US" sz="1800" dirty="0">
                <a:solidFill>
                  <a:srgbClr val="C00000"/>
                </a:solidFill>
              </a:rPr>
              <a:t>Health concerns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50" y="455083"/>
            <a:ext cx="7406640" cy="1017270"/>
          </a:xfrm>
        </p:spPr>
        <p:txBody>
          <a:bodyPr/>
          <a:lstStyle/>
          <a:p>
            <a:r>
              <a:rPr lang="en-US"/>
              <a:t>Technology Selection</a:t>
            </a:r>
            <a:r>
              <a:rPr lang="en-US">
                <a:solidFill>
                  <a:srgbClr val="7F7F7F"/>
                </a:solidFill>
              </a:rPr>
              <a:t> </a:t>
            </a:r>
            <a:r>
              <a:rPr lang="en-US" i="1">
                <a:solidFill>
                  <a:srgbClr val="7F7F7F"/>
                </a:solidFill>
              </a:rPr>
              <a:t>- Ultrasonic</a:t>
            </a:r>
            <a:endParaRPr lang="en-US" sz="1707" i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86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966375" y="2281469"/>
            <a:ext cx="450950" cy="450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7" name="Shape 187"/>
          <p:cNvSpPr/>
          <p:nvPr/>
        </p:nvSpPr>
        <p:spPr>
          <a:xfrm>
            <a:off x="1036838" y="3107565"/>
            <a:ext cx="310017" cy="4509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88" name="Shape 188"/>
          <p:cNvSpPr/>
          <p:nvPr/>
        </p:nvSpPr>
        <p:spPr>
          <a:xfrm>
            <a:off x="966376" y="3584536"/>
            <a:ext cx="450950" cy="42945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89" name="Shape 189"/>
          <p:cNvSpPr/>
          <p:nvPr/>
        </p:nvSpPr>
        <p:spPr>
          <a:xfrm>
            <a:off x="966375" y="2732419"/>
            <a:ext cx="450950" cy="450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190" name="Shape 190"/>
          <p:cNvGraphicFramePr/>
          <p:nvPr>
            <p:extLst>
              <p:ext uri="{D42A27DB-BD31-4B8C-83A1-F6EECF244321}">
                <p14:modId xmlns:p14="http://schemas.microsoft.com/office/powerpoint/2010/main" val="1036885125"/>
              </p:ext>
            </p:extLst>
          </p:nvPr>
        </p:nvGraphicFramePr>
        <p:xfrm>
          <a:off x="843550" y="1858471"/>
          <a:ext cx="7456875" cy="2988325"/>
        </p:xfrm>
        <a:graphic>
          <a:graphicData uri="http://schemas.openxmlformats.org/drawingml/2006/table">
            <a:tbl>
              <a:tblPr>
                <a:noFill/>
                <a:tableStyleId>{F59D9D09-04D6-4369-BAD4-A407C12E67D1}</a:tableStyleId>
              </a:tblPr>
              <a:tblGrid>
                <a:gridCol w="2419650">
                  <a:extLst>
                    <a:ext uri="{9D8B030D-6E8A-4147-A177-3AD203B41FA5}">
                      <a16:colId xmlns="" xmlns:a16="http://schemas.microsoft.com/office/drawing/2014/main" val="3889918737"/>
                    </a:ext>
                  </a:extLst>
                </a:gridCol>
                <a:gridCol w="1257150">
                  <a:extLst>
                    <a:ext uri="{9D8B030D-6E8A-4147-A177-3AD203B41FA5}">
                      <a16:colId xmlns="" xmlns:a16="http://schemas.microsoft.com/office/drawing/2014/main" val="4051829730"/>
                    </a:ext>
                  </a:extLst>
                </a:gridCol>
                <a:gridCol w="1179050">
                  <a:extLst>
                    <a:ext uri="{9D8B030D-6E8A-4147-A177-3AD203B41FA5}">
                      <a16:colId xmlns="" xmlns:a16="http://schemas.microsoft.com/office/drawing/2014/main" val="2201288845"/>
                    </a:ext>
                  </a:extLst>
                </a:gridCol>
                <a:gridCol w="1291825">
                  <a:extLst>
                    <a:ext uri="{9D8B030D-6E8A-4147-A177-3AD203B41FA5}">
                      <a16:colId xmlns="" xmlns:a16="http://schemas.microsoft.com/office/drawing/2014/main" val="400086151"/>
                    </a:ext>
                  </a:extLst>
                </a:gridCol>
                <a:gridCol w="1309200">
                  <a:extLst>
                    <a:ext uri="{9D8B030D-6E8A-4147-A177-3AD203B41FA5}">
                      <a16:colId xmlns="" xmlns:a16="http://schemas.microsoft.com/office/drawing/2014/main" val="2696304044"/>
                    </a:ext>
                  </a:extLst>
                </a:gridCol>
              </a:tblGrid>
              <a:tr h="418925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" sz="1800" b="1"/>
                        <a:t>Accuracy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" sz="1800" b="1"/>
                        <a:t>Cost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" sz="1800" b="1"/>
                        <a:t>Difficulty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en" sz="1800" b="1"/>
                        <a:t>Overall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2796129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dirty="0"/>
                        <a:t>              RSSI </a:t>
                      </a:r>
                      <a:r>
                        <a:rPr lang="en" dirty="0" smtClean="0"/>
                        <a:t>Trilateration</a:t>
                      </a:r>
                      <a:endParaRPr lang="en" dirty="0"/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/>
                        <a:t>1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/>
                        <a:t>9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/>
                        <a:t>8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/>
                        <a:t>5.1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967893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</a:rPr>
                        <a:t>              </a:t>
                      </a:r>
                      <a:r>
                        <a:rPr lang="en" dirty="0" smtClean="0"/>
                        <a:t>ToF Trilateration</a:t>
                      </a:r>
                      <a:endParaRPr lang="en" dirty="0"/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/>
                        <a:t>4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/>
                        <a:t>8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/>
                        <a:t>2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/>
                        <a:t>4.8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2553162"/>
                  </a:ext>
                </a:extLst>
              </a:tr>
              <a:tr h="47477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</a:rPr>
                        <a:t>              </a:t>
                      </a:r>
                      <a:r>
                        <a:rPr lang="en" b="1" dirty="0" smtClean="0"/>
                        <a:t>Trilateration</a:t>
                      </a:r>
                      <a:endParaRPr lang="en" b="1" dirty="0"/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 b="1" dirty="0"/>
                        <a:t>8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 b="1" dirty="0"/>
                        <a:t>5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 b="1" dirty="0"/>
                        <a:t>9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 b="1" dirty="0"/>
                        <a:t>7.5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6771581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</a:rPr>
                        <a:t>              </a:t>
                      </a:r>
                      <a:r>
                        <a:rPr lang="en" dirty="0" smtClean="0"/>
                        <a:t>Trilateration</a:t>
                      </a:r>
                      <a:endParaRPr lang="en" dirty="0"/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/>
                        <a:t>10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/>
                        <a:t>1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/>
                        <a:t>2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 dirty="0"/>
                        <a:t>5.7</a:t>
                      </a:r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394460"/>
                  </a:ext>
                </a:extLst>
              </a:tr>
              <a:tr h="41892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dirty="0" smtClean="0"/>
                        <a:t>              Radio</a:t>
                      </a:r>
                      <a:r>
                        <a:rPr lang="en" baseline="0" dirty="0" smtClean="0"/>
                        <a:t> Field ID</a:t>
                      </a:r>
                      <a:endParaRPr lang="en" dirty="0"/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 dirty="0" smtClean="0">
                          <a:solidFill>
                            <a:srgbClr val="C00000"/>
                          </a:solidFill>
                        </a:rPr>
                        <a:t>Not</a:t>
                      </a:r>
                      <a:r>
                        <a:rPr lang="en" sz="1800" baseline="0" dirty="0" smtClean="0">
                          <a:solidFill>
                            <a:srgbClr val="C00000"/>
                          </a:solidFill>
                        </a:rPr>
                        <a:t> viable – not on consumer devices</a:t>
                      </a:r>
                      <a:endParaRPr lang="en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3500" marR="63500" marT="63500" marB="63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en" sz="1800" dirty="0"/>
                    </a:p>
                  </a:txBody>
                  <a:tcPr marL="63500" marR="63500" marT="63500" marB="63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en" sz="1800" dirty="0"/>
                    </a:p>
                  </a:txBody>
                  <a:tcPr marL="63500" marR="63500" marT="63500" marB="63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en" sz="1800" dirty="0"/>
                    </a:p>
                  </a:txBody>
                  <a:tcPr marL="63500" marR="63500" marT="63500" marB="63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25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dirty="0" smtClean="0"/>
                        <a:t>              Near-Field</a:t>
                      </a:r>
                      <a:r>
                        <a:rPr lang="en" baseline="0" dirty="0" smtClean="0"/>
                        <a:t> Comm.</a:t>
                      </a:r>
                      <a:endParaRPr lang="en" dirty="0"/>
                    </a:p>
                  </a:txBody>
                  <a:tcPr marL="63500" marR="63500" marT="63500" marB="63500" anchor="ctr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800" dirty="0" smtClean="0">
                          <a:solidFill>
                            <a:srgbClr val="C00000"/>
                          </a:solidFill>
                        </a:rPr>
                        <a:t>Not</a:t>
                      </a:r>
                      <a:r>
                        <a:rPr lang="en" sz="1800" baseline="0" dirty="0" smtClean="0">
                          <a:solidFill>
                            <a:srgbClr val="C00000"/>
                          </a:solidFill>
                        </a:rPr>
                        <a:t> viable – max range 10cm</a:t>
                      </a:r>
                      <a:endParaRPr lang="en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3500" marR="63500" marT="63500" marB="63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en" sz="1800" dirty="0"/>
                    </a:p>
                  </a:txBody>
                  <a:tcPr marL="63500" marR="63500" marT="63500" marB="63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en" sz="1800" dirty="0"/>
                    </a:p>
                  </a:txBody>
                  <a:tcPr marL="63500" marR="63500" marT="63500" marB="63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 algn="ctr" rtl="0">
                        <a:buNone/>
                      </a:pPr>
                      <a:endParaRPr lang="en" sz="1800" dirty="0"/>
                    </a:p>
                  </a:txBody>
                  <a:tcPr marL="63500" marR="63500" marT="63500" marB="63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857250" y="455083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Technology Selection</a:t>
            </a:r>
            <a:r>
              <a:rPr lang="en-US" dirty="0">
                <a:solidFill>
                  <a:srgbClr val="7F7F7F"/>
                </a:solidFill>
              </a:rPr>
              <a:t> </a:t>
            </a:r>
            <a:r>
              <a:rPr lang="en-US" i="1" dirty="0">
                <a:solidFill>
                  <a:srgbClr val="7F7F7F"/>
                </a:solidFill>
              </a:rPr>
              <a:t>- Comparison</a:t>
            </a:r>
            <a:endParaRPr lang="en-US" sz="1707" i="1" dirty="0">
              <a:solidFill>
                <a:srgbClr val="7F7F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9" y="4013993"/>
            <a:ext cx="483764" cy="423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5" y="4464943"/>
            <a:ext cx="457387" cy="3365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Choices</a:t>
            </a:r>
            <a:r>
              <a:rPr lang="en-US">
                <a:solidFill>
                  <a:srgbClr val="7F7F7F"/>
                </a:solidFill>
              </a:rPr>
              <a:t> </a:t>
            </a:r>
            <a:r>
              <a:rPr lang="en-US" i="1">
                <a:solidFill>
                  <a:srgbClr val="7F7F7F"/>
                </a:solidFill>
              </a:rPr>
              <a:t>- Platforms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Android 4.3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ASP.NET Web API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25" y="2039938"/>
            <a:ext cx="2536825" cy="2536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344" y="2222511"/>
            <a:ext cx="1548852" cy="253682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0511" y="2508261"/>
            <a:ext cx="1272743" cy="1951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788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840404" y="2356348"/>
            <a:ext cx="1235084" cy="129172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22988" y="2679700"/>
            <a:ext cx="642754" cy="67453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88691" y="2115520"/>
            <a:ext cx="1706843" cy="17781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543050"/>
            <a:ext cx="3744913" cy="3392072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entury Gothic"/>
              </a:rPr>
              <a:t>Testing </a:t>
            </a:r>
            <a:r>
              <a:rPr lang="en-US" dirty="0" smtClean="0">
                <a:latin typeface="Century Gothic"/>
              </a:rPr>
              <a:t>against </a:t>
            </a:r>
            <a:r>
              <a:rPr lang="en-US" dirty="0">
                <a:latin typeface="Century Gothic"/>
              </a:rPr>
              <a:t>ground truth</a:t>
            </a:r>
          </a:p>
          <a:p>
            <a:r>
              <a:rPr lang="en-US" dirty="0">
                <a:latin typeface="Century Gothic"/>
              </a:rPr>
              <a:t>Accuracy </a:t>
            </a:r>
            <a:r>
              <a:rPr lang="en-US" dirty="0" smtClean="0">
                <a:latin typeface="Century Gothic"/>
              </a:rPr>
              <a:t>thresholds</a:t>
            </a:r>
            <a:endParaRPr lang="en-US" dirty="0">
              <a:latin typeface="Century Gothic"/>
            </a:endParaRPr>
          </a:p>
          <a:p>
            <a:r>
              <a:rPr lang="en-US" dirty="0">
                <a:latin typeface="Century Gothic"/>
              </a:rPr>
              <a:t>Calibration </a:t>
            </a:r>
            <a:r>
              <a:rPr lang="en-US" dirty="0" smtClean="0">
                <a:latin typeface="Century Gothic"/>
              </a:rPr>
              <a:t>or adjustments</a:t>
            </a:r>
            <a:endParaRPr lang="en-US" dirty="0">
              <a:latin typeface="Century Gothic"/>
            </a:endParaRPr>
          </a:p>
          <a:p>
            <a:r>
              <a:rPr lang="en-US" dirty="0">
                <a:solidFill>
                  <a:srgbClr val="1CADE4"/>
                </a:solidFill>
                <a:latin typeface="Century Gothic"/>
              </a:rPr>
              <a:t>Tracking position in different environments (alone, crowded, obstacles)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102548" y="2048529"/>
            <a:ext cx="198109" cy="28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923815" y="1954331"/>
            <a:ext cx="198109" cy="28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044300" y="4233425"/>
            <a:ext cx="198109" cy="28819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135794" y="4153511"/>
            <a:ext cx="150849" cy="156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8033" y="3374498"/>
            <a:ext cx="150849" cy="15683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58500" y="2956500"/>
            <a:ext cx="150849" cy="156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41626" y="4430770"/>
            <a:ext cx="150849" cy="15683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01821" y="3078928"/>
            <a:ext cx="476755" cy="34667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57608" y="4070257"/>
            <a:ext cx="1318524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= expected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2518" y="4348340"/>
            <a:ext cx="1318524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= observed</a:t>
            </a:r>
          </a:p>
        </p:txBody>
      </p:sp>
    </p:spTree>
    <p:extLst>
      <p:ext uri="{BB962C8B-B14F-4D97-AF65-F5344CB8AC3E}">
        <p14:creationId xmlns:p14="http://schemas.microsoft.com/office/powerpoint/2010/main" val="3910449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CADE4"/>
                </a:solidFill>
              </a:rPr>
              <a:t>Risk Management</a:t>
            </a:r>
            <a:r>
              <a:rPr lang="en-US">
                <a:solidFill>
                  <a:srgbClr val="7F7F7F"/>
                </a:solidFill>
              </a:rPr>
              <a:t> </a:t>
            </a:r>
            <a:r>
              <a:rPr lang="en-US" i="1">
                <a:solidFill>
                  <a:srgbClr val="7F7F7F"/>
                </a:solidFill>
              </a:rPr>
              <a:t>- Technical Risks</a:t>
            </a:r>
            <a:endParaRPr lang="en-US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4290" indent="0">
              <a:buNone/>
            </a:pPr>
            <a:r>
              <a:rPr lang="en-US" sz="1707" dirty="0">
                <a:solidFill>
                  <a:srgbClr val="1CADE4"/>
                </a:solidFill>
                <a:latin typeface="Century Gothic"/>
                <a:cs typeface="Arial"/>
              </a:rPr>
              <a:t>No Platform Independent Solution Exists</a:t>
            </a:r>
          </a:p>
          <a:p>
            <a:pPr marL="34290" indent="0">
              <a:spcBef>
                <a:spcPts val="600"/>
              </a:spcBef>
              <a:buNone/>
            </a:pPr>
            <a:r>
              <a:rPr lang="en-US" sz="1707" i="1" dirty="0">
                <a:solidFill>
                  <a:srgbClr val="1CADE4"/>
                </a:solidFill>
                <a:latin typeface="Century Gothic"/>
                <a:cs typeface="Arial"/>
              </a:rPr>
              <a:t>     Mitigation: Fallback to </a:t>
            </a:r>
            <a:r>
              <a:rPr lang="en-US" sz="1707" i="1" dirty="0" smtClean="0">
                <a:solidFill>
                  <a:srgbClr val="1CADE4"/>
                </a:solidFill>
                <a:latin typeface="Century Gothic"/>
                <a:cs typeface="Arial"/>
              </a:rPr>
              <a:t>Android</a:t>
            </a:r>
            <a:endParaRPr lang="en-US" dirty="0">
              <a:solidFill>
                <a:srgbClr val="1CADE4"/>
              </a:solidFill>
              <a:latin typeface="Century Gothic"/>
              <a:cs typeface="Arial"/>
            </a:endParaRPr>
          </a:p>
          <a:p>
            <a:pPr marL="34290" indent="0">
              <a:buNone/>
            </a:pPr>
            <a:r>
              <a:rPr lang="en-US" sz="1707" dirty="0">
                <a:solidFill>
                  <a:srgbClr val="1CADE4"/>
                </a:solidFill>
                <a:latin typeface="Century Gothic"/>
                <a:cs typeface="Arial"/>
              </a:rPr>
              <a:t>Limited Android Experience</a:t>
            </a:r>
          </a:p>
          <a:p>
            <a:pPr marL="34290" indent="0">
              <a:spcBef>
                <a:spcPts val="600"/>
              </a:spcBef>
              <a:buNone/>
            </a:pPr>
            <a:r>
              <a:rPr lang="en-US" sz="1707" i="1" dirty="0">
                <a:solidFill>
                  <a:srgbClr val="1CADE4"/>
                </a:solidFill>
                <a:latin typeface="Century Gothic"/>
                <a:cs typeface="Arial"/>
              </a:rPr>
              <a:t>     Mitigation: Allot time for </a:t>
            </a:r>
            <a:r>
              <a:rPr lang="en-US" sz="1707" i="1" dirty="0" smtClean="0">
                <a:solidFill>
                  <a:srgbClr val="1CADE4"/>
                </a:solidFill>
                <a:latin typeface="Century Gothic"/>
                <a:cs typeface="Arial"/>
              </a:rPr>
              <a:t>self-learning</a:t>
            </a:r>
            <a:endParaRPr lang="en-US" dirty="0">
              <a:solidFill>
                <a:srgbClr val="1CADE4"/>
              </a:solidFill>
              <a:latin typeface="Century Gothic"/>
              <a:cs typeface="Arial"/>
            </a:endParaRPr>
          </a:p>
          <a:p>
            <a:pPr marL="34290" indent="0">
              <a:buNone/>
            </a:pPr>
            <a:r>
              <a:rPr lang="en-US" sz="1707" dirty="0">
                <a:solidFill>
                  <a:srgbClr val="1CADE4"/>
                </a:solidFill>
                <a:latin typeface="Century Gothic"/>
                <a:cs typeface="Arial"/>
              </a:rPr>
              <a:t>Incapable Hardware</a:t>
            </a:r>
          </a:p>
          <a:p>
            <a:pPr marL="34290" indent="0">
              <a:spcBef>
                <a:spcPts val="600"/>
              </a:spcBef>
              <a:buNone/>
            </a:pPr>
            <a:r>
              <a:rPr lang="en-US" sz="1707" i="1" dirty="0">
                <a:solidFill>
                  <a:srgbClr val="1CADE4"/>
                </a:solidFill>
                <a:latin typeface="Century Gothic"/>
                <a:cs typeface="Arial"/>
              </a:rPr>
              <a:t>     Mitigation: Early implementation and testing</a:t>
            </a:r>
            <a:endParaRPr lang="en-US" dirty="0">
              <a:solidFill>
                <a:srgbClr val="1CADE4"/>
              </a:solidFill>
              <a:latin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56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CADE4"/>
                </a:solidFill>
              </a:rPr>
              <a:t>Risk Management</a:t>
            </a:r>
            <a:r>
              <a:rPr lang="en-US">
                <a:solidFill>
                  <a:srgbClr val="7F7F7F"/>
                </a:solidFill>
              </a:rPr>
              <a:t> </a:t>
            </a:r>
            <a:r>
              <a:rPr lang="en-US" i="1">
                <a:solidFill>
                  <a:srgbClr val="7F7F7F"/>
                </a:solidFill>
              </a:rPr>
              <a:t>- Budget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543050"/>
            <a:ext cx="7404100" cy="795867"/>
          </a:xfrm>
        </p:spPr>
        <p:txBody>
          <a:bodyPr/>
          <a:lstStyle/>
          <a:p>
            <a:pPr marL="34290" indent="0">
              <a:buNone/>
            </a:pPr>
            <a:r>
              <a:rPr lang="en-US">
                <a:latin typeface="Century Gothic"/>
              </a:rPr>
              <a:t>Limited Budget or Delay in Hardware Acquisition</a:t>
            </a:r>
          </a:p>
          <a:p>
            <a:pPr marL="34290" indent="0">
              <a:buNone/>
            </a:pPr>
            <a:r>
              <a:rPr lang="en-US">
                <a:latin typeface="Century Gothic"/>
              </a:rPr>
              <a:t>    Mitigation: Fallback on owned devices</a:t>
            </a:r>
          </a:p>
        </p:txBody>
      </p:sp>
      <p:pic>
        <p:nvPicPr>
          <p:cNvPr id="6" name="Picture 5" descr="Screen Shot 2013-12-08 at 12.07.31 A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261" y="2508261"/>
            <a:ext cx="3589866" cy="24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02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CADE4"/>
                </a:solidFill>
              </a:rPr>
              <a:t>Risk Management</a:t>
            </a:r>
            <a:r>
              <a:rPr lang="en-US">
                <a:solidFill>
                  <a:srgbClr val="7F7F7F"/>
                </a:solidFill>
              </a:rPr>
              <a:t> </a:t>
            </a:r>
            <a:r>
              <a:rPr lang="en-US" i="1">
                <a:solidFill>
                  <a:srgbClr val="7F7F7F"/>
                </a:solidFill>
              </a:rPr>
              <a:t>- Schedule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543050"/>
            <a:ext cx="7404100" cy="583672"/>
          </a:xfrm>
        </p:spPr>
        <p:txBody>
          <a:bodyPr/>
          <a:lstStyle/>
          <a:p>
            <a:pPr marL="34290" indent="0">
              <a:buNone/>
            </a:pPr>
            <a:r>
              <a:rPr lang="en-US"/>
              <a:t>Scope Creep</a:t>
            </a:r>
            <a:br>
              <a:rPr lang="en-US"/>
            </a:br>
            <a:r>
              <a:rPr lang="en-US"/>
              <a:t>    Mitigation: Assess priority and difficulty of all new requirements</a:t>
            </a:r>
          </a:p>
        </p:txBody>
      </p:sp>
      <p:pic>
        <p:nvPicPr>
          <p:cNvPr id="4" name="Picture 3" descr="Screen Shot 2013-12-08 at 12.11.3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094" y="2349511"/>
            <a:ext cx="3738033" cy="2389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7176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/>
              <a:t>Process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how we’re making it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" dirty="0" smtClean="0"/>
              <a:t>Process - Development</a:t>
            </a:r>
            <a:endParaRPr lang="e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57250" y="1858325"/>
            <a:ext cx="3719512" cy="582930"/>
          </a:xfrm>
        </p:spPr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857249" y="2398304"/>
            <a:ext cx="3719513" cy="1778413"/>
          </a:xfrm>
        </p:spPr>
        <p:txBody>
          <a:bodyPr anchor="t"/>
          <a:lstStyle/>
          <a:p>
            <a:r>
              <a:rPr lang="en-US" sz="1600" dirty="0" smtClean="0"/>
              <a:t>Adapt </a:t>
            </a:r>
            <a:r>
              <a:rPr lang="en-US" sz="1600" dirty="0"/>
              <a:t>to </a:t>
            </a:r>
            <a:r>
              <a:rPr lang="en-US" sz="1600" dirty="0" smtClean="0"/>
              <a:t>changing requirements</a:t>
            </a:r>
            <a:endParaRPr lang="en-US" sz="1600" dirty="0"/>
          </a:p>
          <a:p>
            <a:pPr lvl="1"/>
            <a:r>
              <a:rPr lang="en-US" sz="1400" dirty="0" smtClean="0"/>
              <a:t>Capabilities </a:t>
            </a:r>
            <a:r>
              <a:rPr lang="en-US" sz="1400" dirty="0"/>
              <a:t>of </a:t>
            </a:r>
            <a:r>
              <a:rPr lang="en-US" sz="1400" dirty="0" smtClean="0"/>
              <a:t>server</a:t>
            </a:r>
            <a:endParaRPr lang="en-US" sz="1400" dirty="0"/>
          </a:p>
          <a:p>
            <a:r>
              <a:rPr lang="en-US" sz="1600" dirty="0"/>
              <a:t>Mitigate </a:t>
            </a:r>
            <a:r>
              <a:rPr lang="en-US" sz="1600" dirty="0" smtClean="0"/>
              <a:t>risk</a:t>
            </a:r>
            <a:endParaRPr lang="en-US" sz="1600" dirty="0"/>
          </a:p>
          <a:p>
            <a:pPr lvl="1"/>
            <a:r>
              <a:rPr lang="en-US" sz="1400" dirty="0" smtClean="0"/>
              <a:t>Viability </a:t>
            </a:r>
            <a:r>
              <a:rPr lang="en-US" sz="1400" dirty="0"/>
              <a:t>of </a:t>
            </a:r>
            <a:r>
              <a:rPr lang="en-US" sz="1400" dirty="0" smtClean="0"/>
              <a:t>trilateration technologies</a:t>
            </a:r>
            <a:endParaRPr lang="en-US" sz="1400" dirty="0"/>
          </a:p>
          <a:p>
            <a:pPr lvl="1"/>
            <a:r>
              <a:rPr lang="en-US" sz="1400" dirty="0" smtClean="0"/>
              <a:t>Hardware availability</a:t>
            </a:r>
            <a:endParaRPr lang="en-US" sz="140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01880" y="1856466"/>
            <a:ext cx="3566160" cy="582930"/>
          </a:xfrm>
        </p:spPr>
        <p:txBody>
          <a:bodyPr/>
          <a:lstStyle/>
          <a:p>
            <a:pPr lvl="0"/>
            <a:r>
              <a:rPr lang="en" dirty="0" smtClean="0"/>
              <a:t>Spiral Development</a:t>
            </a:r>
            <a:endParaRPr lang="e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01880" y="2396684"/>
            <a:ext cx="3566160" cy="1780033"/>
          </a:xfrm>
        </p:spPr>
        <p:txBody>
          <a:bodyPr anchor="t">
            <a:normAutofit lnSpcReduction="10000"/>
          </a:bodyPr>
          <a:lstStyle/>
          <a:p>
            <a:pPr lvl="1"/>
            <a:r>
              <a:rPr lang="en" dirty="0" smtClean="0"/>
              <a:t>Collection of Agile methodologies</a:t>
            </a:r>
          </a:p>
          <a:p>
            <a:pPr lvl="1"/>
            <a:r>
              <a:rPr lang="en" dirty="0" smtClean="0"/>
              <a:t>Address </a:t>
            </a:r>
            <a:r>
              <a:rPr lang="en" dirty="0"/>
              <a:t>risk before each sprint</a:t>
            </a:r>
          </a:p>
          <a:p>
            <a:pPr lvl="1"/>
            <a:r>
              <a:rPr lang="en" dirty="0"/>
              <a:t>Plan around risk and hardware availability</a:t>
            </a:r>
          </a:p>
          <a:p>
            <a:pPr lvl="1"/>
            <a:r>
              <a:rPr lang="en" dirty="0"/>
              <a:t>Adapt to new </a:t>
            </a:r>
            <a:r>
              <a:rPr lang="en" dirty="0" smtClean="0"/>
              <a:t>requirements</a:t>
            </a:r>
          </a:p>
          <a:p>
            <a:pPr lvl="1"/>
            <a:r>
              <a:rPr lang="en" dirty="0" smtClean="0"/>
              <a:t>Internal task prioritization</a:t>
            </a:r>
            <a:endParaRPr lang="en" dirty="0"/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290" indent="0">
              <a:buNone/>
            </a:pPr>
            <a:r>
              <a:rPr lang="en-US" sz="2000" dirty="0"/>
              <a:t>large, indoor venues</a:t>
            </a:r>
          </a:p>
          <a:p>
            <a:pPr lvl="1"/>
            <a:r>
              <a:rPr lang="en-US" sz="1750" dirty="0"/>
              <a:t>science, career fairs</a:t>
            </a:r>
          </a:p>
          <a:p>
            <a:pPr lvl="1"/>
            <a:r>
              <a:rPr lang="en-US" sz="1750" dirty="0"/>
              <a:t>hundreds of presentations</a:t>
            </a:r>
          </a:p>
          <a:p>
            <a:pPr marL="34290" indent="0">
              <a:buNone/>
            </a:pPr>
            <a:r>
              <a:rPr lang="en-US" sz="2000" dirty="0"/>
              <a:t>teams of judges</a:t>
            </a:r>
          </a:p>
          <a:p>
            <a:pPr marL="3429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difficult for judges to navigate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" indent="0">
              <a:buNone/>
            </a:pPr>
            <a:r>
              <a:rPr lang="en-US"/>
              <a:t>Week 5-6: Android Skeleton Setup</a:t>
            </a:r>
          </a:p>
          <a:p>
            <a:pPr marL="34290" indent="0">
              <a:buNone/>
            </a:pPr>
            <a:r>
              <a:rPr lang="en-US"/>
              <a:t>Week </a:t>
            </a:r>
            <a:r>
              <a:rPr lang="en-US" smtClean="0"/>
              <a:t>7-8: Wi-Fi </a:t>
            </a:r>
            <a:r>
              <a:rPr lang="en-US"/>
              <a:t>Triangulation </a:t>
            </a:r>
            <a:r>
              <a:rPr lang="en-US" smtClean="0"/>
              <a:t>Exploration</a:t>
            </a:r>
            <a:endParaRPr lang="en-US"/>
          </a:p>
          <a:p>
            <a:pPr marL="34290" indent="0">
              <a:buNone/>
            </a:pPr>
            <a:r>
              <a:rPr lang="en-US"/>
              <a:t>Week 9-10: Other Technology </a:t>
            </a:r>
            <a:r>
              <a:rPr lang="en-US" smtClean="0"/>
              <a:t>Exploration</a:t>
            </a:r>
            <a:endParaRPr lang="en-US"/>
          </a:p>
          <a:p>
            <a:pPr marL="34290" indent="0">
              <a:buNone/>
            </a:pPr>
            <a:r>
              <a:rPr lang="en-US"/>
              <a:t>Week 11-12: UI Navigation</a:t>
            </a:r>
          </a:p>
          <a:p>
            <a:pPr marL="34290" indent="0">
              <a:buNone/>
            </a:pPr>
            <a:r>
              <a:rPr lang="en-US"/>
              <a:t>Week 13-14: Bluetooth RSSI/Distance Readings, Map with Beacons</a:t>
            </a:r>
          </a:p>
          <a:p>
            <a:pPr marL="34290" indent="0">
              <a:buNone/>
            </a:pPr>
            <a:r>
              <a:rPr lang="en-US"/>
              <a:t>End Goal (10): Technology Chosen</a:t>
            </a:r>
          </a:p>
          <a:p>
            <a:pPr marL="34290" indent="0">
              <a:buNone/>
            </a:pPr>
            <a:r>
              <a:rPr lang="en-US"/>
              <a:t>End Goal (15): Receive Map, Display Map, Location on </a:t>
            </a:r>
            <a:r>
              <a:rPr lang="en-US" smtClean="0"/>
              <a:t>Map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" indent="0">
              <a:buNone/>
            </a:pPr>
            <a:r>
              <a:rPr lang="en-US"/>
              <a:t>Week 5-6: Choose Technology</a:t>
            </a:r>
          </a:p>
          <a:p>
            <a:pPr marL="34290" indent="0">
              <a:buNone/>
            </a:pPr>
            <a:r>
              <a:rPr lang="en-US"/>
              <a:t>Week 7-10: Focus on Client</a:t>
            </a:r>
          </a:p>
          <a:p>
            <a:pPr marL="34290" indent="0">
              <a:buNone/>
            </a:pPr>
            <a:r>
              <a:rPr lang="en-US"/>
              <a:t>Week 11-12: Ingest Map Configuration</a:t>
            </a:r>
          </a:p>
          <a:p>
            <a:pPr marL="34290" indent="0">
              <a:buNone/>
            </a:pPr>
            <a:r>
              <a:rPr lang="en-US"/>
              <a:t>Week 13-14: Collect Locations</a:t>
            </a:r>
          </a:p>
          <a:p>
            <a:pPr marL="34290" indent="0">
              <a:buNone/>
            </a:pPr>
            <a:r>
              <a:rPr lang="en-US"/>
              <a:t>End Goal: Deliver Map to Client</a:t>
            </a:r>
          </a:p>
        </p:txBody>
      </p:sp>
    </p:spTree>
    <p:extLst>
      <p:ext uri="{BB962C8B-B14F-4D97-AF65-F5344CB8AC3E}">
        <p14:creationId xmlns:p14="http://schemas.microsoft.com/office/powerpoint/2010/main" val="363221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Process - UI </a:t>
            </a:r>
            <a:r>
              <a:rPr lang="en-US"/>
              <a:t>Design</a:t>
            </a:r>
            <a:endParaRPr lang="e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77190" indent="-342900">
              <a:buFont typeface="+mj-lt"/>
              <a:buAutoNum type="arabicPeriod"/>
            </a:pPr>
            <a:r>
              <a:rPr lang="en-US" dirty="0" smtClean="0"/>
              <a:t>Review </a:t>
            </a:r>
            <a:r>
              <a:rPr lang="en-US" dirty="0"/>
              <a:t>Requirements</a:t>
            </a:r>
          </a:p>
          <a:p>
            <a:pPr marL="377190" indent="-342900">
              <a:buFont typeface="+mj-lt"/>
              <a:buAutoNum type="arabicPeriod"/>
            </a:pPr>
            <a:r>
              <a:rPr lang="en-US" dirty="0"/>
              <a:t>UI Wireframe </a:t>
            </a:r>
            <a:r>
              <a:rPr lang="en-US" dirty="0" smtClean="0"/>
              <a:t>Cycles</a:t>
            </a:r>
            <a:endParaRPr lang="en-US" dirty="0"/>
          </a:p>
          <a:p>
            <a:pPr lvl="2"/>
            <a:r>
              <a:rPr lang="en-US" dirty="0"/>
              <a:t>Each member draws a wireframe individually</a:t>
            </a:r>
          </a:p>
          <a:p>
            <a:pPr lvl="2"/>
            <a:r>
              <a:rPr lang="en-US" dirty="0"/>
              <a:t>Each member shares their wireframe with the </a:t>
            </a:r>
            <a:r>
              <a:rPr lang="en-US" dirty="0" smtClean="0"/>
              <a:t>group</a:t>
            </a:r>
          </a:p>
          <a:p>
            <a:pPr lvl="2"/>
            <a:r>
              <a:rPr lang="en-US" dirty="0" smtClean="0"/>
              <a:t>Repeat until convergence</a:t>
            </a:r>
            <a:endParaRPr lang="en-US" dirty="0"/>
          </a:p>
          <a:p>
            <a:pPr marL="377190" indent="-342900">
              <a:buFont typeface="+mj-lt"/>
              <a:buAutoNum type="arabicPeriod"/>
            </a:pPr>
            <a:r>
              <a:rPr lang="en-US" dirty="0"/>
              <a:t>Convert to high-fidelity mock-ups for sponsor review</a:t>
            </a:r>
          </a:p>
          <a:p>
            <a:pPr marL="37719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Process - UI Design Example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009100" y="4497200"/>
            <a:ext cx="3095999" cy="558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sz="1600" dirty="0">
                <a:solidFill>
                  <a:schemeClr val="accent1"/>
                </a:solidFill>
                <a:latin typeface="+mn-lt"/>
              </a:rPr>
              <a:t>Round 1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038900" y="4497200"/>
            <a:ext cx="3095999" cy="558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600" dirty="0">
                <a:solidFill>
                  <a:schemeClr val="accent1"/>
                </a:solidFill>
                <a:latin typeface="+mn-lt"/>
              </a:rPr>
              <a:t>Round 2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3819" y="1543049"/>
            <a:ext cx="3566160" cy="301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49" y="1543049"/>
            <a:ext cx="3566469" cy="3017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48" y="219369"/>
            <a:ext cx="2941702" cy="4702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652" y="221212"/>
            <a:ext cx="2938527" cy="4700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48" y="219369"/>
            <a:ext cx="2941973" cy="4702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651" y="219369"/>
            <a:ext cx="2941973" cy="4702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1204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73" y="926468"/>
            <a:ext cx="2158171" cy="3401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757" y="926468"/>
            <a:ext cx="2145978" cy="3401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915" y="926468"/>
            <a:ext cx="2158171" cy="3401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684" y="-985"/>
            <a:ext cx="5267401" cy="5145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0067" y="354365"/>
            <a:ext cx="7413592" cy="4446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57" y="354649"/>
            <a:ext cx="7483060" cy="4489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1843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Status</a:t>
            </a:r>
            <a:endParaRPr lang="en-US" i="1">
              <a:solidFill>
                <a:srgbClr val="CCCCCC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7250" y="1534583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UI scaffolding (double-drawer)</a:t>
            </a:r>
          </a:p>
          <a:p>
            <a:r>
              <a:rPr lang="en-US"/>
              <a:t>Bluetooth-reading prototypes</a:t>
            </a:r>
          </a:p>
          <a:p>
            <a:r>
              <a:rPr lang="en-US"/>
              <a:t>REST request from client app</a:t>
            </a:r>
          </a:p>
          <a:p>
            <a:r>
              <a:rPr lang="en-US"/>
              <a:t>Standalone server</a:t>
            </a:r>
          </a:p>
          <a:p>
            <a:pPr lvl="1"/>
            <a:r>
              <a:rPr lang="en-US"/>
              <a:t>exposed through RESTful API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Project Definition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4290" lvl="0" indent="0">
              <a:buNone/>
            </a:pPr>
            <a:r>
              <a:rPr lang="en" i="1" dirty="0"/>
              <a:t>“The goal of this project is to design and implement an electronic </a:t>
            </a:r>
            <a:r>
              <a:rPr lang="en" b="1" i="1" dirty="0"/>
              <a:t>tracking system</a:t>
            </a:r>
            <a:r>
              <a:rPr lang="en" i="1" dirty="0"/>
              <a:t> similar to a portable GPS that can be used inside a large room / building (i.e. gymnasium). The system should </a:t>
            </a:r>
            <a:r>
              <a:rPr lang="en" b="1" i="1" dirty="0"/>
              <a:t>behave similar to a GPS</a:t>
            </a:r>
            <a:r>
              <a:rPr lang="en" i="1" dirty="0"/>
              <a:t>, where an indicator for the location of the device will autonomously </a:t>
            </a:r>
            <a:r>
              <a:rPr lang="en" b="1" i="1" dirty="0"/>
              <a:t>update its position as it is moving</a:t>
            </a:r>
            <a:r>
              <a:rPr lang="en" i="1" dirty="0"/>
              <a:t> around a large room</a:t>
            </a:r>
            <a:r>
              <a:rPr lang="en" i="1" dirty="0" smtClean="0"/>
              <a:t>.”</a:t>
            </a:r>
          </a:p>
          <a:p>
            <a:pPr marL="34290" lvl="0" indent="0">
              <a:buNone/>
            </a:pPr>
            <a:r>
              <a:rPr lang="en" i="1" dirty="0"/>
              <a:t>	</a:t>
            </a:r>
            <a:r>
              <a:rPr lang="en" i="1" dirty="0" smtClean="0"/>
              <a:t>		- Project proposal</a:t>
            </a:r>
            <a:endParaRPr lang="en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" dirty="0" smtClean="0"/>
              <a:t>Reflection</a:t>
            </a:r>
            <a:endParaRPr lang="en" dirty="0"/>
          </a:p>
        </p:txBody>
      </p:sp>
      <p:sp>
        <p:nvSpPr>
          <p:cNvPr id="261" name="Shape 261"/>
          <p:cNvSpPr txBox="1"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>
              <a:buClr>
                <a:schemeClr val="accent5"/>
              </a:buClr>
            </a:pPr>
            <a:r>
              <a:rPr lang="en-US" sz="1600" dirty="0" smtClean="0">
                <a:solidFill>
                  <a:schemeClr val="accent5"/>
                </a:solidFill>
              </a:rPr>
              <a:t>Efficient </a:t>
            </a:r>
            <a:r>
              <a:rPr lang="en-US" sz="1600" dirty="0">
                <a:solidFill>
                  <a:schemeClr val="accent5"/>
                </a:solidFill>
              </a:rPr>
              <a:t>meetings and information transfer</a:t>
            </a:r>
          </a:p>
          <a:p>
            <a:pPr>
              <a:buClr>
                <a:schemeClr val="accent5"/>
              </a:buClr>
            </a:pPr>
            <a:r>
              <a:rPr lang="en-US" sz="1600" dirty="0">
                <a:solidFill>
                  <a:schemeClr val="accent5"/>
                </a:solidFill>
              </a:rPr>
              <a:t>UI design sessions</a:t>
            </a:r>
          </a:p>
          <a:p>
            <a:pPr>
              <a:buClr>
                <a:schemeClr val="accent5"/>
              </a:buClr>
            </a:pPr>
            <a:r>
              <a:rPr lang="en-US" sz="1600" dirty="0">
                <a:solidFill>
                  <a:schemeClr val="accent5"/>
                </a:solidFill>
              </a:rPr>
              <a:t>Straightforward architecture</a:t>
            </a:r>
          </a:p>
          <a:p>
            <a:pPr>
              <a:buClr>
                <a:schemeClr val="accent5"/>
              </a:buClr>
            </a:pPr>
            <a:r>
              <a:rPr lang="en-US" sz="1600" dirty="0">
                <a:solidFill>
                  <a:schemeClr val="accent5"/>
                </a:solidFill>
              </a:rPr>
              <a:t>Learn from past attempts</a:t>
            </a:r>
          </a:p>
          <a:p>
            <a:pPr>
              <a:buClr>
                <a:schemeClr val="accent5"/>
              </a:buClr>
            </a:pPr>
            <a:r>
              <a:rPr lang="en-US" sz="1600" dirty="0">
                <a:solidFill>
                  <a:schemeClr val="accent5"/>
                </a:solidFill>
              </a:rPr>
              <a:t>Brand new technology</a:t>
            </a:r>
          </a:p>
          <a:p>
            <a:pPr>
              <a:buClr>
                <a:schemeClr val="accent5"/>
              </a:buClr>
            </a:pPr>
            <a:endParaRPr lang="en-US" sz="1600" dirty="0" smtClean="0">
              <a:solidFill>
                <a:schemeClr val="accent5"/>
              </a:solidFill>
            </a:endParaRPr>
          </a:p>
          <a:p>
            <a:pPr lvl="0"/>
            <a:endParaRPr lang="en" dirty="0" smtClean="0"/>
          </a:p>
        </p:txBody>
      </p:sp>
      <p:sp>
        <p:nvSpPr>
          <p:cNvPr id="262" name="Shape 262"/>
          <p:cNvSpPr txBox="1"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Android development </a:t>
            </a:r>
            <a:r>
              <a:rPr lang="en-US" sz="1600" dirty="0" smtClean="0">
                <a:solidFill>
                  <a:srgbClr val="C00000"/>
                </a:solidFill>
              </a:rPr>
              <a:t>ramp-up</a:t>
            </a:r>
            <a:endParaRPr lang="en-US" sz="1600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Unstable Android emulators</a:t>
            </a:r>
          </a:p>
          <a:p>
            <a:pPr lvl="0"/>
            <a:endParaRPr lang="en" dirty="0" smtClean="0"/>
          </a:p>
          <a:p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&lt;Josh?&gt;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2105025"/>
            <a:ext cx="1905000" cy="1905000"/>
          </a:xfrm>
        </p:spPr>
      </p:pic>
    </p:spTree>
    <p:extLst>
      <p:ext uri="{BB962C8B-B14F-4D97-AF65-F5344CB8AC3E}">
        <p14:creationId xmlns:p14="http://schemas.microsoft.com/office/powerpoint/2010/main" val="27911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Minimap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1500" dirty="0"/>
              <a:t>Benjin Dubishar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en" sz="1500" dirty="0"/>
              <a:t>Chris Carey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en" sz="1500" dirty="0"/>
              <a:t>Josh Osgood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en" sz="1500" dirty="0"/>
              <a:t>JP Mardelli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Project Definition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290" indent="0">
              <a:buNone/>
            </a:pPr>
            <a:r>
              <a:rPr lang="en-US" sz="2000" dirty="0"/>
              <a:t>“similar to a portable GPS” - why not GPS?</a:t>
            </a:r>
          </a:p>
          <a:p>
            <a:pPr lvl="1"/>
            <a:r>
              <a:rPr lang="en-US" sz="1600" dirty="0"/>
              <a:t>consumer device accuracy</a:t>
            </a:r>
          </a:p>
          <a:p>
            <a:pPr lvl="1"/>
            <a:r>
              <a:rPr lang="en-US" sz="1600" dirty="0"/>
              <a:t>buildings/indoors interference</a:t>
            </a:r>
          </a:p>
          <a:p>
            <a:pPr lvl="1"/>
            <a:r>
              <a:rPr lang="en-US" sz="1600" dirty="0"/>
              <a:t>satellite acquisition time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Project Definition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4290" indent="0">
              <a:buNone/>
            </a:pPr>
            <a:r>
              <a:rPr lang="en-US" sz="2000" dirty="0"/>
              <a:t>S</a:t>
            </a:r>
            <a:r>
              <a:rPr lang="en-US" sz="2000" dirty="0" smtClean="0"/>
              <a:t>ystem </a:t>
            </a:r>
            <a:r>
              <a:rPr lang="en-US" sz="2000" dirty="0"/>
              <a:t>to assist judges in navigating to their objectives</a:t>
            </a:r>
          </a:p>
          <a:p>
            <a:pPr marL="34290" indent="0">
              <a:buNone/>
            </a:pPr>
            <a:r>
              <a:rPr lang="en-US" sz="2000" dirty="0"/>
              <a:t>T</a:t>
            </a:r>
            <a:r>
              <a:rPr lang="en-US" sz="2000" dirty="0" smtClean="0"/>
              <a:t>ablet </a:t>
            </a:r>
            <a:r>
              <a:rPr lang="en-US" sz="2000" dirty="0"/>
              <a:t>app, positioning system</a:t>
            </a:r>
          </a:p>
          <a:p>
            <a:pPr lvl="1"/>
            <a:r>
              <a:rPr lang="en-US" sz="1600" dirty="0" smtClean="0"/>
              <a:t>Position </a:t>
            </a:r>
            <a:r>
              <a:rPr lang="en-US" sz="1600" dirty="0"/>
              <a:t>broadcasting, syncing</a:t>
            </a:r>
          </a:p>
          <a:p>
            <a:pPr lvl="1"/>
            <a:r>
              <a:rPr lang="en-US" sz="1600" dirty="0"/>
              <a:t>H</a:t>
            </a:r>
            <a:r>
              <a:rPr lang="en-US" sz="1600" smtClean="0"/>
              <a:t>igh-fidelity</a:t>
            </a:r>
            <a:r>
              <a:rPr lang="en-US" sz="1600" dirty="0"/>
              <a:t>, low-latency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Scope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34290" indent="0">
              <a:buClr>
                <a:schemeClr val="accent5"/>
              </a:buClr>
              <a:buNone/>
            </a:pPr>
            <a:r>
              <a:rPr lang="en-US" sz="2000" dirty="0">
                <a:solidFill>
                  <a:schemeClr val="accent5"/>
                </a:solidFill>
              </a:rPr>
              <a:t>Within </a:t>
            </a:r>
            <a:r>
              <a:rPr lang="en-US" sz="2000" dirty="0" smtClean="0">
                <a:solidFill>
                  <a:schemeClr val="accent5"/>
                </a:solidFill>
              </a:rPr>
              <a:t>Scope</a:t>
            </a:r>
          </a:p>
          <a:p>
            <a:pPr lvl="1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Map creation tool</a:t>
            </a:r>
          </a:p>
          <a:p>
            <a:pPr lvl="1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Itinerary ingestion tool</a:t>
            </a:r>
          </a:p>
          <a:p>
            <a:pPr lvl="1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Tracking user position and displaying it on map</a:t>
            </a:r>
          </a:p>
          <a:p>
            <a:pPr lvl="1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Displaying all user positions on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90592" y="2144431"/>
            <a:ext cx="3566160" cy="2360440"/>
          </a:xfrm>
        </p:spPr>
        <p:txBody>
          <a:bodyPr anchor="t"/>
          <a:lstStyle/>
          <a:p>
            <a:pPr marL="34290" indent="0">
              <a:buClr>
                <a:srgbClr val="C00000"/>
              </a:buClr>
              <a:buNone/>
            </a:pPr>
            <a:r>
              <a:rPr lang="en-US" sz="2000" dirty="0">
                <a:solidFill>
                  <a:srgbClr val="C00000"/>
                </a:solidFill>
              </a:rPr>
              <a:t>Outside scope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Syncing itinerary checklists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Storing user data about itinerary points (e.g. </a:t>
            </a:r>
            <a:r>
              <a:rPr lang="en-US" dirty="0" smtClean="0">
                <a:solidFill>
                  <a:srgbClr val="C00000"/>
                </a:solidFill>
              </a:rPr>
              <a:t>scores for </a:t>
            </a:r>
            <a:r>
              <a:rPr lang="en-US" dirty="0">
                <a:solidFill>
                  <a:srgbClr val="C00000"/>
                </a:solidFill>
              </a:rPr>
              <a:t>projects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Requirements Elicitation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Sponsor </a:t>
            </a:r>
            <a:r>
              <a:rPr lang="en-US" dirty="0"/>
              <a:t>interview</a:t>
            </a:r>
          </a:p>
          <a:p>
            <a:r>
              <a:rPr lang="en-US" dirty="0"/>
              <a:t>High-level architecture</a:t>
            </a:r>
          </a:p>
          <a:p>
            <a:r>
              <a:rPr lang="en-US" dirty="0"/>
              <a:t>Iterative UI mockups</a:t>
            </a:r>
          </a:p>
          <a:p>
            <a:r>
              <a:rPr lang="en-US" dirty="0"/>
              <a:t>List of </a:t>
            </a:r>
            <a:r>
              <a:rPr lang="en-US" dirty="0" smtClean="0"/>
              <a:t>questions/concerns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2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Core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765" y="1543050"/>
            <a:ext cx="6264138" cy="3028950"/>
          </a:xfrm>
        </p:spPr>
        <p:txBody>
          <a:bodyPr/>
          <a:lstStyle/>
          <a:p>
            <a:r>
              <a:rPr lang="en-US" dirty="0" smtClean="0"/>
              <a:t>User position tracking, map display</a:t>
            </a:r>
            <a:endParaRPr lang="en-US" dirty="0"/>
          </a:p>
          <a:p>
            <a:r>
              <a:rPr lang="en-US" dirty="0"/>
              <a:t>Server for </a:t>
            </a:r>
            <a:r>
              <a:rPr lang="en-US" dirty="0" smtClean="0"/>
              <a:t>client communication and synchronization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Map creation/ingestion</a:t>
            </a:r>
            <a:endParaRPr lang="en-US" dirty="0"/>
          </a:p>
          <a:p>
            <a:r>
              <a:rPr lang="en-US" dirty="0" smtClean="0"/>
              <a:t>Client position broadcast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Itinerary creation and </a:t>
            </a:r>
            <a:r>
              <a:rPr lang="en-US" dirty="0" smtClean="0"/>
              <a:t>display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5457" y="1543050"/>
            <a:ext cx="812284" cy="302895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57" y="1543050"/>
            <a:ext cx="812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Stable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456" y="4110647"/>
            <a:ext cx="8122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accent1"/>
                </a:solidFill>
                <a:latin typeface="+mn-lt"/>
              </a:rPr>
              <a:t>Volatile </a:t>
            </a:r>
            <a:endParaRPr lang="en-US" sz="1300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259</TotalTime>
  <Words>892</Words>
  <Application>Microsoft Office PowerPoint</Application>
  <PresentationFormat>On-screen Show (16:9)</PresentationFormat>
  <Paragraphs>281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Cambria Math</vt:lpstr>
      <vt:lpstr>Century Gothic</vt:lpstr>
      <vt:lpstr>Corbel</vt:lpstr>
      <vt:lpstr>Courier New</vt:lpstr>
      <vt:lpstr>Wingdings</vt:lpstr>
      <vt:lpstr>Basis</vt:lpstr>
      <vt:lpstr>Minimap</vt:lpstr>
      <vt:lpstr>Product</vt:lpstr>
      <vt:lpstr>Context</vt:lpstr>
      <vt:lpstr>Project Definition</vt:lpstr>
      <vt:lpstr>Project Definition</vt:lpstr>
      <vt:lpstr>Project Definition</vt:lpstr>
      <vt:lpstr>Scope</vt:lpstr>
      <vt:lpstr>Requirements Elicitation </vt:lpstr>
      <vt:lpstr>Core Requirements</vt:lpstr>
      <vt:lpstr>Non-Functional Requirements</vt:lpstr>
      <vt:lpstr>Architecture Design</vt:lpstr>
      <vt:lpstr>Operational Design</vt:lpstr>
      <vt:lpstr>Trade Study</vt:lpstr>
      <vt:lpstr>Technology Selection - Trade Study</vt:lpstr>
      <vt:lpstr>Trade Study</vt:lpstr>
      <vt:lpstr>Terms to Know</vt:lpstr>
      <vt:lpstr>PowerPoint Presentation</vt:lpstr>
      <vt:lpstr>Technology Selection - WiFi RSSI</vt:lpstr>
      <vt:lpstr>Technology Selection - WiFi ToF</vt:lpstr>
      <vt:lpstr>Technology Selection - Bluetooth</vt:lpstr>
      <vt:lpstr>Technology Selection - Ultrasonic</vt:lpstr>
      <vt:lpstr>PowerPoint Presentation</vt:lpstr>
      <vt:lpstr>Technology Choices - Platforms</vt:lpstr>
      <vt:lpstr>Testing </vt:lpstr>
      <vt:lpstr>Risk Management - Technical Risks</vt:lpstr>
      <vt:lpstr>Risk Management - Budget Risks</vt:lpstr>
      <vt:lpstr>Risk Management - Schedule Risks</vt:lpstr>
      <vt:lpstr>Process</vt:lpstr>
      <vt:lpstr>Process - Development</vt:lpstr>
      <vt:lpstr>Scheduling</vt:lpstr>
      <vt:lpstr>Process - UI Design</vt:lpstr>
      <vt:lpstr>Process - UI Design Example</vt:lpstr>
      <vt:lpstr>PowerPoint Presentation</vt:lpstr>
      <vt:lpstr>PowerPoint Presentation</vt:lpstr>
      <vt:lpstr>PowerPoint Presentation</vt:lpstr>
      <vt:lpstr>Metrics</vt:lpstr>
      <vt:lpstr>PowerPoint Presentation</vt:lpstr>
      <vt:lpstr>PowerPoint Presentation</vt:lpstr>
      <vt:lpstr>Implementation Status</vt:lpstr>
      <vt:lpstr>Reflection</vt:lpstr>
      <vt:lpstr>Future &lt;Josh?&gt;</vt:lpstr>
      <vt:lpstr>Minimap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Minimap</dc:title>
  <cp:lastModifiedBy>Benjin Dubishar</cp:lastModifiedBy>
  <cp:revision>52</cp:revision>
  <dcterms:modified xsi:type="dcterms:W3CDTF">2013-12-09T17:54:46Z</dcterms:modified>
</cp:coreProperties>
</file>