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D964640D-4DF0-4478-9B0A-B2C0222F8E83}">
  <a:tblStyle styleName="Table_0" styleId="{D964640D-4DF0-4478-9B0A-B2C0222F8E83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1" styleId="{61B28D2E-44F7-4F98-A4B2-60782D423E23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2" styleId="{A3F0FA46-9952-406E-BD00-86653FE137CD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3" styleId="{B9175538-92BC-457A-9617-10F7B10BE9D6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4" styleId="{9AF06B2A-DFA6-403C-AAA3-E0C845CC3DCC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5" styleId="{904E3560-C078-4454-AA55-8261A93E8952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5" name="Shape 2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estimote.com" Type="http://schemas.openxmlformats.org/officeDocument/2006/relationships/hyperlink" TargetMode="External" Id="rId4"/><Relationship Target="https://www.sticknfind.com/default.aspx" Type="http://schemas.openxmlformats.org/officeDocument/2006/relationships/hyperlink" TargetMode="External" Id="rId3"/><Relationship Target="http://buyibeacons.com/" Type="http://schemas.openxmlformats.org/officeDocument/2006/relationships/hyperlink" TargetMode="External" Id="rId6"/><Relationship Target="http://todhq.com" Type="http://schemas.openxmlformats.org/officeDocument/2006/relationships/hyperlink" TargetMode="External" Id="rId5"/><Relationship Target="https://adomaly.com/" Type="http://schemas.openxmlformats.org/officeDocument/2006/relationships/hyperlink" TargetMode="External" Id="rId7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Research Review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Team North Star + Lockheed Martin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WiFi Time of Flight - Past Attempts</a:t>
            </a:r>
          </a:p>
        </p:txBody>
      </p:sp>
      <p:graphicFrame>
        <p:nvGraphicFramePr>
          <p:cNvPr id="79" name="Shape 79"/>
          <p:cNvGraphicFramePr/>
          <p:nvPr/>
        </p:nvGraphicFramePr>
        <p:xfrm>
          <a:off y="2000250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{61B28D2E-44F7-4F98-A4B2-60782D423E23}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>
                          <a:solidFill>
                            <a:srgbClr val="FFFFFF"/>
                          </a:solidFill>
                        </a:rPr>
                        <a:t>System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>
                          <a:solidFill>
                            <a:srgbClr val="FFFFFF"/>
                          </a:solidFill>
                        </a:rPr>
                        <a:t>Best Accuracy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>
                          <a:solidFill>
                            <a:srgbClr val="FFFFFF"/>
                          </a:solidFill>
                        </a:rPr>
                        <a:t>Smartphone Capable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Goodtry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4 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No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Multipath Mitigation for Indoor Localization Based on IEEE 802.11 Time-of-Flight Measurements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0.7* 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No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WiFi Time of Flight - Advantages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Low Complexity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Simple computation</a:t>
            </a:r>
          </a:p>
          <a:p>
            <a:pPr rtl="0" lvl="2" indent="-381000" marL="1371600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Time of Flight x Speed of Light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More complex with fingerprinting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WiFi Time of Flight - Disadvantages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Synchronization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Short distance between device and access point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Requires unachievable precision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Specialized hardware or inefficient algorithm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Bluetooth RSSI - Overview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Distributed Bluetooth Beacons</a:t>
            </a:r>
          </a:p>
          <a:p>
            <a:pPr rtl="0" lvl="1" indent="-381000" marL="914400">
              <a:spcBef>
                <a:spcPts val="48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Device collects SSID and RSSI</a:t>
            </a:r>
          </a:p>
          <a:p>
            <a:pPr rtl="0" lvl="1" indent="-381000" marL="914400">
              <a:spcBef>
                <a:spcPts val="48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Calculates distance using RSSI</a:t>
            </a:r>
          </a:p>
          <a:p>
            <a:pPr rtl="0" lvl="1" indent="-381000" marL="914400">
              <a:spcBef>
                <a:spcPts val="48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Calculates position using trilateration</a:t>
            </a:r>
          </a:p>
          <a:p>
            <a:r>
              <a:t/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Enhanced by Fingerprinting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Bluetooth RSSI - Past Attempts</a:t>
            </a:r>
          </a:p>
        </p:txBody>
      </p:sp>
      <p:graphicFrame>
        <p:nvGraphicFramePr>
          <p:cNvPr id="103" name="Shape 103"/>
          <p:cNvGraphicFramePr/>
          <p:nvPr/>
        </p:nvGraphicFramePr>
        <p:xfrm>
          <a:off y="1809750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{A3F0FA46-9952-406E-BD00-86653FE137CD}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>
                          <a:solidFill>
                            <a:srgbClr val="FFFFFF"/>
                          </a:solidFill>
                        </a:rPr>
                        <a:t>System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>
                          <a:solidFill>
                            <a:srgbClr val="FFFFFF"/>
                          </a:solidFill>
                        </a:rPr>
                        <a:t>Best Accuracy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>
                          <a:solidFill>
                            <a:srgbClr val="FFFFFF"/>
                          </a:solidFill>
                        </a:rPr>
                        <a:t>Smartphone Capable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Bluetooth Direction of Arrival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72 cm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No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Nokia High Accuracy Indoor Positioning System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20 cm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Not yet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A Comprehensive Study of Bluetooth Fingerprinting-Based Algorithms for Localization (Zhang et. al., 2013)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&lt; 1 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No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Bluetooth RSSI - Advantages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Availability</a:t>
            </a:r>
          </a:p>
          <a:p>
            <a:pPr rtl="0" lvl="1" indent="-342900" marL="914400"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Low cost per beacon</a:t>
            </a:r>
          </a:p>
          <a:p>
            <a:r>
              <a:t/>
            </a:r>
          </a:p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Scalable</a:t>
            </a:r>
          </a:p>
          <a:p>
            <a:r>
              <a:t/>
            </a:r>
          </a:p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Accuracy</a:t>
            </a:r>
          </a:p>
          <a:p>
            <a:pPr rtl="0" lvl="1" indent="-342900" marL="914400"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Not dependent on fingerprinting</a:t>
            </a:r>
          </a:p>
          <a:p>
            <a:r>
              <a:t/>
            </a:r>
          </a:p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Cross-Platform Compatibility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Bluetooth RSSI - Disadvantages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Compatibility</a:t>
            </a:r>
          </a:p>
          <a:p>
            <a:pPr rtl="0" lvl="1" indent="-355600" marL="914400"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2000" lang="en"/>
              <a:t>Bluetooth 4.0 Low Energy not supported by older devices</a:t>
            </a:r>
          </a:p>
          <a:p>
            <a:r>
              <a:t/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Cost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Newer devices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Multiple beacons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Ultrasonic Trilateration - Overview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Distributed Ultrasonic Emitters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Device detects ultrasonic chirps</a:t>
            </a:r>
          </a:p>
          <a:p>
            <a:pPr rtl="0" lvl="2" indent="-381000" marL="1371600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Two techniques:</a:t>
            </a:r>
          </a:p>
          <a:p>
            <a:pPr rtl="0" lvl="3" indent="-342900" marL="1828800">
              <a:buClr>
                <a:schemeClr val="lt1"/>
              </a:buClr>
              <a:buSzPct val="99999"/>
              <a:buFont typeface="Arial"/>
              <a:buChar char="•"/>
            </a:pPr>
            <a:r>
              <a:rPr lang="en"/>
              <a:t>Calculates chirp travel time, identifying via pattern</a:t>
            </a:r>
          </a:p>
          <a:p>
            <a:pPr rtl="0" lvl="3" indent="-342900" marL="1828800">
              <a:buClr>
                <a:schemeClr val="lt1"/>
              </a:buClr>
              <a:buSzPct val="99999"/>
              <a:buFont typeface="Arial"/>
              <a:buChar char="•"/>
            </a:pPr>
            <a:r>
              <a:rPr lang="en"/>
              <a:t>Calculates amplitude, different anchor points have different frequencies</a:t>
            </a:r>
          </a:p>
          <a:p>
            <a:pPr rtl="0" lvl="2" indent="-381000" marL="1371600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Correlates linearly to distance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Calculates position using trilateration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Ultrasonic Trilateration - Past Attempts</a:t>
            </a:r>
          </a:p>
        </p:txBody>
      </p:sp>
      <p:graphicFrame>
        <p:nvGraphicFramePr>
          <p:cNvPr id="127" name="Shape 127"/>
          <p:cNvGraphicFramePr/>
          <p:nvPr/>
        </p:nvGraphicFramePr>
        <p:xfrm>
          <a:off y="1809750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{B9175538-92BC-457A-9617-10F7B10BE9D6}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>
                          <a:solidFill>
                            <a:srgbClr val="FFFFFF"/>
                          </a:solidFill>
                        </a:rPr>
                        <a:t>System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>
                          <a:solidFill>
                            <a:srgbClr val="FFFFFF"/>
                          </a:solidFill>
                        </a:rPr>
                        <a:t>Best Accuracy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>
                          <a:solidFill>
                            <a:srgbClr val="FFFFFF"/>
                          </a:solidFill>
                        </a:rPr>
                        <a:t>Smartphone Capable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The Bat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3 cm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No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The Cricket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3 cm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No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Lok8 (Filonenko, et. al. 2012)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&lt; 1 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Yes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Ultrasonic Trilateration - Advantages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Achievable Synchronization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Based on sound waves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Requires less precision due to slower speed of propagation</a:t>
            </a:r>
          </a:p>
          <a:p>
            <a:r>
              <a:t/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Cross-Platform Compatibility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WiFi/802.11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Wireless communication specification for operation in the 2.4, 3.6, 5, and 60 GHz frequency bands.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Bluetooth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Short-distance wireless communication specification for operation between 2400-2480 MHz.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RSSI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Received Signal Strength Indication</a:t>
            </a:r>
          </a:p>
        </p:txBody>
      </p:sp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Terms to Know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200" lang="en"/>
              <a:t>Ultrasonic Trilateration - Disadvantages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Complex Implementation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Potentially difficult synchronization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Custom method of identifying emitters ultrasonically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Specialized hardware or constant Fourier math (computationally expensive; battery life implications)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Additional software for controlling sound emitters</a:t>
            </a:r>
          </a:p>
          <a:p>
            <a:r>
              <a:t/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Cost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Health Concerns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Near-Field Communication Array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Impractical</a:t>
            </a:r>
          </a:p>
          <a:p>
            <a:pPr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Extremely short range - 2 cm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Radio Frequency ID Array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Impractical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Not supported by mobile devices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Short range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Expensive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Comparison</a:t>
            </a:r>
          </a:p>
        </p:txBody>
      </p:sp>
      <p:graphicFrame>
        <p:nvGraphicFramePr>
          <p:cNvPr id="157" name="Shape 157"/>
          <p:cNvGraphicFramePr/>
          <p:nvPr/>
        </p:nvGraphicFramePr>
        <p:xfrm>
          <a:off y="1063375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{9AF06B2A-DFA6-403C-AAA3-E0C845CC3DCC}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u="sng" sz="1000" lang="en">
                          <a:solidFill>
                            <a:srgbClr val="FFFFFF"/>
                          </a:solidFill>
                        </a:rPr>
                        <a:t>System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u="sng" sz="900" lang="en">
                          <a:solidFill>
                            <a:srgbClr val="FFFFFF"/>
                          </a:solidFill>
                        </a:rPr>
                        <a:t>Optimal Accuracy Rating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u="sng" sz="1000" lang="en">
                          <a:solidFill>
                            <a:srgbClr val="FFFFFF"/>
                          </a:solidFill>
                        </a:rPr>
                        <a:t>Hardware Cost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u="sng" sz="1000" lang="en">
                          <a:solidFill>
                            <a:srgbClr val="FFFFFF"/>
                          </a:solidFill>
                        </a:rPr>
                        <a:t>Ease of Implementation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u="sng" sz="1000" lang="en">
                          <a:solidFill>
                            <a:srgbClr val="FFFFFF"/>
                          </a:solidFill>
                        </a:rPr>
                        <a:t>Overall Score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Wi-Fi RSSI Trilateration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9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5.1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Wi-Fi RSSI Fingerprinting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9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5.5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802.11 ToF Trilateration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4.8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802.11 ToF Fingerprinting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5.1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000" lang="en">
                          <a:solidFill>
                            <a:srgbClr val="FFFFFF"/>
                          </a:solidFill>
                        </a:rPr>
                        <a:t>Bluetooth 4.0 Connectivity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000" lang="en">
                          <a:solidFill>
                            <a:srgbClr val="FFFFFF"/>
                          </a:solidFill>
                        </a:rPr>
                        <a:t>9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000" lang="en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000" lang="en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000" lang="en">
                          <a:solidFill>
                            <a:srgbClr val="FFFFFF"/>
                          </a:solidFill>
                        </a:rPr>
                        <a:t>7.3</a:t>
                      </a:r>
                    </a:p>
                    <a:p>
                      <a:r>
                        <a:t/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000" lang="en">
                          <a:solidFill>
                            <a:srgbClr val="FFFFFF"/>
                          </a:solidFill>
                        </a:rPr>
                        <a:t>Bluetooth 4.0 Trilateration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000" lang="en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000" lang="en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000" lang="en">
                          <a:solidFill>
                            <a:srgbClr val="FFFFFF"/>
                          </a:solidFill>
                        </a:rPr>
                        <a:t>9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000" lang="en">
                          <a:solidFill>
                            <a:srgbClr val="FFFFFF"/>
                          </a:solidFill>
                        </a:rPr>
                        <a:t>7.5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000" lang="en">
                          <a:solidFill>
                            <a:srgbClr val="FFFFFF"/>
                          </a:solidFill>
                        </a:rPr>
                        <a:t>Bluetooth 4.0</a:t>
                      </a:r>
                    </a:p>
                    <a:p>
                      <a:pPr rtl="0" lvl="0">
                        <a:buNone/>
                      </a:pPr>
                      <a:r>
                        <a:rPr b="1" sz="1000" lang="en">
                          <a:solidFill>
                            <a:srgbClr val="FFFFFF"/>
                          </a:solidFill>
                        </a:rPr>
                        <a:t>Fingerprinting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000" lang="en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000" lang="en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000" lang="en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000" lang="en">
                          <a:solidFill>
                            <a:srgbClr val="FFFFFF"/>
                          </a:solidFill>
                        </a:rPr>
                        <a:t>6.5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Ultrasonic Trilateration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000" lang="en">
                          <a:solidFill>
                            <a:srgbClr val="FFFFFF"/>
                          </a:solidFill>
                        </a:rPr>
                        <a:t>5.7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Recommendation: Bluetooth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Accuracy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More consistent readings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Scalability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Simply add more beacons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Cross-Platform Compatibility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Competitive Cost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Straightforward Implementation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Newer Technology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Bluetooth Beacon Layout</a:t>
            </a:r>
          </a:p>
        </p:txBody>
      </p:sp>
      <p:sp>
        <p:nvSpPr>
          <p:cNvPr id="169" name="Shape 169"/>
          <p:cNvSpPr/>
          <p:nvPr/>
        </p:nvSpPr>
        <p:spPr>
          <a:xfrm>
            <a:off y="2628061" x="1232589"/>
            <a:ext cy="1168499" cx="1202399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0" name="Shape 170"/>
          <p:cNvSpPr/>
          <p:nvPr/>
        </p:nvSpPr>
        <p:spPr>
          <a:xfrm>
            <a:off y="1883380" x="1147188"/>
            <a:ext cy="1332299" cx="1376399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1" name="Shape 171"/>
          <p:cNvSpPr/>
          <p:nvPr/>
        </p:nvSpPr>
        <p:spPr>
          <a:xfrm>
            <a:off y="2500318" x="1784584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2" name="Shape 172"/>
          <p:cNvSpPr/>
          <p:nvPr/>
        </p:nvSpPr>
        <p:spPr>
          <a:xfrm>
            <a:off y="1874201" x="457207"/>
            <a:ext cy="1332299" cx="1376399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3" name="Shape 173"/>
          <p:cNvSpPr/>
          <p:nvPr/>
        </p:nvSpPr>
        <p:spPr>
          <a:xfrm>
            <a:off y="2491139" x="1094602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4" name="Shape 174"/>
          <p:cNvSpPr/>
          <p:nvPr/>
        </p:nvSpPr>
        <p:spPr>
          <a:xfrm>
            <a:off y="2500357" x="1784633"/>
            <a:ext cy="98400" cx="101399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5" name="Shape 175"/>
          <p:cNvSpPr/>
          <p:nvPr/>
        </p:nvSpPr>
        <p:spPr>
          <a:xfrm>
            <a:off y="1883378" x="1147188"/>
            <a:ext cy="1332299" cx="1376399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6" name="Shape 176"/>
          <p:cNvSpPr/>
          <p:nvPr/>
        </p:nvSpPr>
        <p:spPr>
          <a:xfrm>
            <a:off y="2500316" x="1784584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7" name="Shape 177"/>
          <p:cNvSpPr/>
          <p:nvPr/>
        </p:nvSpPr>
        <p:spPr>
          <a:xfrm>
            <a:off y="1883378" x="1833749"/>
            <a:ext cy="1332299" cx="1376399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8" name="Shape 178"/>
          <p:cNvSpPr/>
          <p:nvPr/>
        </p:nvSpPr>
        <p:spPr>
          <a:xfrm>
            <a:off y="2500316" x="2471145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9" name="Shape 179"/>
          <p:cNvSpPr/>
          <p:nvPr/>
        </p:nvSpPr>
        <p:spPr>
          <a:xfrm>
            <a:off y="2551636" x="1833749"/>
            <a:ext cy="1332299" cx="1376399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0" name="Shape 180"/>
          <p:cNvSpPr/>
          <p:nvPr/>
        </p:nvSpPr>
        <p:spPr>
          <a:xfrm>
            <a:off y="3168574" x="2471145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1" name="Shape 181"/>
          <p:cNvSpPr/>
          <p:nvPr/>
        </p:nvSpPr>
        <p:spPr>
          <a:xfrm>
            <a:off y="2551636" x="1147170"/>
            <a:ext cy="1332299" cx="1376399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2" name="Shape 182"/>
          <p:cNvSpPr/>
          <p:nvPr/>
        </p:nvSpPr>
        <p:spPr>
          <a:xfrm>
            <a:off y="3168574" x="1784566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3" name="Shape 183"/>
          <p:cNvSpPr/>
          <p:nvPr/>
        </p:nvSpPr>
        <p:spPr>
          <a:xfrm>
            <a:off y="2551636" x="457207"/>
            <a:ext cy="1332299" cx="1376399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4" name="Shape 184"/>
          <p:cNvSpPr/>
          <p:nvPr/>
        </p:nvSpPr>
        <p:spPr>
          <a:xfrm>
            <a:off y="3168574" x="1094602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5" name="Shape 185"/>
          <p:cNvSpPr/>
          <p:nvPr/>
        </p:nvSpPr>
        <p:spPr>
          <a:xfrm>
            <a:off y="3206548" x="457207"/>
            <a:ext cy="1332299" cx="1376399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6" name="Shape 186"/>
          <p:cNvSpPr/>
          <p:nvPr/>
        </p:nvSpPr>
        <p:spPr>
          <a:xfrm>
            <a:off y="3823486" x="1094602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7" name="Shape 187"/>
          <p:cNvSpPr/>
          <p:nvPr/>
        </p:nvSpPr>
        <p:spPr>
          <a:xfrm>
            <a:off y="3206548" x="1147188"/>
            <a:ext cy="1332299" cx="1376399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8" name="Shape 188"/>
          <p:cNvSpPr/>
          <p:nvPr/>
        </p:nvSpPr>
        <p:spPr>
          <a:xfrm>
            <a:off y="3823486" x="1784584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9" name="Shape 189"/>
          <p:cNvSpPr/>
          <p:nvPr/>
        </p:nvSpPr>
        <p:spPr>
          <a:xfrm>
            <a:off y="3206548" x="1833749"/>
            <a:ext cy="1332299" cx="1376399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0" name="Shape 190"/>
          <p:cNvSpPr/>
          <p:nvPr/>
        </p:nvSpPr>
        <p:spPr>
          <a:xfrm>
            <a:off y="3823486" x="2471145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1" name="Shape 191"/>
          <p:cNvSpPr/>
          <p:nvPr/>
        </p:nvSpPr>
        <p:spPr>
          <a:xfrm>
            <a:off y="3825807" x="1782869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2" name="Shape 192"/>
          <p:cNvSpPr/>
          <p:nvPr/>
        </p:nvSpPr>
        <p:spPr>
          <a:xfrm>
            <a:off y="3823435" x="1094592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3" name="Shape 193"/>
          <p:cNvSpPr/>
          <p:nvPr/>
        </p:nvSpPr>
        <p:spPr>
          <a:xfrm>
            <a:off y="3167399" x="2471145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4" name="Shape 194"/>
          <p:cNvSpPr/>
          <p:nvPr/>
        </p:nvSpPr>
        <p:spPr>
          <a:xfrm>
            <a:off y="3169720" x="1782869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5" name="Shape 195"/>
          <p:cNvSpPr/>
          <p:nvPr/>
        </p:nvSpPr>
        <p:spPr>
          <a:xfrm>
            <a:off y="3167348" x="1094592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6" name="Shape 196"/>
          <p:cNvSpPr/>
          <p:nvPr/>
        </p:nvSpPr>
        <p:spPr>
          <a:xfrm>
            <a:off y="2500236" x="2471145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7" name="Shape 197"/>
          <p:cNvSpPr/>
          <p:nvPr/>
        </p:nvSpPr>
        <p:spPr>
          <a:xfrm>
            <a:off y="2502557" x="1782869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8" name="Shape 198"/>
          <p:cNvSpPr/>
          <p:nvPr/>
        </p:nvSpPr>
        <p:spPr>
          <a:xfrm>
            <a:off y="2491093" x="1094592"/>
            <a:ext cy="98700" cx="1017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9" name="Shape 199"/>
          <p:cNvSpPr/>
          <p:nvPr/>
        </p:nvSpPr>
        <p:spPr>
          <a:xfrm>
            <a:off y="2281743" x="6844511"/>
            <a:ext cy="1849500" cx="1842299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grpSp>
        <p:nvGrpSpPr>
          <p:cNvPr id="200" name="Shape 200"/>
          <p:cNvGrpSpPr/>
          <p:nvPr/>
        </p:nvGrpSpPr>
        <p:grpSpPr>
          <a:xfrm>
            <a:off y="2152021" x="4186001"/>
            <a:ext cy="2108961" cx="2108961"/>
            <a:chOff y="10" x="879979"/>
            <a:chExt cy="2267700" cx="2267700"/>
          </a:xfrm>
        </p:grpSpPr>
        <p:sp>
          <p:nvSpPr>
            <p:cNvPr id="201" name="Shape 201"/>
            <p:cNvSpPr/>
            <p:nvPr/>
          </p:nvSpPr>
          <p:spPr>
            <a:xfrm>
              <a:off y="10" x="879979"/>
              <a:ext cy="2267700" cx="2267700"/>
            </a:xfrm>
            <a:prstGeom prst="ellipse">
              <a:avLst/>
            </a:prstGeom>
            <a:noFill/>
            <a:ln w="19050" cap="flat">
              <a:solidFill>
                <a:srgbClr val="FFFFFF"/>
              </a:solidFill>
              <a:prstDash val="dash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202" name="Shape 202"/>
            <p:cNvSpPr/>
            <p:nvPr/>
          </p:nvSpPr>
          <p:spPr>
            <a:xfrm>
              <a:off y="1049950" x="1929970"/>
              <a:ext cy="167700" cx="167700"/>
            </a:xfrm>
            <a:prstGeom prst="ellipse">
              <a:avLst/>
            </a:prstGeom>
            <a:solidFill>
              <a:srgbClr val="FFFFFF"/>
            </a:solidFill>
            <a:ln w="19050" cap="flat">
              <a:solidFill>
                <a:srgbClr val="FFFFFF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  <p:cxnSp>
        <p:nvCxnSpPr>
          <p:cNvPr id="203" name="Shape 203"/>
          <p:cNvCxnSpPr/>
          <p:nvPr/>
        </p:nvCxnSpPr>
        <p:spPr>
          <a:xfrm>
            <a:off y="3206532" x="5318505"/>
            <a:ext cy="0" cx="976500"/>
          </a:xfrm>
          <a:prstGeom prst="straightConnector1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204" name="Shape 204"/>
          <p:cNvCxnSpPr>
            <a:stCxn id="199" idx="1"/>
            <a:endCxn id="199" idx="3"/>
          </p:cNvCxnSpPr>
          <p:nvPr/>
        </p:nvCxnSpPr>
        <p:spPr>
          <a:xfrm>
            <a:off y="3206493" x="6844511"/>
            <a:ext cy="0" cx="1842299"/>
          </a:xfrm>
          <a:prstGeom prst="straightConnector1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w="lg" len="lg" type="triangle"/>
            <a:tailEnd w="lg" len="lg" type="triangle"/>
          </a:ln>
        </p:spPr>
      </p:cxnSp>
      <p:sp>
        <p:nvSpPr>
          <p:cNvPr id="205" name="Shape 205"/>
          <p:cNvSpPr txBox="1"/>
          <p:nvPr/>
        </p:nvSpPr>
        <p:spPr>
          <a:xfrm>
            <a:off y="3206521" x="5465665"/>
            <a:ext cy="318899" cx="576000"/>
          </a:xfrm>
          <a:prstGeom prst="rect">
            <a:avLst/>
          </a:prstGeom>
          <a:ln w="9525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lang="en"/>
              <a:t>N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y="3206521" x="7380204"/>
            <a:ext cy="318899" cx="770999"/>
          </a:xfrm>
          <a:prstGeom prst="rect">
            <a:avLst/>
          </a:prstGeom>
          <a:ln w="9525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~ 1.8 N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Bluetooth Beacons</a:t>
            </a:r>
          </a:p>
        </p:txBody>
      </p:sp>
      <p:graphicFrame>
        <p:nvGraphicFramePr>
          <p:cNvPr id="212" name="Shape 212"/>
          <p:cNvGraphicFramePr/>
          <p:nvPr/>
        </p:nvGraphicFramePr>
        <p:xfrm>
          <a:off y="1428750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{904E3560-C078-4454-AA55-8261A93E8952}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>
                          <a:solidFill>
                            <a:srgbClr val="FFFFFF"/>
                          </a:solidFill>
                        </a:rPr>
                        <a:t>Name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>
                          <a:solidFill>
                            <a:srgbClr val="FFFFFF"/>
                          </a:solidFill>
                        </a:rPr>
                        <a:t>Maximum Range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>
                          <a:solidFill>
                            <a:srgbClr val="FFFFFF"/>
                          </a:solidFill>
                        </a:rPr>
                        <a:t>Unit Price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>
                          <a:solidFill>
                            <a:srgbClr val="FFFFFF"/>
                          </a:solidFill>
                        </a:rPr>
                        <a:t>Website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Stick-’n’-Find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30 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$20 ($390 for 20)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u="sng" sz="1100" lang="en">
                          <a:solidFill>
                            <a:srgbClr val="FFFFFF"/>
                          </a:solidFill>
                          <a:hlinkClick r:id="rId3"/>
                        </a:rPr>
                        <a:t>https://sticknfind.com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Estimote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50 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$33 ($99 for 3)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u="sng" sz="1100" lang="en">
                          <a:solidFill>
                            <a:srgbClr val="FFFFFF"/>
                          </a:solidFill>
                          <a:hlinkClick r:id="rId4"/>
                        </a:rPr>
                        <a:t>http://estimote.com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Tod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100 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$38 ($380 for 10)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u="sng" sz="1100" lang="en">
                          <a:solidFill>
                            <a:srgbClr val="FFFFFF"/>
                          </a:solidFill>
                          <a:hlinkClick r:id="rId5"/>
                        </a:rPr>
                        <a:t>http://todhq.com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Roximity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?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$10 / month (or inquiry)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u="sng" sz="1100" lang="en">
                          <a:solidFill>
                            <a:srgbClr val="FFFFFF"/>
                          </a:solidFill>
                          <a:hlinkClick r:id="rId6"/>
                        </a:rPr>
                        <a:t>http://buyibeacons.com/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Adomaly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?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By inquiry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u="sng" sz="1100" lang="en">
                          <a:solidFill>
                            <a:srgbClr val="FFFFFF"/>
                          </a:solidFill>
                          <a:hlinkClick r:id="rId7"/>
                        </a:rPr>
                        <a:t>https://adomaly.com/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</a:tbl>
          </a:graphicData>
        </a:graphic>
      </p:graphicFrame>
      <p:sp>
        <p:nvSpPr>
          <p:cNvPr id="213" name="Shape 213"/>
          <p:cNvSpPr txBox="1"/>
          <p:nvPr/>
        </p:nvSpPr>
        <p:spPr>
          <a:xfrm>
            <a:off y="3714750" x="1042650"/>
            <a:ext cy="857400" cx="705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b="1" lang="en">
                <a:solidFill>
                  <a:srgbClr val="FFFFFF"/>
                </a:solidFill>
              </a:rPr>
              <a:t>Accuracy is inversely proportional to maximum range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Estimated Costs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Stick-’n’-Find</a:t>
            </a:r>
          </a:p>
          <a:p>
            <a:pPr rtl="0" lvl="1" indent="-342900" marL="914400"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4 beacons = $90, minimum for development + testing</a:t>
            </a:r>
          </a:p>
          <a:p>
            <a:pPr rtl="0" lvl="1" indent="-342900" marL="914400"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⌈9⌉ beacons = $200, minimum (estimated) for  covering RIT’s Gordon Field House floor; more beacons = more accurate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Nexus 7</a:t>
            </a:r>
          </a:p>
          <a:p>
            <a:pPr rtl="0" lvl="1" indent="-342900" marL="914400"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At least 2 @ $230 each for testing</a:t>
            </a:r>
          </a:p>
          <a:p>
            <a:pPr rtl="0" lvl="1" indent="-342900" marL="914400"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Requires newest model for Bluetooth Low Energy compatibility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Questions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Trilateration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Using geometry to determine the position of a point in relation to three or more known anchor points.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Fingerprinting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Comparing measurements against a calibrated map which matches them to an approximate position.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Time of Flight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The time it takes for a data packet to travel from a sending device to a receiving device.</a:t>
            </a:r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Terms to Know (Continued)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Potential Solutions Surveyed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200150" x="457200"/>
            <a:ext cy="30798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WiFi RSSI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WiFi Time-of-Flight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Bluetooth RSSI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Ultrasonic Trilateration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Near-Field Communication Array</a:t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Radio Frequency ID Array</a:t>
            </a:r>
          </a:p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y="4279800" x="457201"/>
            <a:ext cy="542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800" lang="en"/>
              <a:t>All WiFi and Bluetooth techniques involve trilateration and can be refined by fingerprinting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WiFi RSSI - Overview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Distributed WiFi Access Points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Device collects SSID and RSSI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Calculates distance using RSSI</a:t>
            </a:r>
          </a:p>
          <a:p>
            <a:pPr rtl="0" lvl="2" indent="-381000" marL="1371600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Non-linear correlation</a:t>
            </a:r>
          </a:p>
          <a:p>
            <a:pPr rtl="0" lvl="2" indent="-381000" marL="1371600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Easily affected by environmental factors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Calculates position using trilateration</a:t>
            </a:r>
          </a:p>
          <a:p>
            <a:r>
              <a:t/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Enhanced by Fingerprinting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WiFi RSSI - Past Attempts</a:t>
            </a:r>
          </a:p>
        </p:txBody>
      </p:sp>
      <p:graphicFrame>
        <p:nvGraphicFramePr>
          <p:cNvPr id="55" name="Shape 55"/>
          <p:cNvGraphicFramePr/>
          <p:nvPr/>
        </p:nvGraphicFramePr>
        <p:xfrm>
          <a:off y="1583125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{D964640D-4DF0-4478-9B0A-B2C0222F8E83}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>
                          <a:solidFill>
                            <a:srgbClr val="FFFFFF"/>
                          </a:solidFill>
                        </a:rPr>
                        <a:t>System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>
                          <a:solidFill>
                            <a:srgbClr val="FFFFFF"/>
                          </a:solidFill>
                        </a:rPr>
                        <a:t>Best Accuracy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b="1" sz="1100" lang="en">
                          <a:solidFill>
                            <a:srgbClr val="FFFFFF"/>
                          </a:solidFill>
                        </a:rPr>
                        <a:t>Mobile Capable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Skyhook (Wi-Fi)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10 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Yes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Navizon (Wi-Fi)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20 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Yes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Gaussian Processes for Signal Strength-Based Location Estimation (Ferris, 2006)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2 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Yes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Ekahau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1 m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solidFill>
                            <a:srgbClr val="FFFFFF"/>
                          </a:solidFill>
                        </a:rPr>
                        <a:t>No</a:t>
                      </a:r>
                    </a:p>
                  </a:txBody>
                  <a:tcPr marR="63500" marB="63500" marT="63500" marL="63500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WiFi RSSI - Advantages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Android Compatibility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Supported by all Android devices/versions</a:t>
            </a:r>
          </a:p>
          <a:p>
            <a:r>
              <a:t/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Availability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Competitive market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Low cost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WiFi RSSI - Disadvantages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Poor Accuracy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Improved by fingerprinting</a:t>
            </a:r>
          </a:p>
          <a:p>
            <a:pPr rtl="0" lvl="2" indent="-381000" marL="1371600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Processing power</a:t>
            </a:r>
          </a:p>
          <a:p>
            <a:pPr rtl="0" lvl="2" indent="-381000" marL="1371600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Calibration</a:t>
            </a:r>
          </a:p>
          <a:p>
            <a:pPr rtl="0" lvl="2" indent="-381000" marL="1371600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Developer experience</a:t>
            </a:r>
          </a:p>
          <a:p>
            <a:r>
              <a:t/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Unavailable on iOS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Not exposed in SDK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WiFi Time of Flight - Overview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Distributed WiFi Access Points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Server sends timestamped packet to device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Device calculates packet travel time</a:t>
            </a:r>
          </a:p>
          <a:p>
            <a:pPr rtl="0" lvl="2" indent="-381000" marL="1371600"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Correlates linearly to distance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Calculates position using trilateration</a:t>
            </a:r>
          </a:p>
          <a:p>
            <a:r>
              <a:t/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Enhanced by Fingerprinting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