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6576000" cy="27432000"/>
  <p:notesSz cx="26974800" cy="3611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FF"/>
    <a:srgbClr val="D7D7FF"/>
    <a:srgbClr val="F5F5F5"/>
    <a:srgbClr val="F8F8F8"/>
    <a:srgbClr val="FCFCFC"/>
    <a:srgbClr val="FAFAFA"/>
    <a:srgbClr val="F36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24" d="100"/>
          <a:sy n="24" d="100"/>
        </p:scale>
        <p:origin x="1044" y="60"/>
      </p:cViewPr>
      <p:guideLst>
        <p:guide orient="horz" pos="864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1690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505" tIns="180253" rIns="360505" bIns="180253" numCol="1" anchor="t" anchorCtr="0" compatLnSpc="1">
            <a:prstTxWarp prst="textNoShape">
              <a:avLst/>
            </a:prstTxWarp>
          </a:bodyPr>
          <a:lstStyle>
            <a:lvl1pPr defTabSz="3605213">
              <a:defRPr sz="48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84450" y="0"/>
            <a:ext cx="11690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505" tIns="180253" rIns="360505" bIns="180253" numCol="1" anchor="t" anchorCtr="0" compatLnSpc="1">
            <a:prstTxWarp prst="textNoShape">
              <a:avLst/>
            </a:prstTxWarp>
          </a:bodyPr>
          <a:lstStyle>
            <a:lvl1pPr algn="r" defTabSz="3605213">
              <a:defRPr sz="48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4309050"/>
            <a:ext cx="11690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505" tIns="180253" rIns="360505" bIns="180253" numCol="1" anchor="b" anchorCtr="0" compatLnSpc="1">
            <a:prstTxWarp prst="textNoShape">
              <a:avLst/>
            </a:prstTxWarp>
          </a:bodyPr>
          <a:lstStyle>
            <a:lvl1pPr defTabSz="3605213">
              <a:defRPr sz="4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284450" y="34309050"/>
            <a:ext cx="11690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505" tIns="180253" rIns="360505" bIns="180253" numCol="1" anchor="b" anchorCtr="0" compatLnSpc="1">
            <a:prstTxWarp prst="textNoShape">
              <a:avLst/>
            </a:prstTxWarp>
          </a:bodyPr>
          <a:lstStyle>
            <a:lvl1pPr algn="r" defTabSz="3605213">
              <a:defRPr sz="4800"/>
            </a:lvl1pPr>
          </a:lstStyle>
          <a:p>
            <a:fld id="{4C8C3822-2126-49E6-B258-8B655C188E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0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0A2DF-DC75-4042-8820-E7FCE516A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0626B-8DCA-4F49-A036-E24D6E2B4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060400" y="2438400"/>
            <a:ext cx="7772400" cy="2194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2438400"/>
            <a:ext cx="23164800" cy="2194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6E8A4-57A1-4162-BB37-FCAB2C3EA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DA327-72E1-477F-A407-D75C08B72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7627600"/>
            <a:ext cx="31089600" cy="5448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1626850"/>
            <a:ext cx="31089600" cy="60007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8FAD5-CB2E-4ACE-864D-4333822FA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7924800"/>
            <a:ext cx="15468600" cy="164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64200" y="7924800"/>
            <a:ext cx="15468600" cy="164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5087B-D9F8-4457-9E17-24505A823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0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0"/>
            <a:ext cx="16160750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0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0" y="6140450"/>
            <a:ext cx="16167100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0" y="8699500"/>
            <a:ext cx="16167100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568E-9E31-4BD6-83D4-82FA71A0E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F0A2E-3427-4835-A780-7F8F7BD55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EF699-0B47-4A47-A5F0-527614C17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2200"/>
            <a:ext cx="12033250" cy="464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0"/>
            <a:ext cx="20447000" cy="23412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40400"/>
            <a:ext cx="12033250" cy="18764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400EB-6784-40C9-9DF1-6B79F58F5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0" y="19202400"/>
            <a:ext cx="21945600" cy="226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0" y="2451100"/>
            <a:ext cx="21945600" cy="1645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0" y="21469350"/>
            <a:ext cx="21945600" cy="3219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A2995-15FE-45A7-8A62-5F0C01EAB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2438400"/>
            <a:ext cx="3108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7924800"/>
            <a:ext cx="31089600" cy="16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>
            <a:lvl1pPr defTabSz="3657600">
              <a:defRPr sz="56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800" y="24993600"/>
            <a:ext cx="1158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>
            <a:lvl1pPr algn="ctr" defTabSz="3657600">
              <a:defRPr sz="56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8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>
            <a:lvl1pPr algn="r" defTabSz="3657600">
              <a:defRPr sz="5600"/>
            </a:lvl1pPr>
          </a:lstStyle>
          <a:p>
            <a:fld id="{97E40109-6917-4A54-A7CD-C44C44C299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2pPr>
      <a:lvl3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3pPr>
      <a:lvl4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4pPr>
      <a:lvl5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5pPr>
      <a:lvl6pPr marL="4572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6pPr>
      <a:lvl7pPr marL="9144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7pPr>
      <a:lvl8pPr marL="13716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8pPr>
      <a:lvl9pPr marL="18288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9pPr>
    </p:titleStyle>
    <p:bodyStyle>
      <a:lvl1pPr marL="1371600" indent="-1371600" algn="l" defTabSz="3657600" rtl="0" fontAlgn="base">
        <a:spcBef>
          <a:spcPct val="20000"/>
        </a:spcBef>
        <a:spcAft>
          <a:spcPct val="0"/>
        </a:spcAft>
        <a:buChar char="•"/>
        <a:defRPr sz="128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fontAlgn="base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</a:defRPr>
      </a:lvl2pPr>
      <a:lvl3pPr marL="4572000" indent="-914400" algn="l" defTabSz="3657600" rtl="0" fontAlgn="base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</a:defRPr>
      </a:lvl3pPr>
      <a:lvl4pPr marL="6400800" indent="-914400" algn="l" defTabSz="3657600" rtl="0" fontAlgn="base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</a:defRPr>
      </a:lvl4pPr>
      <a:lvl5pPr marL="82296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5pPr>
      <a:lvl6pPr marL="86868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91440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96012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100584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02709"/>
            <a:ext cx="36576000" cy="274368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36576000" cy="3886200"/>
          </a:xfrm>
          <a:prstGeom prst="rect">
            <a:avLst/>
          </a:prstGeom>
          <a:solidFill>
            <a:srgbClr val="F5F5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33400" y="381000"/>
            <a:ext cx="22174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36E2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R</a:t>
            </a:r>
            <a:r>
              <a:rPr kumimoji="0" lang="en-US" sz="7000" b="1" i="0" u="none" strike="noStrike" kern="0" cap="none" spc="0" normalizeH="0" baseline="0" noProof="0" dirty="0" smtClean="0">
                <a:ln>
                  <a:noFill/>
                </a:ln>
                <a:solidFill>
                  <a:srgbClr val="F36E2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OC</a:t>
            </a: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36E2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R</a:t>
            </a:r>
            <a:r>
              <a:rPr kumimoji="0" lang="en-US" sz="7000" b="1" i="0" u="none" strike="noStrike" kern="0" cap="none" spc="0" normalizeH="0" baseline="0" noProof="0" dirty="0" smtClean="0">
                <a:ln>
                  <a:noFill/>
                </a:ln>
                <a:solidFill>
                  <a:srgbClr val="F36E2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EADA</a:t>
            </a: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36E2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R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F36E2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27957" y="1983268"/>
            <a:ext cx="19126200" cy="17173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lvl="0" algn="l" defTabSz="36576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Team Rock Raiders, Class of 2016</a:t>
            </a:r>
          </a:p>
          <a:p>
            <a:pPr lvl="0" defTabSz="3657600">
              <a:spcBef>
                <a:spcPct val="20000"/>
              </a:spcBef>
              <a:defRPr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Harris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Borawski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Towhidul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Chowdhury,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Bogart, Ian Salitrynski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764500" y="228600"/>
            <a:ext cx="891540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36576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Faculty Coach</a:t>
            </a:r>
          </a:p>
          <a:p>
            <a:pPr lvl="0" defTabSz="3657600">
              <a:spcBef>
                <a:spcPct val="20000"/>
              </a:spcBef>
              <a:defRPr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Donald Boyd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764500" y="1945993"/>
            <a:ext cx="1116330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36576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Project Sponsors</a:t>
            </a:r>
          </a:p>
          <a:p>
            <a:pPr lvl="0" defTabSz="3657600">
              <a:spcBef>
                <a:spcPct val="20000"/>
              </a:spcBef>
              <a:defRPr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Elena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Fedorovskaya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Andrea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Hickerson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0" y="327966"/>
            <a:ext cx="3290894" cy="2361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0" y="327965"/>
            <a:ext cx="2652783" cy="3220603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15001229"/>
            <a:ext cx="36576000" cy="12638314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" descr="https://lh6.googleusercontent.com/m2D6BXFWQ-E_OoNB-Yal-80KsG6rVBtJhiE0OIXFMO1Rhc9FWvbBNr-vjxbcMwNtaP19KLYbAQB2PjU3lu2-uZ0Jmy9Vg1kjAAEHey6bvwmJgQol7hfkmMROVePU7JpDo7da3-TR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25" y="4267200"/>
            <a:ext cx="1824575" cy="103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4350" y="4419600"/>
            <a:ext cx="11429450" cy="101821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0" name="Picture 6" descr="https://lh6.googleusercontent.com/li-h5yVYD04byXkusTYlFlNSSEFDO-MwWSR5-S01J1UCk9CQZKYo8vPL3BD6TLOc04hgFTuv001_Dr8LBRJJGQ4_ArySPAihjPRW97Rke6sngoSFoCepMU9WGqKJmLUMevzJ4WttD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" y="22504207"/>
            <a:ext cx="6787243" cy="33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6.googleusercontent.com/q6B55YoYamy_uoZyKYhcUQJ6d-rmnD9SpyfehHXF304w666bHAeRHPow-d1BdexSxXTZMTOwG3sfYpSGjyj3r7YGg2BcONbND9-j_JavmpXnxK7LX_qcTmeo9pIOTzmFr4uM66dqY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324066"/>
            <a:ext cx="3038819" cy="39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oogleusercontent.com/3AYhtlS-D_e9_-bQ-G8sHybK_fY86OZeiJ0UoNBuNh4JF5FLT-SLbCbfnK0_0-QA_Fq985_pd4vvPb42wcWOn2a6nramHfQCH_tOb5o99p7pp1v1XgyuRiGij_xrOMOMBVT-ZLdxt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" y="25438490"/>
            <a:ext cx="6781800" cy="18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04800" y="4114800"/>
            <a:ext cx="10657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36E2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RocReadaR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36E2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Mobile</a:t>
            </a:r>
            <a:r>
              <a:rPr kumimoji="0" lang="en-US" sz="7200" b="1" i="0" u="none" strike="noStrike" kern="0" cap="none" spc="0" normalizeH="0" noProof="0" dirty="0" smtClean="0">
                <a:ln>
                  <a:noFill/>
                </a:ln>
                <a:solidFill>
                  <a:srgbClr val="F36E2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App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527957" y="5522107"/>
            <a:ext cx="10450286" cy="1017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6576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kern="0" dirty="0">
                <a:latin typeface="Arial" pitchFamily="34" charset="0"/>
                <a:cs typeface="Arial" panose="020B0604020202020204" pitchFamily="34" charset="0"/>
              </a:rPr>
              <a:t>The </a:t>
            </a:r>
            <a:r>
              <a:rPr lang="en-US" sz="3600" kern="0" dirty="0" err="1"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lang="en-US" sz="3600" kern="0" dirty="0">
                <a:latin typeface="Arial" pitchFamily="34" charset="0"/>
                <a:cs typeface="Arial" panose="020B0604020202020204" pitchFamily="34" charset="0"/>
              </a:rPr>
              <a:t> App is 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part of a College of Imaging Arts and Sciences (CIAS) project. It is currently being developed </a:t>
            </a:r>
            <a:r>
              <a:rPr lang="en-US" sz="3600" kern="0" dirty="0">
                <a:latin typeface="Arial" pitchFamily="34" charset="0"/>
                <a:cs typeface="Arial" panose="020B0604020202020204" pitchFamily="34" charset="0"/>
              </a:rPr>
              <a:t>by the </a:t>
            </a:r>
            <a:r>
              <a:rPr lang="en-US" sz="3600" kern="0" dirty="0" err="1"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lang="en-US" sz="3600" kern="0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team, in parallel to the </a:t>
            </a:r>
            <a:r>
              <a:rPr lang="en-US" sz="3600" kern="0" dirty="0" err="1" smtClean="0"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 Portal being developed by the Senior Project Team. The </a:t>
            </a:r>
            <a:r>
              <a:rPr lang="en-US" sz="3600" kern="0" dirty="0" err="1" smtClean="0"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 App scans magazine pages </a:t>
            </a:r>
            <a:r>
              <a:rPr lang="en-US" sz="3600" kern="0" dirty="0">
                <a:latin typeface="Arial" pitchFamily="34" charset="0"/>
                <a:cs typeface="Arial" panose="020B0604020202020204" pitchFamily="34" charset="0"/>
              </a:rPr>
              <a:t>and 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displays relevant digital media</a:t>
            </a:r>
            <a:r>
              <a:rPr lang="en-US" sz="3600" kern="0" dirty="0">
                <a:latin typeface="Arial" pitchFamily="34" charset="0"/>
                <a:cs typeface="Arial" panose="020B0604020202020204" pitchFamily="34" charset="0"/>
              </a:rPr>
              <a:t>. 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For </a:t>
            </a:r>
            <a:r>
              <a:rPr lang="en-US" sz="3600" kern="0" dirty="0">
                <a:latin typeface="Arial" pitchFamily="34" charset="0"/>
                <a:cs typeface="Arial" panose="020B0604020202020204" pitchFamily="34" charset="0"/>
              </a:rPr>
              <a:t>example, a printed piece of media may have an article on a presentation that happened at RIT. When scanned using the </a:t>
            </a:r>
            <a:r>
              <a:rPr lang="en-US" sz="3600" kern="0" dirty="0" err="1"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lang="en-US" sz="3600" kern="0" dirty="0">
                <a:latin typeface="Arial" pitchFamily="34" charset="0"/>
                <a:cs typeface="Arial" panose="020B0604020202020204" pitchFamily="34" charset="0"/>
              </a:rPr>
              <a:t> App, a video of the presentation is shown. This provides aspects of both print and digital media. Users can view media related to articles and find more information about their interests.</a:t>
            </a:r>
          </a:p>
          <a:p>
            <a:pPr lvl="0" defTabSz="3657600">
              <a:lnSpc>
                <a:spcPct val="120000"/>
              </a:lnSpc>
              <a:spcBef>
                <a:spcPct val="20000"/>
              </a:spcBef>
              <a:defRPr/>
            </a:pPr>
            <a:endParaRPr lang="en-US" sz="3600" kern="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533400" y="15257317"/>
            <a:ext cx="10577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36E2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RocReadaR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36E2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Portal</a:t>
            </a:r>
            <a:endParaRPr kumimoji="0" lang="en-US" sz="7200" b="1" i="0" u="none" strike="noStrike" kern="0" cap="none" spc="0" normalizeH="0" noProof="0" dirty="0" smtClean="0">
              <a:ln>
                <a:noFill/>
              </a:ln>
              <a:solidFill>
                <a:srgbClr val="F36E2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1" y="16459200"/>
            <a:ext cx="10577326" cy="7515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36576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The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 Portal, developed by the Senior Project Team, provides access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 for publishers and editors of print media to upload digital media to be displayed when magazines are scanned, and edit how this is displayed in the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 App. Images of the print media must be uploaded in order for the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 App to identify the pages. The Portal also provides an endpoint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fo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r the App, which performs the image recognition required to find the correct digital media to display.</a:t>
            </a:r>
            <a:endParaRPr kumimoji="0" lang="en-US" sz="3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anose="020B0604020202020204" pitchFamily="34" charset="0"/>
            </a:endParaRPr>
          </a:p>
          <a:p>
            <a:pPr marR="0" lvl="0" algn="l" defTabSz="36576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3279768" y="4495800"/>
            <a:ext cx="108022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Motivation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3196789" y="6123924"/>
            <a:ext cx="10444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36576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23625056" y="5619342"/>
            <a:ext cx="10588744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6576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Print media provides many benefits over digital media. It is tangible, helps with retention, and creates an emotional and sensory connection with the user. The </a:t>
            </a:r>
            <a:r>
              <a:rPr lang="en-US" sz="3600" kern="0" dirty="0" err="1" smtClean="0"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 project is an attempt in studying the best way to link print and digital media, to get the benefits of both.</a:t>
            </a:r>
            <a:endParaRPr lang="en-US" sz="3600" kern="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23279768" y="10060856"/>
            <a:ext cx="1066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Affordances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23625056" y="11202615"/>
            <a:ext cx="104569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36576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kern="0" dirty="0">
                <a:latin typeface="Arial" pitchFamily="34" charset="0"/>
                <a:cs typeface="Arial" panose="020B0604020202020204" pitchFamily="34" charset="0"/>
              </a:rPr>
              <a:t>The Icons pictured on the right are printed in magazines. These inform users of the digital media available when scanning printed media. The same icons are used in the </a:t>
            </a:r>
            <a:r>
              <a:rPr lang="en-US" sz="3600" kern="0" dirty="0" err="1"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lang="en-US" sz="3600" kern="0" dirty="0">
                <a:latin typeface="Arial" pitchFamily="34" charset="0"/>
                <a:cs typeface="Arial" panose="020B0604020202020204" pitchFamily="34" charset="0"/>
              </a:rPr>
              <a:t> App to view the digital media.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23164132" y="15534316"/>
            <a:ext cx="12864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Scalability and Performance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23164132" y="16852234"/>
            <a:ext cx="128642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36576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The </a:t>
            </a:r>
            <a:r>
              <a:rPr lang="en-US" sz="3600" kern="0" dirty="0" err="1" smtClean="0"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 Portal is deployed in Google Cloud    Platform - a cloud web service. Multiple servers can be created at runtime to meet the demands of many users. A specialized search order helps increase the speed of image recognition.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23060909" y="20650200"/>
            <a:ext cx="12864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Maintainability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23060909" y="21968118"/>
            <a:ext cx="128642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36576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The </a:t>
            </a:r>
            <a:r>
              <a:rPr lang="en-US" sz="3600" kern="0" dirty="0" err="1" smtClean="0"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 App uses an HTML wrapper with </a:t>
            </a:r>
            <a:r>
              <a:rPr lang="en-US" sz="3600" kern="0" dirty="0" err="1" smtClean="0">
                <a:latin typeface="Arial" pitchFamily="34" charset="0"/>
                <a:cs typeface="Arial" panose="020B0604020202020204" pitchFamily="34" charset="0"/>
              </a:rPr>
              <a:t>Javascript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 for the main functionality. Node.js , Express, Loopback, and Angular are used for the </a:t>
            </a:r>
            <a:r>
              <a:rPr lang="en-US" sz="3600" kern="0" dirty="0" err="1" smtClean="0">
                <a:latin typeface="Arial" pitchFamily="34" charset="0"/>
                <a:cs typeface="Arial" panose="020B0604020202020204" pitchFamily="34" charset="0"/>
              </a:rPr>
              <a:t>RocReadaR</a:t>
            </a:r>
            <a:r>
              <a:rPr lang="en-US" sz="3600" kern="0" dirty="0" smtClean="0">
                <a:latin typeface="Arial" pitchFamily="34" charset="0"/>
                <a:cs typeface="Arial" panose="020B0604020202020204" pitchFamily="34" charset="0"/>
              </a:rPr>
              <a:t> Portal, so the same language is used for all parts of the application. Extensive documentation is available on the CIAS Confluence site.</a:t>
            </a:r>
            <a:endParaRPr lang="en-US" sz="3600" kern="0" dirty="0"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 descr="1280px-Atlassian_Confluence_Logo.svg.png (1280×24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578" y="25897829"/>
            <a:ext cx="7779357" cy="14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296" y="15534316"/>
            <a:ext cx="10693846" cy="11596093"/>
          </a:xfrm>
          <a:prstGeom prst="rect">
            <a:avLst/>
          </a:prstGeom>
          <a:solidFill>
            <a:srgbClr val="E6E6FF"/>
          </a:solidFill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429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some text</dc:title>
  <dc:creator>Administrator</dc:creator>
  <cp:lastModifiedBy>Ian Salitrynski</cp:lastModifiedBy>
  <cp:revision>55</cp:revision>
  <dcterms:created xsi:type="dcterms:W3CDTF">2003-04-30T02:09:57Z</dcterms:created>
  <dcterms:modified xsi:type="dcterms:W3CDTF">2016-04-20T16:54:18Z</dcterms:modified>
</cp:coreProperties>
</file>