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66"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21" autoAdjust="0"/>
    <p:restoredTop sz="40864" autoAdjust="0"/>
  </p:normalViewPr>
  <p:slideViewPr>
    <p:cSldViewPr snapToGrid="0">
      <p:cViewPr varScale="1">
        <p:scale>
          <a:sx n="26" d="100"/>
          <a:sy n="26" d="100"/>
        </p:scale>
        <p:origin x="-2028" y="-90"/>
      </p:cViewPr>
      <p:guideLst>
        <p:guide orient="horz" pos="2160"/>
        <p:guide pos="3840"/>
      </p:guideLst>
    </p:cSldViewPr>
  </p:slideViewPr>
  <p:outlineViewPr>
    <p:cViewPr>
      <p:scale>
        <a:sx n="33" d="100"/>
        <a:sy n="33" d="100"/>
      </p:scale>
      <p:origin x="0" y="-168"/>
    </p:cViewPr>
  </p:outlineViewPr>
  <p:notesTextViewPr>
    <p:cViewPr>
      <p:scale>
        <a:sx n="100" d="100"/>
        <a:sy n="100" d="100"/>
      </p:scale>
      <p:origin x="0" y="5292"/>
    </p:cViewPr>
  </p:notesTextViewPr>
  <p:notesViewPr>
    <p:cSldViewPr snapToGrid="0">
      <p:cViewPr varScale="1">
        <p:scale>
          <a:sx n="89" d="100"/>
          <a:sy n="89" d="100"/>
        </p:scale>
        <p:origin x="289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6916A-2F30-4BD5-A05E-656FEC62A0E7}" type="datetimeFigureOut">
              <a:rPr lang="en-US" smtClean="0"/>
              <a:t>11/15/2018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4432E4-4C49-4E27-8846-7ED75FA30D5D}" type="slidenum">
              <a:rPr lang="en-US" smtClean="0"/>
              <a:t>‹#›</a:t>
            </a:fld>
            <a:endParaRPr lang="en-US"/>
          </a:p>
        </p:txBody>
      </p:sp>
    </p:spTree>
    <p:extLst>
      <p:ext uri="{BB962C8B-B14F-4D97-AF65-F5344CB8AC3E}">
        <p14:creationId xmlns:p14="http://schemas.microsoft.com/office/powerpoint/2010/main" val="196023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chapter 1, pages 1-23 of the Project Team Leadership and Communication book.  ISBN: 9781732378902 (Softcover), 9781732378919 (Hardcover).  These slides may only be posted or used in conjunction with the book in a training or classroom environment.  Key terms (page 21) are often italicized on the slides.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baseline="0" dirty="0" smtClean="0"/>
              <a:t>Outline: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Job Titles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Leadership Styles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Affiliative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Authoritarian / Commanding / Autocratic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Coaching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Democratic</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Laissez-faire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Pacesetting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Transformational / Visionary</a:t>
            </a:r>
            <a:endParaRPr lang="en-US" i="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Influence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Types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Motivators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Extrinsic</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Intrinsic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Organizational Culture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Stakeholders (“Who we lead”)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Project Management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The Discipline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Ethics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Summary and Conclusions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baseline="0" dirty="0" smtClean="0"/>
              <a:t>Learning Objectives:</a:t>
            </a:r>
          </a:p>
          <a:p>
            <a:r>
              <a:rPr lang="en-US" dirty="0" smtClean="0">
                <a:effectLst/>
              </a:rPr>
              <a:t>1.1 The Leader’s Title</a:t>
            </a:r>
          </a:p>
          <a:p>
            <a:pPr lvl="1"/>
            <a:r>
              <a:rPr lang="en-US" dirty="0" smtClean="0">
                <a:effectLst/>
              </a:rPr>
              <a:t>Understand that title isn't synonymous with the need or authority to engage in leadership</a:t>
            </a:r>
          </a:p>
          <a:p>
            <a:r>
              <a:rPr lang="en-US" dirty="0" smtClean="0">
                <a:effectLst/>
              </a:rPr>
              <a:t>1.2 Leadership Styles</a:t>
            </a:r>
          </a:p>
          <a:p>
            <a:pPr lvl="1"/>
            <a:r>
              <a:rPr lang="en-US" dirty="0" smtClean="0">
                <a:effectLst/>
              </a:rPr>
              <a:t>Describe 7 basic leadership styles</a:t>
            </a:r>
          </a:p>
          <a:p>
            <a:pPr lvl="1"/>
            <a:r>
              <a:rPr lang="en-US" dirty="0" smtClean="0">
                <a:effectLst/>
              </a:rPr>
              <a:t>Recognize the importance of choosing an appropriate style</a:t>
            </a:r>
          </a:p>
          <a:p>
            <a:pPr lvl="1"/>
            <a:r>
              <a:rPr lang="en-US" dirty="0" smtClean="0">
                <a:effectLst/>
              </a:rPr>
              <a:t>Identify common pitfalls related to appropriate leadership styles</a:t>
            </a:r>
          </a:p>
          <a:p>
            <a:r>
              <a:rPr lang="en-US" dirty="0" smtClean="0">
                <a:effectLst/>
              </a:rPr>
              <a:t>1.3 Influence</a:t>
            </a:r>
          </a:p>
          <a:p>
            <a:pPr lvl="1"/>
            <a:r>
              <a:rPr lang="en-US" dirty="0" smtClean="0">
                <a:effectLst/>
              </a:rPr>
              <a:t>Describe 5 types of influence</a:t>
            </a:r>
          </a:p>
          <a:p>
            <a:pPr lvl="1"/>
            <a:r>
              <a:rPr lang="en-US" dirty="0" smtClean="0">
                <a:effectLst/>
              </a:rPr>
              <a:t>Recognize personal preferences and their relationship to influence</a:t>
            </a:r>
          </a:p>
          <a:p>
            <a:r>
              <a:rPr lang="en-US" dirty="0" smtClean="0">
                <a:effectLst/>
              </a:rPr>
              <a:t>1.4 Motivators</a:t>
            </a:r>
          </a:p>
          <a:p>
            <a:pPr lvl="1"/>
            <a:r>
              <a:rPr lang="en-US" dirty="0" smtClean="0">
                <a:effectLst/>
              </a:rPr>
              <a:t>Describe 6 types of motivators and give examples of each</a:t>
            </a:r>
          </a:p>
          <a:p>
            <a:pPr lvl="1"/>
            <a:r>
              <a:rPr lang="en-US" dirty="0" smtClean="0">
                <a:effectLst/>
              </a:rPr>
              <a:t>Classify the 6 motivators as extrinsic or intrinsic</a:t>
            </a:r>
          </a:p>
          <a:p>
            <a:pPr lvl="1"/>
            <a:r>
              <a:rPr lang="en-US" dirty="0" smtClean="0">
                <a:effectLst/>
              </a:rPr>
              <a:t>Relate biases individuals may have towards or against individual motivators</a:t>
            </a:r>
          </a:p>
          <a:p>
            <a:r>
              <a:rPr lang="en-US" dirty="0" smtClean="0">
                <a:effectLst/>
              </a:rPr>
              <a:t>1.5 Matching Leadership with Culture</a:t>
            </a:r>
          </a:p>
          <a:p>
            <a:pPr lvl="1"/>
            <a:r>
              <a:rPr lang="en-US" dirty="0" smtClean="0">
                <a:effectLst/>
              </a:rPr>
              <a:t>Define ‘culture’ in the context of a project, team, and organization</a:t>
            </a:r>
          </a:p>
          <a:p>
            <a:pPr lvl="1"/>
            <a:r>
              <a:rPr lang="en-US" dirty="0" smtClean="0">
                <a:effectLst/>
              </a:rPr>
              <a:t>Recognize contexts that affect and are affected by culture</a:t>
            </a:r>
          </a:p>
          <a:p>
            <a:r>
              <a:rPr lang="en-US" dirty="0" smtClean="0">
                <a:effectLst/>
              </a:rPr>
              <a:t>1.6 Who We Lead</a:t>
            </a:r>
          </a:p>
          <a:p>
            <a:pPr lvl="1"/>
            <a:r>
              <a:rPr lang="en-US" dirty="0" smtClean="0">
                <a:effectLst/>
              </a:rPr>
              <a:t>Define 'stakeholder' in the context of a project effort</a:t>
            </a:r>
          </a:p>
          <a:p>
            <a:pPr lvl="1"/>
            <a:r>
              <a:rPr lang="en-US" dirty="0" smtClean="0">
                <a:effectLst/>
              </a:rPr>
              <a:t>Identify 3 common groups of project stakeholders</a:t>
            </a:r>
          </a:p>
          <a:p>
            <a:r>
              <a:rPr lang="en-US" dirty="0" smtClean="0">
                <a:effectLst/>
              </a:rPr>
              <a:t>1.7 The Discipline of Project Management</a:t>
            </a:r>
          </a:p>
          <a:p>
            <a:pPr lvl="1"/>
            <a:r>
              <a:rPr lang="en-US" dirty="0" smtClean="0">
                <a:effectLst/>
              </a:rPr>
              <a:t>Relate the various leadership titles and the field of project management</a:t>
            </a:r>
          </a:p>
          <a:p>
            <a:pPr lvl="1"/>
            <a:r>
              <a:rPr lang="en-US" dirty="0" smtClean="0">
                <a:effectLst/>
              </a:rPr>
              <a:t>Describe several aspects of professional discipline and ethics</a:t>
            </a:r>
          </a:p>
          <a:p>
            <a:r>
              <a:rPr lang="en-US" dirty="0" smtClean="0">
                <a:effectLst/>
              </a:rPr>
              <a:t>1.8 Chapter Tool: Who We Are as Leaders</a:t>
            </a:r>
          </a:p>
          <a:p>
            <a:pPr lvl="1"/>
            <a:r>
              <a:rPr lang="en-US" dirty="0" smtClean="0">
                <a:effectLst/>
              </a:rPr>
              <a:t>Examine individual preferences relating to motivators, influence, and previous project experience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i="0"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baseline="0" dirty="0" smtClean="0"/>
              <a:t>Associated Class Activities: </a:t>
            </a:r>
            <a:r>
              <a:rPr lang="en-US" b="0" i="0" baseline="0" dirty="0" smtClean="0"/>
              <a:t>(Separate Slides</a:t>
            </a:r>
            <a:r>
              <a:rPr lang="en-US" b="0" i="0" baseline="0" dirty="0" smtClean="0"/>
              <a:t>)</a:t>
            </a:r>
            <a:endParaRPr lang="en-US" dirty="0" smtClean="0">
              <a:effectLst/>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Applying Leadership Styles (5 minutes, section 1.2)</a:t>
            </a:r>
            <a:endParaRPr lang="en-US" sz="11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Recommend basic leadership styles for basic team scenarios</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Professionalism and Ethics (10-15 minutes, sections 1.1 and 1.7)</a:t>
            </a:r>
            <a:endParaRPr lang="en-US" sz="11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Compare leadership titles and relate ethical challenges each might face</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Matching Influence to Leadership (5-10 minutes, sections 1.2 and 1.3)</a:t>
            </a:r>
            <a:endParaRPr lang="en-US" sz="11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Decide which type of influence is appropriate / inappropriate for multiple leadership styles</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Your Motivators (5-10 minutes, section 1.4)</a:t>
            </a:r>
            <a:endParaRPr lang="en-US" sz="11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Contrast types of motivators and relate individual preferences</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Who We Are As Leaders (15 minutes, section 1.9)</a:t>
            </a:r>
            <a:endParaRPr lang="en-US" sz="11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Analyze individual and group preferences relating to motivators, influence, and stakeholder experiences</a:t>
            </a:r>
            <a:endParaRPr lang="en-US" sz="11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i="0" baseline="0"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1</a:t>
            </a:fld>
            <a:endParaRPr lang="en-US"/>
          </a:p>
        </p:txBody>
      </p:sp>
    </p:spTree>
    <p:extLst>
      <p:ext uri="{BB962C8B-B14F-4D97-AF65-F5344CB8AC3E}">
        <p14:creationId xmlns:p14="http://schemas.microsoft.com/office/powerpoint/2010/main" val="28293944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3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Transformational / Visionary Leadership Style emphasizes harmony and focuses on the leader.</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10</a:t>
            </a:fld>
            <a:endParaRPr lang="en-US"/>
          </a:p>
        </p:txBody>
      </p:sp>
    </p:spTree>
    <p:extLst>
      <p:ext uri="{BB962C8B-B14F-4D97-AF65-F5344CB8AC3E}">
        <p14:creationId xmlns:p14="http://schemas.microsoft.com/office/powerpoint/2010/main" val="1493528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section 1.3, pages 5-7 of the Project Team Leadership and Communication book.</a:t>
            </a:r>
            <a:endParaRPr lang="en-US" i="1"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next slide is the types of influence</a:t>
            </a:r>
          </a:p>
        </p:txBody>
      </p:sp>
      <p:sp>
        <p:nvSpPr>
          <p:cNvPr id="4" name="Slide Number Placeholder 3"/>
          <p:cNvSpPr>
            <a:spLocks noGrp="1"/>
          </p:cNvSpPr>
          <p:nvPr>
            <p:ph type="sldNum" sz="quarter" idx="10"/>
          </p:nvPr>
        </p:nvSpPr>
        <p:spPr/>
        <p:txBody>
          <a:bodyPr/>
          <a:lstStyle/>
          <a:p>
            <a:fld id="{EF4432E4-4C49-4E27-8846-7ED75FA30D5D}" type="slidenum">
              <a:rPr lang="en-US" smtClean="0"/>
              <a:t>11</a:t>
            </a:fld>
            <a:endParaRPr lang="en-US"/>
          </a:p>
        </p:txBody>
      </p:sp>
    </p:spTree>
    <p:extLst>
      <p:ext uri="{BB962C8B-B14F-4D97-AF65-F5344CB8AC3E}">
        <p14:creationId xmlns:p14="http://schemas.microsoft.com/office/powerpoint/2010/main" val="3720025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page 6 of the Project Team Leadership and Communication book.</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12</a:t>
            </a:fld>
            <a:endParaRPr lang="en-US"/>
          </a:p>
        </p:txBody>
      </p:sp>
    </p:spTree>
    <p:extLst>
      <p:ext uri="{BB962C8B-B14F-4D97-AF65-F5344CB8AC3E}">
        <p14:creationId xmlns:p14="http://schemas.microsoft.com/office/powerpoint/2010/main" val="2790986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section 1.4, pages 7-10 of the Project Team Leadership and Communication book.</a:t>
            </a:r>
            <a:endParaRPr lang="en-US" i="1"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next 2 slide are the types of motivators</a:t>
            </a:r>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13</a:t>
            </a:fld>
            <a:endParaRPr lang="en-US"/>
          </a:p>
        </p:txBody>
      </p:sp>
    </p:spTree>
    <p:extLst>
      <p:ext uri="{BB962C8B-B14F-4D97-AF65-F5344CB8AC3E}">
        <p14:creationId xmlns:p14="http://schemas.microsoft.com/office/powerpoint/2010/main" val="3223317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pages 7-8 of the Project Team Leadership and Communication book.</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14</a:t>
            </a:fld>
            <a:endParaRPr lang="en-US"/>
          </a:p>
        </p:txBody>
      </p:sp>
    </p:spTree>
    <p:extLst>
      <p:ext uri="{BB962C8B-B14F-4D97-AF65-F5344CB8AC3E}">
        <p14:creationId xmlns:p14="http://schemas.microsoft.com/office/powerpoint/2010/main" val="29243477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page 8 of the Project Team Leadership and Communication book.</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15</a:t>
            </a:fld>
            <a:endParaRPr lang="en-US"/>
          </a:p>
        </p:txBody>
      </p:sp>
    </p:spTree>
    <p:extLst>
      <p:ext uri="{BB962C8B-B14F-4D97-AF65-F5344CB8AC3E}">
        <p14:creationId xmlns:p14="http://schemas.microsoft.com/office/powerpoint/2010/main" val="1968941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a:t>
            </a:r>
            <a:r>
              <a:rPr lang="en-US" i="1" baseline="0" dirty="0" smtClean="0"/>
              <a:t>section 1.5, pages 10-12 of the Project Team Leadership and Communication book.</a:t>
            </a:r>
            <a:endParaRPr lang="en-US" i="1"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16</a:t>
            </a:fld>
            <a:endParaRPr lang="en-US"/>
          </a:p>
        </p:txBody>
      </p:sp>
    </p:spTree>
    <p:extLst>
      <p:ext uri="{BB962C8B-B14F-4D97-AF65-F5344CB8AC3E}">
        <p14:creationId xmlns:p14="http://schemas.microsoft.com/office/powerpoint/2010/main" val="6020313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a:t>
            </a:r>
            <a:r>
              <a:rPr lang="en-US" i="1" baseline="0" dirty="0" smtClean="0"/>
              <a:t>section 1.6, pages 12-13 of the Project Team Leadership and Communication book.</a:t>
            </a:r>
            <a:endParaRPr lang="en-US" i="1" dirty="0" smtClean="0"/>
          </a:p>
          <a:p>
            <a:endParaRPr lang="en-US" dirty="0" smtClean="0"/>
          </a:p>
          <a:p>
            <a:r>
              <a:rPr lang="en-US" dirty="0" smtClean="0"/>
              <a:t>The Venn diagram</a:t>
            </a:r>
            <a:r>
              <a:rPr lang="en-US" baseline="0" dirty="0" smtClean="0"/>
              <a:t> illustrates how there are major stakeholder groups, but they can overlap.  Each requires specific considerations and strategies.</a:t>
            </a:r>
          </a:p>
          <a:p>
            <a:endParaRPr lang="en-US" baseline="0" dirty="0" smtClean="0"/>
          </a:p>
          <a:p>
            <a:r>
              <a:rPr lang="en-US" i="1" baseline="0" dirty="0" smtClean="0"/>
              <a:t>Stakeholders are covered further in other chapters/slides, especially section 3.8 (pages 102-105) and 5.7 (pages 171-172).</a:t>
            </a:r>
            <a:endParaRPr lang="en-US" i="1" dirty="0"/>
          </a:p>
        </p:txBody>
      </p:sp>
      <p:sp>
        <p:nvSpPr>
          <p:cNvPr id="4" name="Slide Number Placeholder 3"/>
          <p:cNvSpPr>
            <a:spLocks noGrp="1"/>
          </p:cNvSpPr>
          <p:nvPr>
            <p:ph type="sldNum" sz="quarter" idx="10"/>
          </p:nvPr>
        </p:nvSpPr>
        <p:spPr/>
        <p:txBody>
          <a:bodyPr/>
          <a:lstStyle/>
          <a:p>
            <a:fld id="{EF4432E4-4C49-4E27-8846-7ED75FA30D5D}" type="slidenum">
              <a:rPr lang="en-US" smtClean="0"/>
              <a:t>17</a:t>
            </a:fld>
            <a:endParaRPr lang="en-US"/>
          </a:p>
        </p:txBody>
      </p:sp>
    </p:spTree>
    <p:extLst>
      <p:ext uri="{BB962C8B-B14F-4D97-AF65-F5344CB8AC3E}">
        <p14:creationId xmlns:p14="http://schemas.microsoft.com/office/powerpoint/2010/main" val="3809119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a:t>
            </a:r>
            <a:r>
              <a:rPr lang="en-US" i="1" baseline="0" dirty="0" smtClean="0"/>
              <a:t>section 1.7, pages 13-17 of the Project Team Leadership and Communication book.</a:t>
            </a:r>
            <a:endParaRPr lang="en-US" i="1"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18</a:t>
            </a:fld>
            <a:endParaRPr lang="en-US"/>
          </a:p>
        </p:txBody>
      </p:sp>
    </p:spTree>
    <p:extLst>
      <p:ext uri="{BB962C8B-B14F-4D97-AF65-F5344CB8AC3E}">
        <p14:creationId xmlns:p14="http://schemas.microsoft.com/office/powerpoint/2010/main" val="2045628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pages 15-16 of the Project Team Leadership and Communication book.</a:t>
            </a:r>
            <a:endParaRPr lang="en-US" i="1"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19</a:t>
            </a:fld>
            <a:endParaRPr lang="en-US"/>
          </a:p>
        </p:txBody>
      </p:sp>
    </p:spTree>
    <p:extLst>
      <p:ext uri="{BB962C8B-B14F-4D97-AF65-F5344CB8AC3E}">
        <p14:creationId xmlns:p14="http://schemas.microsoft.com/office/powerpoint/2010/main" val="264662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section 1.1, page 2 of the Project Team Leadership and Communication book.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baseline="0" dirty="0" smtClean="0"/>
              <a:t>The word leadership evokes: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Responsibility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Burden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Honor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Duty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Calling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Ability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dirty="0" smtClean="0"/>
              <a:t>The book includes a 2-minute exercise on page 2 entitled: What’s in a Name?</a:t>
            </a:r>
          </a:p>
        </p:txBody>
      </p:sp>
      <p:sp>
        <p:nvSpPr>
          <p:cNvPr id="4" name="Slide Number Placeholder 3"/>
          <p:cNvSpPr>
            <a:spLocks noGrp="1"/>
          </p:cNvSpPr>
          <p:nvPr>
            <p:ph type="sldNum" sz="quarter" idx="10"/>
          </p:nvPr>
        </p:nvSpPr>
        <p:spPr/>
        <p:txBody>
          <a:bodyPr/>
          <a:lstStyle/>
          <a:p>
            <a:fld id="{EF4432E4-4C49-4E27-8846-7ED75FA30D5D}" type="slidenum">
              <a:rPr lang="en-US" smtClean="0"/>
              <a:t>2</a:t>
            </a:fld>
            <a:endParaRPr lang="en-US"/>
          </a:p>
        </p:txBody>
      </p:sp>
    </p:spTree>
    <p:extLst>
      <p:ext uri="{BB962C8B-B14F-4D97-AF65-F5344CB8AC3E}">
        <p14:creationId xmlns:p14="http://schemas.microsoft.com/office/powerpoint/2010/main" val="7973657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a:t>
            </a:r>
            <a:r>
              <a:rPr lang="en-US" i="1" baseline="0" dirty="0" smtClean="0"/>
              <a:t>section 1.9, page 20 of the Project Team Leadership and Communication book.  Summarizes chapter 1 and these slides.</a:t>
            </a:r>
            <a:endParaRPr lang="en-US" i="1"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20</a:t>
            </a:fld>
            <a:endParaRPr lang="en-US"/>
          </a:p>
        </p:txBody>
      </p:sp>
    </p:spTree>
    <p:extLst>
      <p:ext uri="{BB962C8B-B14F-4D97-AF65-F5344CB8AC3E}">
        <p14:creationId xmlns:p14="http://schemas.microsoft.com/office/powerpoint/2010/main" val="21401280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Chapter 1 includes several additional support elements</a:t>
            </a:r>
            <a:r>
              <a:rPr lang="en-US" i="1" baseline="0" dirty="0" smtClean="0"/>
              <a:t> which could become classroom activities or discussion elements.</a:t>
            </a:r>
          </a:p>
          <a:p>
            <a:endParaRPr lang="en-US" i="1" baseline="0" dirty="0" smtClean="0"/>
          </a:p>
          <a:p>
            <a:pPr marL="171450" indent="-171450">
              <a:buFont typeface="Arial" panose="020B0604020202020204" pitchFamily="34" charset="0"/>
              <a:buChar char="•"/>
            </a:pPr>
            <a:r>
              <a:rPr lang="en-US" i="1" baseline="0" dirty="0" smtClean="0"/>
              <a:t>The chapter tool, entitled Chapter Tool: Who We Are as Leaders (section 1.8, pages 17-20) is designed to help readers explore their own motivators, influencers, and stakeholder experiences.  Students could rate the accuracy of the test with their own perceptions, compare results, and have discussions about each element.</a:t>
            </a:r>
          </a:p>
          <a:p>
            <a:pPr marL="171450" indent="-171450">
              <a:buFont typeface="Arial" panose="020B0604020202020204" pitchFamily="34" charset="0"/>
              <a:buChar char="•"/>
            </a:pPr>
            <a:r>
              <a:rPr lang="en-US" i="1" baseline="0" dirty="0" smtClean="0"/>
              <a:t>There are several key terms defined on page 21.</a:t>
            </a:r>
          </a:p>
          <a:p>
            <a:pPr marL="171450" indent="-171450">
              <a:buFont typeface="Arial" panose="020B0604020202020204" pitchFamily="34" charset="0"/>
              <a:buChar char="•"/>
            </a:pPr>
            <a:r>
              <a:rPr lang="en-US" i="1" baseline="0" dirty="0" smtClean="0"/>
              <a:t>Review questions cover most of the chapter (pages 21-22, answers on page 223).</a:t>
            </a:r>
          </a:p>
          <a:p>
            <a:pPr marL="171450" indent="-171450">
              <a:buFont typeface="Arial" panose="020B0604020202020204" pitchFamily="34" charset="0"/>
              <a:buChar char="•"/>
            </a:pPr>
            <a:r>
              <a:rPr lang="en-US" i="1" dirty="0" smtClean="0"/>
              <a:t>The exercises</a:t>
            </a:r>
            <a:r>
              <a:rPr lang="en-US" i="1" baseline="0" dirty="0" smtClean="0"/>
              <a:t> on page 22 are designed to allow readers to apply and extend what they’ve learned.</a:t>
            </a:r>
            <a:endParaRPr lang="en-US" i="1" dirty="0"/>
          </a:p>
        </p:txBody>
      </p:sp>
      <p:sp>
        <p:nvSpPr>
          <p:cNvPr id="4" name="Slide Number Placeholder 3"/>
          <p:cNvSpPr>
            <a:spLocks noGrp="1"/>
          </p:cNvSpPr>
          <p:nvPr>
            <p:ph type="sldNum" sz="quarter" idx="10"/>
          </p:nvPr>
        </p:nvSpPr>
        <p:spPr/>
        <p:txBody>
          <a:bodyPr/>
          <a:lstStyle/>
          <a:p>
            <a:fld id="{EF4432E4-4C49-4E27-8846-7ED75FA30D5D}" type="slidenum">
              <a:rPr lang="en-US" smtClean="0"/>
              <a:t>21</a:t>
            </a:fld>
            <a:endParaRPr lang="en-US"/>
          </a:p>
        </p:txBody>
      </p:sp>
    </p:spTree>
    <p:extLst>
      <p:ext uri="{BB962C8B-B14F-4D97-AF65-F5344CB8AC3E}">
        <p14:creationId xmlns:p14="http://schemas.microsoft.com/office/powerpoint/2010/main" val="418735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section 1.2, pages 2-5 of the Project Team Leadership and Communication book.</a:t>
            </a:r>
            <a:endParaRPr lang="en-US" i="1" dirty="0" smtClean="0"/>
          </a:p>
          <a:p>
            <a:endParaRPr lang="en-US" dirty="0" smtClean="0"/>
          </a:p>
          <a:p>
            <a:r>
              <a:rPr lang="en-US" dirty="0" smtClean="0"/>
              <a:t>The next 7 slides are the styles: </a:t>
            </a:r>
          </a:p>
          <a:p>
            <a:pPr marL="171450" indent="-171450">
              <a:buFont typeface="Arial" panose="020B0604020202020204" pitchFamily="34" charset="0"/>
              <a:buChar char="•"/>
            </a:pPr>
            <a:r>
              <a:rPr lang="en-US" dirty="0" smtClean="0"/>
              <a:t>Affiliative</a:t>
            </a:r>
          </a:p>
          <a:p>
            <a:pPr marL="171450" indent="-171450">
              <a:buFont typeface="Arial" panose="020B0604020202020204" pitchFamily="34" charset="0"/>
              <a:buChar char="•"/>
            </a:pPr>
            <a:r>
              <a:rPr lang="en-US" dirty="0" smtClean="0"/>
              <a:t>Authoritarian / Commanding / Autocratic</a:t>
            </a:r>
          </a:p>
          <a:p>
            <a:pPr marL="171450" indent="-171450">
              <a:buFont typeface="Arial" panose="020B0604020202020204" pitchFamily="34" charset="0"/>
              <a:buChar char="•"/>
            </a:pPr>
            <a:r>
              <a:rPr lang="en-US" dirty="0" smtClean="0"/>
              <a:t>Coaching</a:t>
            </a:r>
          </a:p>
          <a:p>
            <a:pPr marL="171450" indent="-171450">
              <a:buFont typeface="Arial" panose="020B0604020202020204" pitchFamily="34" charset="0"/>
              <a:buChar char="•"/>
            </a:pPr>
            <a:r>
              <a:rPr lang="en-US" dirty="0" smtClean="0"/>
              <a:t>Democratic</a:t>
            </a:r>
          </a:p>
          <a:p>
            <a:pPr marL="171450" indent="-171450">
              <a:buFont typeface="Arial" panose="020B0604020202020204" pitchFamily="34" charset="0"/>
              <a:buChar char="•"/>
            </a:pPr>
            <a:r>
              <a:rPr lang="en-US" dirty="0" smtClean="0"/>
              <a:t>Laissez-faire</a:t>
            </a:r>
          </a:p>
          <a:p>
            <a:pPr marL="171450" indent="-171450">
              <a:buFont typeface="Arial" panose="020B0604020202020204" pitchFamily="34" charset="0"/>
              <a:buChar char="•"/>
            </a:pPr>
            <a:r>
              <a:rPr lang="en-US" dirty="0" smtClean="0"/>
              <a:t>Pacesetting</a:t>
            </a:r>
          </a:p>
          <a:p>
            <a:pPr marL="171450" indent="-171450">
              <a:buFont typeface="Arial" panose="020B0604020202020204" pitchFamily="34" charset="0"/>
              <a:buChar char="•"/>
            </a:pPr>
            <a:r>
              <a:rPr lang="en-US" dirty="0" smtClean="0"/>
              <a:t>Transformational / Visionary</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3</a:t>
            </a:fld>
            <a:endParaRPr lang="en-US"/>
          </a:p>
        </p:txBody>
      </p:sp>
    </p:spTree>
    <p:extLst>
      <p:ext uri="{BB962C8B-B14F-4D97-AF65-F5344CB8AC3E}">
        <p14:creationId xmlns:p14="http://schemas.microsoft.com/office/powerpoint/2010/main" val="4119935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3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Affiliative Leadership Style emphasizes harmony and focuses on the team.</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4</a:t>
            </a:fld>
            <a:endParaRPr lang="en-US"/>
          </a:p>
        </p:txBody>
      </p:sp>
    </p:spTree>
    <p:extLst>
      <p:ext uri="{BB962C8B-B14F-4D97-AF65-F5344CB8AC3E}">
        <p14:creationId xmlns:p14="http://schemas.microsoft.com/office/powerpoint/2010/main" val="2460752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3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Authoritarian / Commanding / Autocratic Leadership Style focuses heavily on the leader.</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5</a:t>
            </a:fld>
            <a:endParaRPr lang="en-US"/>
          </a:p>
        </p:txBody>
      </p:sp>
    </p:spTree>
    <p:extLst>
      <p:ext uri="{BB962C8B-B14F-4D97-AF65-F5344CB8AC3E}">
        <p14:creationId xmlns:p14="http://schemas.microsoft.com/office/powerpoint/2010/main" val="2170719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3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Coaching Leadership Style emphasizes productivity and focuses on the individuals.</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6</a:t>
            </a:fld>
            <a:endParaRPr lang="en-US"/>
          </a:p>
        </p:txBody>
      </p:sp>
    </p:spTree>
    <p:extLst>
      <p:ext uri="{BB962C8B-B14F-4D97-AF65-F5344CB8AC3E}">
        <p14:creationId xmlns:p14="http://schemas.microsoft.com/office/powerpoint/2010/main" val="4167528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3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Democratic Leadership Style focuses heavily on the team.</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7</a:t>
            </a:fld>
            <a:endParaRPr lang="en-US"/>
          </a:p>
        </p:txBody>
      </p:sp>
    </p:spTree>
    <p:extLst>
      <p:ext uri="{BB962C8B-B14F-4D97-AF65-F5344CB8AC3E}">
        <p14:creationId xmlns:p14="http://schemas.microsoft.com/office/powerpoint/2010/main" val="2479683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4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Laissez-faire Leadership Style focuses heavily on the individual.</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8</a:t>
            </a:fld>
            <a:endParaRPr lang="en-US"/>
          </a:p>
        </p:txBody>
      </p:sp>
    </p:spTree>
    <p:extLst>
      <p:ext uri="{BB962C8B-B14F-4D97-AF65-F5344CB8AC3E}">
        <p14:creationId xmlns:p14="http://schemas.microsoft.com/office/powerpoint/2010/main" val="3811668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4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Pacesetting Leadership Style emphasizes productivity and focuses on the leader.</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9</a:t>
            </a:fld>
            <a:endParaRPr lang="en-US"/>
          </a:p>
        </p:txBody>
      </p:sp>
    </p:spTree>
    <p:extLst>
      <p:ext uri="{BB962C8B-B14F-4D97-AF65-F5344CB8AC3E}">
        <p14:creationId xmlns:p14="http://schemas.microsoft.com/office/powerpoint/2010/main" val="1743331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p:nvSpPr>
        <p:spPr>
          <a:xfrm>
            <a:off x="11044472" y="978639"/>
            <a:ext cx="1143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4400" y="3886200"/>
            <a:ext cx="103632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914400" y="2130434"/>
            <a:ext cx="10363200" cy="1470025"/>
          </a:xfrm>
        </p:spPr>
        <p:txBody>
          <a:bodyPr>
            <a:normAutofit/>
          </a:bodyPr>
          <a:lstStyle>
            <a:lvl1pPr>
              <a:defRPr sz="6000"/>
            </a:lvl1pPr>
          </a:lstStyle>
          <a:p>
            <a:r>
              <a:rPr lang="en-US" smtClean="0"/>
              <a:t>Click to edit Master title style</a:t>
            </a:r>
            <a:endParaRPr lang="en-US" dirty="0"/>
          </a:p>
        </p:txBody>
      </p:sp>
      <p:sp>
        <p:nvSpPr>
          <p:cNvPr id="136" name="Rectangle 135"/>
          <p:cNvSpPr/>
          <p:nvPr/>
        </p:nvSpPr>
        <p:spPr>
          <a:xfrm>
            <a:off x="7560207" y="445848"/>
            <a:ext cx="1905000"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7" name="Footer Placeholder 4"/>
          <p:cNvSpPr>
            <a:spLocks noGrp="1"/>
          </p:cNvSpPr>
          <p:nvPr>
            <p:ph type="ftr" sz="quarter" idx="11"/>
          </p:nvPr>
        </p:nvSpPr>
        <p:spPr>
          <a:xfrm>
            <a:off x="3505200" y="6489708"/>
            <a:ext cx="2895600" cy="365125"/>
          </a:xfrm>
          <a:prstGeom prst="rect">
            <a:avLst/>
          </a:prstGeom>
        </p:spPr>
        <p:txBody>
          <a:bodyPr/>
          <a:lstStyle/>
          <a:p>
            <a:endParaRPr lang="en-US"/>
          </a:p>
        </p:txBody>
      </p:sp>
      <p:sp>
        <p:nvSpPr>
          <p:cNvPr id="138" name="Hexagon 137"/>
          <p:cNvSpPr/>
          <p:nvPr/>
        </p:nvSpPr>
        <p:spPr>
          <a:xfrm>
            <a:off x="4069501" y="561543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0" name="Hexagon 139"/>
          <p:cNvSpPr/>
          <p:nvPr/>
        </p:nvSpPr>
        <p:spPr>
          <a:xfrm>
            <a:off x="1757559" y="604241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1" name="Hexagon 140"/>
          <p:cNvSpPr/>
          <p:nvPr/>
        </p:nvSpPr>
        <p:spPr>
          <a:xfrm>
            <a:off x="3299847" y="604241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2" name="Hexagon 141"/>
          <p:cNvSpPr/>
          <p:nvPr/>
        </p:nvSpPr>
        <p:spPr>
          <a:xfrm>
            <a:off x="6369541" y="6019720"/>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144" name="Hexagon 143"/>
          <p:cNvSpPr/>
          <p:nvPr/>
        </p:nvSpPr>
        <p:spPr>
          <a:xfrm>
            <a:off x="217161" y="6051914"/>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Hexagon 145"/>
          <p:cNvSpPr/>
          <p:nvPr/>
        </p:nvSpPr>
        <p:spPr>
          <a:xfrm>
            <a:off x="2531911" y="562101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Hexagon 146"/>
          <p:cNvSpPr/>
          <p:nvPr/>
        </p:nvSpPr>
        <p:spPr>
          <a:xfrm>
            <a:off x="989660" y="5636203"/>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Hexagon 147"/>
          <p:cNvSpPr/>
          <p:nvPr/>
        </p:nvSpPr>
        <p:spPr>
          <a:xfrm>
            <a:off x="5597689" y="5585380"/>
            <a:ext cx="990600" cy="868680"/>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1" name="Hexagon 150"/>
          <p:cNvSpPr/>
          <p:nvPr/>
        </p:nvSpPr>
        <p:spPr>
          <a:xfrm>
            <a:off x="4828797" y="6014377"/>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5" name="Hexagon 154"/>
          <p:cNvSpPr/>
          <p:nvPr/>
        </p:nvSpPr>
        <p:spPr>
          <a:xfrm>
            <a:off x="7913461" y="603529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9" name="Hexagon 158"/>
          <p:cNvSpPr/>
          <p:nvPr/>
        </p:nvSpPr>
        <p:spPr>
          <a:xfrm>
            <a:off x="7146285" y="5598080"/>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Hexagon 162"/>
          <p:cNvSpPr/>
          <p:nvPr/>
        </p:nvSpPr>
        <p:spPr>
          <a:xfrm>
            <a:off x="210985" y="-1404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4" name="Hexagon 163"/>
          <p:cNvSpPr/>
          <p:nvPr/>
        </p:nvSpPr>
        <p:spPr>
          <a:xfrm>
            <a:off x="8711852" y="40545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5" name="Hexagon 164"/>
          <p:cNvSpPr/>
          <p:nvPr/>
        </p:nvSpPr>
        <p:spPr>
          <a:xfrm>
            <a:off x="3304609" y="-20094"/>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6" name="Hexagon 165"/>
          <p:cNvSpPr/>
          <p:nvPr/>
        </p:nvSpPr>
        <p:spPr>
          <a:xfrm>
            <a:off x="4849660" y="-18812"/>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7" name="Hexagon 166"/>
          <p:cNvSpPr/>
          <p:nvPr/>
        </p:nvSpPr>
        <p:spPr>
          <a:xfrm>
            <a:off x="972991" y="125986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8" name="Hexagon 167"/>
          <p:cNvSpPr/>
          <p:nvPr/>
        </p:nvSpPr>
        <p:spPr>
          <a:xfrm>
            <a:off x="8711852" y="1254309"/>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9" name="Hexagon 168"/>
          <p:cNvSpPr/>
          <p:nvPr/>
        </p:nvSpPr>
        <p:spPr>
          <a:xfrm>
            <a:off x="4852835"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0" name="Hexagon 169"/>
          <p:cNvSpPr/>
          <p:nvPr/>
        </p:nvSpPr>
        <p:spPr>
          <a:xfrm>
            <a:off x="3304609"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1" name="Hexagon 170"/>
          <p:cNvSpPr/>
          <p:nvPr/>
        </p:nvSpPr>
        <p:spPr>
          <a:xfrm>
            <a:off x="984899" y="40579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Hexagon 171"/>
          <p:cNvSpPr/>
          <p:nvPr/>
        </p:nvSpPr>
        <p:spPr>
          <a:xfrm>
            <a:off x="4080615" y="1260855"/>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4" name="Hexagon 173"/>
          <p:cNvSpPr/>
          <p:nvPr/>
        </p:nvSpPr>
        <p:spPr>
          <a:xfrm>
            <a:off x="1752003" y="83605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6" name="Hexagon 175"/>
          <p:cNvSpPr/>
          <p:nvPr/>
        </p:nvSpPr>
        <p:spPr>
          <a:xfrm>
            <a:off x="2531911" y="125986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8" name="Hexagon 177"/>
          <p:cNvSpPr/>
          <p:nvPr/>
        </p:nvSpPr>
        <p:spPr>
          <a:xfrm>
            <a:off x="1765496" y="-11668"/>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9" name="Hexagon 178"/>
          <p:cNvSpPr/>
          <p:nvPr/>
        </p:nvSpPr>
        <p:spPr>
          <a:xfrm>
            <a:off x="4074265" y="406889"/>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0" name="Hexagon 179"/>
          <p:cNvSpPr/>
          <p:nvPr/>
        </p:nvSpPr>
        <p:spPr>
          <a:xfrm>
            <a:off x="2529531" y="40579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1" name="Hexagon 180"/>
          <p:cNvSpPr/>
          <p:nvPr/>
        </p:nvSpPr>
        <p:spPr>
          <a:xfrm>
            <a:off x="210985" y="84002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2" name="Hexagon 181"/>
          <p:cNvSpPr/>
          <p:nvPr/>
        </p:nvSpPr>
        <p:spPr>
          <a:xfrm>
            <a:off x="7934455" y="-8981"/>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3" name="Hexagon 182"/>
          <p:cNvSpPr/>
          <p:nvPr/>
        </p:nvSpPr>
        <p:spPr>
          <a:xfrm>
            <a:off x="6396755" y="-160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4" name="Hexagon 183"/>
          <p:cNvSpPr/>
          <p:nvPr/>
        </p:nvSpPr>
        <p:spPr>
          <a:xfrm>
            <a:off x="6384228" y="83208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5" name="Hexagon 184"/>
          <p:cNvSpPr/>
          <p:nvPr/>
        </p:nvSpPr>
        <p:spPr>
          <a:xfrm>
            <a:off x="7161756" y="41214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6" name="Hexagon 185"/>
          <p:cNvSpPr/>
          <p:nvPr/>
        </p:nvSpPr>
        <p:spPr>
          <a:xfrm>
            <a:off x="5624187" y="399614"/>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0" name="Hexagon 189"/>
          <p:cNvSpPr/>
          <p:nvPr/>
        </p:nvSpPr>
        <p:spPr>
          <a:xfrm>
            <a:off x="-6278" y="406889"/>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1" name="Hexagon 190"/>
          <p:cNvSpPr/>
          <p:nvPr/>
        </p:nvSpPr>
        <p:spPr>
          <a:xfrm>
            <a:off x="7934455" y="82659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2" name="Hexagon 191"/>
          <p:cNvSpPr/>
          <p:nvPr/>
        </p:nvSpPr>
        <p:spPr>
          <a:xfrm>
            <a:off x="7161593" y="125787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3" name="Hexagon 192"/>
          <p:cNvSpPr/>
          <p:nvPr/>
        </p:nvSpPr>
        <p:spPr>
          <a:xfrm>
            <a:off x="5622347" y="125358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7" name="Hexagon 196"/>
          <p:cNvSpPr/>
          <p:nvPr/>
        </p:nvSpPr>
        <p:spPr>
          <a:xfrm>
            <a:off x="8687813" y="561083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0" name="Hexagon 199"/>
          <p:cNvSpPr/>
          <p:nvPr/>
        </p:nvSpPr>
        <p:spPr>
          <a:xfrm>
            <a:off x="10237908" y="1250562"/>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1" name="Hexagon 200"/>
          <p:cNvSpPr/>
          <p:nvPr/>
        </p:nvSpPr>
        <p:spPr>
          <a:xfrm>
            <a:off x="10237908" y="-203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2" name="Hexagon 201"/>
          <p:cNvSpPr/>
          <p:nvPr/>
        </p:nvSpPr>
        <p:spPr>
          <a:xfrm>
            <a:off x="10237908" y="39659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3" name="Hexagon 202"/>
          <p:cNvSpPr/>
          <p:nvPr/>
        </p:nvSpPr>
        <p:spPr>
          <a:xfrm>
            <a:off x="9469741" y="-1591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4" name="Hexagon 203"/>
          <p:cNvSpPr/>
          <p:nvPr/>
        </p:nvSpPr>
        <p:spPr>
          <a:xfrm>
            <a:off x="9474349" y="829424"/>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5" name="Hexagon 204"/>
          <p:cNvSpPr/>
          <p:nvPr/>
        </p:nvSpPr>
        <p:spPr>
          <a:xfrm>
            <a:off x="11006755" y="815948"/>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6" name="Hexagon 205"/>
          <p:cNvSpPr/>
          <p:nvPr/>
        </p:nvSpPr>
        <p:spPr>
          <a:xfrm>
            <a:off x="11009929" y="-2866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Hexagon 206"/>
          <p:cNvSpPr/>
          <p:nvPr/>
        </p:nvSpPr>
        <p:spPr>
          <a:xfrm>
            <a:off x="11775331" y="1248155"/>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3" name="Hexagon 212"/>
          <p:cNvSpPr/>
          <p:nvPr/>
        </p:nvSpPr>
        <p:spPr>
          <a:xfrm>
            <a:off x="10218942" y="562724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Hexagon 213"/>
          <p:cNvSpPr/>
          <p:nvPr/>
        </p:nvSpPr>
        <p:spPr>
          <a:xfrm>
            <a:off x="9446244" y="6046896"/>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5" name="Hexagon 214"/>
          <p:cNvSpPr/>
          <p:nvPr/>
        </p:nvSpPr>
        <p:spPr>
          <a:xfrm>
            <a:off x="10980434" y="6015146"/>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8" name="Hexagon 206"/>
          <p:cNvSpPr/>
          <p:nvPr/>
        </p:nvSpPr>
        <p:spPr>
          <a:xfrm>
            <a:off x="11778096" y="396596"/>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19" name="Hexagon 206"/>
          <p:cNvSpPr/>
          <p:nvPr/>
        </p:nvSpPr>
        <p:spPr>
          <a:xfrm>
            <a:off x="11780160" y="-25136"/>
            <a:ext cx="417769"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0" name="Hexagon 200"/>
          <p:cNvSpPr/>
          <p:nvPr/>
        </p:nvSpPr>
        <p:spPr>
          <a:xfrm>
            <a:off x="8705025" y="-14951"/>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1" name="Hexagon 200"/>
          <p:cNvSpPr/>
          <p:nvPr/>
        </p:nvSpPr>
        <p:spPr>
          <a:xfrm>
            <a:off x="7160799" y="-578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2" name="Hexagon 200"/>
          <p:cNvSpPr/>
          <p:nvPr/>
        </p:nvSpPr>
        <p:spPr>
          <a:xfrm>
            <a:off x="5627407" y="-1528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3" name="Hexagon 200"/>
          <p:cNvSpPr/>
          <p:nvPr/>
        </p:nvSpPr>
        <p:spPr>
          <a:xfrm>
            <a:off x="4076162" y="-1905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4" name="Hexagon 200"/>
          <p:cNvSpPr/>
          <p:nvPr/>
        </p:nvSpPr>
        <p:spPr>
          <a:xfrm>
            <a:off x="2543279" y="-13628"/>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5" name="Hexagon 200"/>
          <p:cNvSpPr/>
          <p:nvPr/>
        </p:nvSpPr>
        <p:spPr>
          <a:xfrm>
            <a:off x="986353" y="-763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6" name="Hexagon 200"/>
          <p:cNvSpPr/>
          <p:nvPr/>
        </p:nvSpPr>
        <p:spPr>
          <a:xfrm>
            <a:off x="-172" y="-13963"/>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7" name="Hexagon 189"/>
          <p:cNvSpPr/>
          <p:nvPr/>
        </p:nvSpPr>
        <p:spPr>
          <a:xfrm>
            <a:off x="-6279" y="1254968"/>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9" name="Hexagon 200"/>
          <p:cNvSpPr/>
          <p:nvPr/>
        </p:nvSpPr>
        <p:spPr>
          <a:xfrm rot="10800000">
            <a:off x="10211799" y="643707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0" name="Hexagon 206"/>
          <p:cNvSpPr/>
          <p:nvPr/>
        </p:nvSpPr>
        <p:spPr>
          <a:xfrm rot="10800000">
            <a:off x="-1516" y="6469397"/>
            <a:ext cx="438414"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1" name="Hexagon 200"/>
          <p:cNvSpPr/>
          <p:nvPr/>
        </p:nvSpPr>
        <p:spPr>
          <a:xfrm rot="10800000">
            <a:off x="8678916" y="6442499"/>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2" name="Hexagon 200"/>
          <p:cNvSpPr/>
          <p:nvPr/>
        </p:nvSpPr>
        <p:spPr>
          <a:xfrm rot="10800000">
            <a:off x="7134690" y="645166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3" name="Hexagon 200"/>
          <p:cNvSpPr/>
          <p:nvPr/>
        </p:nvSpPr>
        <p:spPr>
          <a:xfrm rot="10800000">
            <a:off x="5601298" y="6442164"/>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4" name="Hexagon 200"/>
          <p:cNvSpPr/>
          <p:nvPr/>
        </p:nvSpPr>
        <p:spPr>
          <a:xfrm rot="10800000">
            <a:off x="4064567" y="643840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5" name="Hexagon 200"/>
          <p:cNvSpPr/>
          <p:nvPr/>
        </p:nvSpPr>
        <p:spPr>
          <a:xfrm rot="10800000">
            <a:off x="2531684" y="645833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6" name="Hexagon 200"/>
          <p:cNvSpPr/>
          <p:nvPr/>
        </p:nvSpPr>
        <p:spPr>
          <a:xfrm rot="10800000">
            <a:off x="989998" y="64726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7" name="Hexagon 200"/>
          <p:cNvSpPr/>
          <p:nvPr/>
        </p:nvSpPr>
        <p:spPr>
          <a:xfrm rot="10800000">
            <a:off x="11742974" y="6443726"/>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8" name="Hexagon 206"/>
          <p:cNvSpPr/>
          <p:nvPr/>
        </p:nvSpPr>
        <p:spPr>
          <a:xfrm rot="10800000">
            <a:off x="-1745" y="5619913"/>
            <a:ext cx="439031"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9" name="Hexagon 189"/>
          <p:cNvSpPr/>
          <p:nvPr/>
        </p:nvSpPr>
        <p:spPr>
          <a:xfrm rot="10800000">
            <a:off x="11750118" y="5592937"/>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Tree>
    <p:extLst>
      <p:ext uri="{BB962C8B-B14F-4D97-AF65-F5344CB8AC3E}">
        <p14:creationId xmlns:p14="http://schemas.microsoft.com/office/powerpoint/2010/main" val="26093075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10F3204-F301-448C-9BE9-66AA9ACB5F98}"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765977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18989775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9311431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3083282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09600" y="6400809"/>
            <a:ext cx="1422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0F3204-F301-448C-9BE9-66AA9ACB5F98}" type="slidenum">
              <a:rPr lang="en-US" smtClean="0"/>
              <a:t>‹#›</a:t>
            </a:fld>
            <a:endParaRPr lang="en-US"/>
          </a:p>
        </p:txBody>
      </p:sp>
      <p:sp>
        <p:nvSpPr>
          <p:cNvPr id="11" name="Hexagon 10"/>
          <p:cNvSpPr/>
          <p:nvPr/>
        </p:nvSpPr>
        <p:spPr>
          <a:xfrm>
            <a:off x="11429998" y="236525"/>
            <a:ext cx="761127"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0440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0440"/>
              <a:gd name="connsiteY0" fmla="*/ 426983 h 853966"/>
              <a:gd name="connsiteX1" fmla="*/ 213492 w 760440"/>
              <a:gd name="connsiteY1" fmla="*/ 0 h 853966"/>
              <a:gd name="connsiteX2" fmla="*/ 760440 w 760440"/>
              <a:gd name="connsiteY2" fmla="*/ 0 h 853966"/>
              <a:gd name="connsiteX3" fmla="*/ 753296 w 760440"/>
              <a:gd name="connsiteY3" fmla="*/ 853966 h 853966"/>
              <a:gd name="connsiteX4" fmla="*/ 213492 w 760440"/>
              <a:gd name="connsiteY4" fmla="*/ 853966 h 853966"/>
              <a:gd name="connsiteX5" fmla="*/ 0 w 760440"/>
              <a:gd name="connsiteY5" fmla="*/ 426983 h 853966"/>
              <a:gd name="connsiteX0" fmla="*/ 0 w 763314"/>
              <a:gd name="connsiteY0" fmla="*/ 426983 h 853966"/>
              <a:gd name="connsiteX1" fmla="*/ 213492 w 763314"/>
              <a:gd name="connsiteY1" fmla="*/ 0 h 853966"/>
              <a:gd name="connsiteX2" fmla="*/ 760440 w 763314"/>
              <a:gd name="connsiteY2" fmla="*/ 0 h 853966"/>
              <a:gd name="connsiteX3" fmla="*/ 762821 w 763314"/>
              <a:gd name="connsiteY3" fmla="*/ 853966 h 853966"/>
              <a:gd name="connsiteX4" fmla="*/ 213492 w 763314"/>
              <a:gd name="connsiteY4" fmla="*/ 853966 h 853966"/>
              <a:gd name="connsiteX5" fmla="*/ 0 w 763314"/>
              <a:gd name="connsiteY5" fmla="*/ 426983 h 853966"/>
              <a:gd name="connsiteX0" fmla="*/ 0 w 761127"/>
              <a:gd name="connsiteY0" fmla="*/ 426983 h 853966"/>
              <a:gd name="connsiteX1" fmla="*/ 213492 w 761127"/>
              <a:gd name="connsiteY1" fmla="*/ 0 h 853966"/>
              <a:gd name="connsiteX2" fmla="*/ 760440 w 761127"/>
              <a:gd name="connsiteY2" fmla="*/ 0 h 853966"/>
              <a:gd name="connsiteX3" fmla="*/ 760440 w 761127"/>
              <a:gd name="connsiteY3" fmla="*/ 853966 h 853966"/>
              <a:gd name="connsiteX4" fmla="*/ 213492 w 761127"/>
              <a:gd name="connsiteY4" fmla="*/ 853966 h 853966"/>
              <a:gd name="connsiteX5" fmla="*/ 0 w 761127"/>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1127" h="853966">
                <a:moveTo>
                  <a:pt x="0" y="426983"/>
                </a:moveTo>
                <a:lnTo>
                  <a:pt x="213492" y="0"/>
                </a:lnTo>
                <a:lnTo>
                  <a:pt x="760440" y="0"/>
                </a:lnTo>
                <a:cubicBezTo>
                  <a:pt x="758059" y="284655"/>
                  <a:pt x="762821" y="569311"/>
                  <a:pt x="760440"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Hexagon 11"/>
          <p:cNvSpPr/>
          <p:nvPr/>
        </p:nvSpPr>
        <p:spPr>
          <a:xfrm>
            <a:off x="11429999" y="1085380"/>
            <a:ext cx="762822"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2822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2822"/>
              <a:gd name="connsiteY0" fmla="*/ 426983 h 853966"/>
              <a:gd name="connsiteX1" fmla="*/ 213492 w 762822"/>
              <a:gd name="connsiteY1" fmla="*/ 0 h 853966"/>
              <a:gd name="connsiteX2" fmla="*/ 762822 w 762822"/>
              <a:gd name="connsiteY2" fmla="*/ 0 h 853966"/>
              <a:gd name="connsiteX3" fmla="*/ 762822 w 762822"/>
              <a:gd name="connsiteY3" fmla="*/ 853966 h 853966"/>
              <a:gd name="connsiteX4" fmla="*/ 213492 w 762822"/>
              <a:gd name="connsiteY4" fmla="*/ 853966 h 853966"/>
              <a:gd name="connsiteX5" fmla="*/ 0 w 762822"/>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822" h="853966">
                <a:moveTo>
                  <a:pt x="0" y="426983"/>
                </a:moveTo>
                <a:lnTo>
                  <a:pt x="213492" y="0"/>
                </a:lnTo>
                <a:lnTo>
                  <a:pt x="762822" y="0"/>
                </a:lnTo>
                <a:lnTo>
                  <a:pt x="762822" y="853966"/>
                </a:ln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Hexagon 12"/>
          <p:cNvSpPr/>
          <p:nvPr/>
        </p:nvSpPr>
        <p:spPr>
          <a:xfrm>
            <a:off x="10660222" y="-1698"/>
            <a:ext cx="990600" cy="672991"/>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120624 w 990600"/>
              <a:gd name="connsiteY1" fmla="*/ 180975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246008 h 672991"/>
              <a:gd name="connsiteX1" fmla="*/ 120624 w 990600"/>
              <a:gd name="connsiteY1" fmla="*/ 0 h 672991"/>
              <a:gd name="connsiteX2" fmla="*/ 867596 w 990600"/>
              <a:gd name="connsiteY2" fmla="*/ 0 h 672991"/>
              <a:gd name="connsiteX3" fmla="*/ 990600 w 990600"/>
              <a:gd name="connsiteY3" fmla="*/ 246008 h 672991"/>
              <a:gd name="connsiteX4" fmla="*/ 777109 w 990600"/>
              <a:gd name="connsiteY4" fmla="*/ 672991 h 672991"/>
              <a:gd name="connsiteX5" fmla="*/ 213492 w 990600"/>
              <a:gd name="connsiteY5" fmla="*/ 672991 h 672991"/>
              <a:gd name="connsiteX6" fmla="*/ 0 w 990600"/>
              <a:gd name="connsiteY6" fmla="*/ 246008 h 672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0" h="672991">
                <a:moveTo>
                  <a:pt x="0" y="246008"/>
                </a:moveTo>
                <a:lnTo>
                  <a:pt x="120624" y="0"/>
                </a:lnTo>
                <a:lnTo>
                  <a:pt x="867596" y="0"/>
                </a:lnTo>
                <a:lnTo>
                  <a:pt x="990600" y="246008"/>
                </a:lnTo>
                <a:lnTo>
                  <a:pt x="777109" y="672991"/>
                </a:lnTo>
                <a:lnTo>
                  <a:pt x="213492" y="672991"/>
                </a:lnTo>
                <a:lnTo>
                  <a:pt x="0" y="246008"/>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Hexagon 13"/>
          <p:cNvSpPr/>
          <p:nvPr/>
        </p:nvSpPr>
        <p:spPr>
          <a:xfrm>
            <a:off x="11515722" y="128"/>
            <a:ext cx="678657" cy="248389"/>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0 w 907257"/>
              <a:gd name="connsiteY0" fmla="*/ 178594 h 426983"/>
              <a:gd name="connsiteX1" fmla="*/ 907257 w 907257"/>
              <a:gd name="connsiteY1" fmla="*/ 0 h 426983"/>
              <a:gd name="connsiteX2" fmla="*/ 693766 w 907257"/>
              <a:gd name="connsiteY2" fmla="*/ 426983 h 426983"/>
              <a:gd name="connsiteX3" fmla="*/ 130149 w 907257"/>
              <a:gd name="connsiteY3" fmla="*/ 426983 h 426983"/>
              <a:gd name="connsiteX4" fmla="*/ 0 w 907257"/>
              <a:gd name="connsiteY4" fmla="*/ 178594 h 426983"/>
              <a:gd name="connsiteX0" fmla="*/ 0 w 693766"/>
              <a:gd name="connsiteY0" fmla="*/ 7144 h 255533"/>
              <a:gd name="connsiteX1" fmla="*/ 566738 w 693766"/>
              <a:gd name="connsiteY1" fmla="*/ 0 h 255533"/>
              <a:gd name="connsiteX2" fmla="*/ 693766 w 693766"/>
              <a:gd name="connsiteY2" fmla="*/ 255533 h 255533"/>
              <a:gd name="connsiteX3" fmla="*/ 130149 w 693766"/>
              <a:gd name="connsiteY3" fmla="*/ 255533 h 255533"/>
              <a:gd name="connsiteX4" fmla="*/ 0 w 693766"/>
              <a:gd name="connsiteY4" fmla="*/ 7144 h 255533"/>
              <a:gd name="connsiteX0" fmla="*/ 0 w 693766"/>
              <a:gd name="connsiteY0" fmla="*/ 0 h 248389"/>
              <a:gd name="connsiteX1" fmla="*/ 678657 w 693766"/>
              <a:gd name="connsiteY1" fmla="*/ 0 h 248389"/>
              <a:gd name="connsiteX2" fmla="*/ 693766 w 693766"/>
              <a:gd name="connsiteY2" fmla="*/ 248389 h 248389"/>
              <a:gd name="connsiteX3" fmla="*/ 130149 w 693766"/>
              <a:gd name="connsiteY3" fmla="*/ 248389 h 248389"/>
              <a:gd name="connsiteX4" fmla="*/ 0 w 693766"/>
              <a:gd name="connsiteY4" fmla="*/ 0 h 248389"/>
              <a:gd name="connsiteX0" fmla="*/ 0 w 678657"/>
              <a:gd name="connsiteY0" fmla="*/ 0 h 248389"/>
              <a:gd name="connsiteX1" fmla="*/ 678657 w 678657"/>
              <a:gd name="connsiteY1" fmla="*/ 0 h 248389"/>
              <a:gd name="connsiteX2" fmla="*/ 677097 w 678657"/>
              <a:gd name="connsiteY2" fmla="*/ 248389 h 248389"/>
              <a:gd name="connsiteX3" fmla="*/ 130149 w 678657"/>
              <a:gd name="connsiteY3" fmla="*/ 248389 h 248389"/>
              <a:gd name="connsiteX4" fmla="*/ 0 w 678657"/>
              <a:gd name="connsiteY4" fmla="*/ 0 h 248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57" h="248389">
                <a:moveTo>
                  <a:pt x="0" y="0"/>
                </a:moveTo>
                <a:lnTo>
                  <a:pt x="678657" y="0"/>
                </a:lnTo>
                <a:lnTo>
                  <a:pt x="677097" y="248389"/>
                </a:lnTo>
                <a:lnTo>
                  <a:pt x="130149" y="248389"/>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398314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defTabSz="685783" rtl="0" eaLnBrk="1" latinLnBrk="0" hangingPunct="1">
        <a:spcBef>
          <a:spcPct val="0"/>
        </a:spcBef>
        <a:buNone/>
        <a:defRPr sz="44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“Leadership is not about titles, positions or flowcharts. It is</a:t>
            </a:r>
          </a:p>
          <a:p>
            <a:r>
              <a:rPr lang="en-US" dirty="0" smtClean="0"/>
              <a:t>about one life influencing another.” - John C. Maxwell</a:t>
            </a:r>
            <a:endParaRPr lang="en-US" dirty="0"/>
          </a:p>
        </p:txBody>
      </p:sp>
      <p:sp>
        <p:nvSpPr>
          <p:cNvPr id="2" name="Title 1"/>
          <p:cNvSpPr>
            <a:spLocks noGrp="1"/>
          </p:cNvSpPr>
          <p:nvPr>
            <p:ph type="ctrTitle"/>
          </p:nvPr>
        </p:nvSpPr>
        <p:spPr/>
        <p:txBody>
          <a:bodyPr/>
          <a:lstStyle/>
          <a:p>
            <a:r>
              <a:rPr lang="en-US" dirty="0" smtClean="0"/>
              <a:t>Understanding Leadership</a:t>
            </a:r>
            <a:endParaRPr lang="en-US" dirty="0"/>
          </a:p>
        </p:txBody>
      </p:sp>
      <p:sp>
        <p:nvSpPr>
          <p:cNvPr id="4" name="TextBox 3"/>
          <p:cNvSpPr txBox="1"/>
          <p:nvPr/>
        </p:nvSpPr>
        <p:spPr>
          <a:xfrm>
            <a:off x="118534" y="6541886"/>
            <a:ext cx="11997266" cy="261610"/>
          </a:xfrm>
          <a:prstGeom prst="rect">
            <a:avLst/>
          </a:prstGeom>
          <a:noFill/>
        </p:spPr>
        <p:txBody>
          <a:bodyPr wrap="square" rtlCol="0">
            <a:spAutoFit/>
          </a:bodyPr>
          <a:lstStyle>
            <a:defPPr>
              <a:defRPr lang="en-US"/>
            </a:defPPr>
            <a:lvl1pPr algn="r">
              <a:defRPr sz="1100">
                <a:effectLst>
                  <a:glow rad="101600">
                    <a:schemeClr val="bg1">
                      <a:alpha val="60000"/>
                    </a:schemeClr>
                  </a:glow>
                </a:effectLst>
              </a:defRPr>
            </a:lvl1pPr>
          </a:lstStyle>
          <a:p>
            <a:r>
              <a:rPr lang="en-US" dirty="0"/>
              <a:t> Designed for chapter 1, pages </a:t>
            </a:r>
            <a:r>
              <a:rPr lang="en-US" dirty="0" smtClean="0"/>
              <a:t>1-23 </a:t>
            </a:r>
            <a:r>
              <a:rPr lang="en-US" dirty="0"/>
              <a:t>of </a:t>
            </a:r>
            <a:r>
              <a:rPr lang="en-US" i="1" dirty="0"/>
              <a:t>Project Team Leadership and Communication </a:t>
            </a:r>
            <a:r>
              <a:rPr lang="en-US" dirty="0"/>
              <a:t>by Samuel Malachowsky, ISBN 9781732378902, 9781732378919.</a:t>
            </a:r>
          </a:p>
        </p:txBody>
      </p:sp>
    </p:spTree>
    <p:extLst>
      <p:ext uri="{BB962C8B-B14F-4D97-AF65-F5344CB8AC3E}">
        <p14:creationId xmlns:p14="http://schemas.microsoft.com/office/powerpoint/2010/main" val="2396646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Transformational / Visionary Leadership Style</a:t>
            </a:r>
            <a:endParaRPr lang="en-US" dirty="0"/>
          </a:p>
        </p:txBody>
      </p:sp>
      <p:sp>
        <p:nvSpPr>
          <p:cNvPr id="3" name="Content Placeholder 2"/>
          <p:cNvSpPr>
            <a:spLocks noGrp="1"/>
          </p:cNvSpPr>
          <p:nvPr>
            <p:ph sz="half" idx="1"/>
          </p:nvPr>
        </p:nvSpPr>
        <p:spPr/>
        <p:txBody>
          <a:bodyPr/>
          <a:lstStyle/>
          <a:p>
            <a:r>
              <a:rPr lang="en-US" dirty="0" smtClean="0"/>
              <a:t>The leader focuses on setting a positive vision for the future</a:t>
            </a:r>
          </a:p>
          <a:p>
            <a:r>
              <a:rPr lang="en-US" dirty="0" smtClean="0"/>
              <a:t>Team members are infused with a sense of purpose and excitement</a:t>
            </a:r>
          </a:p>
          <a:p>
            <a:r>
              <a:rPr lang="en-US" dirty="0" smtClean="0"/>
              <a:t>Good for teams that have recently experienced failure</a:t>
            </a:r>
          </a:p>
          <a:p>
            <a:r>
              <a:rPr lang="en-US" dirty="0" smtClean="0"/>
              <a:t>Can become unrealistic and overly optimistic</a:t>
            </a:r>
          </a:p>
          <a:p>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7" name="TextBox 6"/>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4.</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3942638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Not just the leader; All team members have influence on their peers</a:t>
            </a:r>
          </a:p>
          <a:p>
            <a:r>
              <a:rPr lang="en-US" dirty="0" smtClean="0"/>
              <a:t>Can be positive or negative</a:t>
            </a:r>
          </a:p>
          <a:p>
            <a:r>
              <a:rPr lang="en-US" dirty="0" smtClean="0"/>
              <a:t>Choose appropriate combinations for each peer or team member</a:t>
            </a:r>
          </a:p>
          <a:p>
            <a:r>
              <a:rPr lang="en-US" dirty="0" smtClean="0"/>
              <a:t>Being the ‘boss’ isn’t enough</a:t>
            </a:r>
          </a:p>
        </p:txBody>
      </p:sp>
      <p:sp>
        <p:nvSpPr>
          <p:cNvPr id="2" name="Title 1"/>
          <p:cNvSpPr>
            <a:spLocks noGrp="1"/>
          </p:cNvSpPr>
          <p:nvPr>
            <p:ph type="title"/>
          </p:nvPr>
        </p:nvSpPr>
        <p:spPr/>
        <p:txBody>
          <a:bodyPr/>
          <a:lstStyle/>
          <a:p>
            <a:r>
              <a:rPr lang="en-US" dirty="0" smtClean="0"/>
              <a:t>Influence</a:t>
            </a:r>
            <a:endParaRPr lang="en-US" dirty="0"/>
          </a:p>
        </p:txBody>
      </p:sp>
    </p:spTree>
    <p:extLst>
      <p:ext uri="{BB962C8B-B14F-4D97-AF65-F5344CB8AC3E}">
        <p14:creationId xmlns:p14="http://schemas.microsoft.com/office/powerpoint/2010/main" val="4031596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Formal / Legitimate</a:t>
            </a:r>
          </a:p>
          <a:p>
            <a:pPr lvl="1"/>
            <a:r>
              <a:rPr lang="en-US" dirty="0" smtClean="0"/>
              <a:t>Classic title-based position of authority</a:t>
            </a:r>
          </a:p>
          <a:p>
            <a:r>
              <a:rPr lang="en-US" dirty="0" smtClean="0"/>
              <a:t>Penalty / Coercive</a:t>
            </a:r>
          </a:p>
          <a:p>
            <a:pPr lvl="1"/>
            <a:r>
              <a:rPr lang="en-US" dirty="0" smtClean="0"/>
              <a:t>The ability or fear of punishment such as demotion</a:t>
            </a:r>
          </a:p>
          <a:p>
            <a:r>
              <a:rPr lang="en-US" dirty="0" smtClean="0"/>
              <a:t>Reward</a:t>
            </a:r>
          </a:p>
          <a:p>
            <a:pPr lvl="1"/>
            <a:r>
              <a:rPr lang="en-US" dirty="0" smtClean="0"/>
              <a:t>The ability to reward</a:t>
            </a:r>
          </a:p>
          <a:p>
            <a:r>
              <a:rPr lang="en-US" dirty="0" smtClean="0"/>
              <a:t>Expert</a:t>
            </a:r>
          </a:p>
          <a:p>
            <a:pPr lvl="1"/>
            <a:r>
              <a:rPr lang="en-US" dirty="0" smtClean="0"/>
              <a:t>A superior level of skill, experience, or knowledge</a:t>
            </a:r>
          </a:p>
          <a:p>
            <a:r>
              <a:rPr lang="en-US" dirty="0" smtClean="0"/>
              <a:t>Referent</a:t>
            </a:r>
          </a:p>
          <a:p>
            <a:pPr lvl="1"/>
            <a:r>
              <a:rPr lang="en-US" dirty="0" smtClean="0"/>
              <a:t>Based on trust and respect, similar to the influence of trusted family members</a:t>
            </a:r>
            <a:endParaRPr lang="en-US" dirty="0"/>
          </a:p>
        </p:txBody>
      </p:sp>
      <p:sp>
        <p:nvSpPr>
          <p:cNvPr id="2" name="Title 1"/>
          <p:cNvSpPr>
            <a:spLocks noGrp="1"/>
          </p:cNvSpPr>
          <p:nvPr>
            <p:ph type="title"/>
          </p:nvPr>
        </p:nvSpPr>
        <p:spPr/>
        <p:txBody>
          <a:bodyPr/>
          <a:lstStyle/>
          <a:p>
            <a:r>
              <a:rPr lang="en-US" dirty="0" smtClean="0"/>
              <a:t>Influence Types</a:t>
            </a:r>
            <a:endParaRPr lang="en-US" dirty="0"/>
          </a:p>
        </p:txBody>
      </p:sp>
    </p:spTree>
    <p:extLst>
      <p:ext uri="{BB962C8B-B14F-4D97-AF65-F5344CB8AC3E}">
        <p14:creationId xmlns:p14="http://schemas.microsoft.com/office/powerpoint/2010/main" val="2466457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makes us </a:t>
            </a:r>
            <a:r>
              <a:rPr lang="en-US" i="1" dirty="0" smtClean="0"/>
              <a:t>want</a:t>
            </a:r>
            <a:r>
              <a:rPr lang="en-US" dirty="0" smtClean="0"/>
              <a:t> to come to work</a:t>
            </a:r>
          </a:p>
          <a:p>
            <a:r>
              <a:rPr lang="en-US" dirty="0" smtClean="0"/>
              <a:t>Norms often established by industry, organization, or previous leaders</a:t>
            </a:r>
          </a:p>
          <a:p>
            <a:r>
              <a:rPr lang="en-US" dirty="0" smtClean="0"/>
              <a:t>What motivates you may or may not motivate others</a:t>
            </a:r>
          </a:p>
          <a:p>
            <a:r>
              <a:rPr lang="en-US" dirty="0" smtClean="0"/>
              <a:t>Bias towards or against individual motivators can be a factor</a:t>
            </a:r>
          </a:p>
          <a:p>
            <a:r>
              <a:rPr lang="en-US" dirty="0" smtClean="0"/>
              <a:t>Motivators are highly personal; the leader must consider each team member individually</a:t>
            </a:r>
          </a:p>
          <a:p>
            <a:r>
              <a:rPr lang="en-US" dirty="0" smtClean="0"/>
              <a:t>Divided into Extrinsic and Intrinsic motivators</a:t>
            </a:r>
            <a:endParaRPr lang="en-US" dirty="0"/>
          </a:p>
        </p:txBody>
      </p:sp>
      <p:sp>
        <p:nvSpPr>
          <p:cNvPr id="2" name="Title 1"/>
          <p:cNvSpPr>
            <a:spLocks noGrp="1"/>
          </p:cNvSpPr>
          <p:nvPr>
            <p:ph type="title"/>
          </p:nvPr>
        </p:nvSpPr>
        <p:spPr/>
        <p:txBody>
          <a:bodyPr/>
          <a:lstStyle/>
          <a:p>
            <a:r>
              <a:rPr lang="en-US" dirty="0" smtClean="0"/>
              <a:t>Motivators</a:t>
            </a:r>
            <a:endParaRPr lang="en-US" dirty="0"/>
          </a:p>
        </p:txBody>
      </p:sp>
    </p:spTree>
    <p:extLst>
      <p:ext uri="{BB962C8B-B14F-4D97-AF65-F5344CB8AC3E}">
        <p14:creationId xmlns:p14="http://schemas.microsoft.com/office/powerpoint/2010/main" val="17464370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Money / Power</a:t>
            </a:r>
          </a:p>
          <a:p>
            <a:pPr lvl="1"/>
            <a:r>
              <a:rPr lang="en-US" dirty="0" smtClean="0"/>
              <a:t>Want to ‘move up’ in the organization or earn higher wages</a:t>
            </a:r>
          </a:p>
          <a:p>
            <a:pPr lvl="1"/>
            <a:r>
              <a:rPr lang="en-US" dirty="0"/>
              <a:t>Classic examples:  Salespeople, CEO’s, Politicians</a:t>
            </a:r>
            <a:endParaRPr lang="en-US" dirty="0" smtClean="0"/>
          </a:p>
          <a:p>
            <a:r>
              <a:rPr lang="en-US" b="1" dirty="0" smtClean="0"/>
              <a:t>Recognition</a:t>
            </a:r>
          </a:p>
          <a:p>
            <a:pPr lvl="1"/>
            <a:r>
              <a:rPr lang="en-US" dirty="0" smtClean="0"/>
              <a:t>Often motivated most by acknowledgement of those in power</a:t>
            </a:r>
          </a:p>
          <a:p>
            <a:pPr lvl="1"/>
            <a:r>
              <a:rPr lang="en-US" dirty="0"/>
              <a:t>Classic examples: Entertainment, Lawyers, Interns</a:t>
            </a:r>
            <a:endParaRPr lang="en-US" dirty="0" smtClean="0"/>
          </a:p>
          <a:p>
            <a:r>
              <a:rPr lang="en-US" b="1" dirty="0" smtClean="0"/>
              <a:t>Interpersonal Relationships</a:t>
            </a:r>
          </a:p>
          <a:p>
            <a:pPr lvl="1"/>
            <a:r>
              <a:rPr lang="en-US" dirty="0" smtClean="0"/>
              <a:t>Relationships with co-workers and a cooperative atmosphere are valued</a:t>
            </a:r>
          </a:p>
          <a:p>
            <a:pPr lvl="1"/>
            <a:r>
              <a:rPr lang="en-US" dirty="0"/>
              <a:t>Classic examples: Religious Leaders, Social Workers</a:t>
            </a:r>
          </a:p>
        </p:txBody>
      </p:sp>
      <p:sp>
        <p:nvSpPr>
          <p:cNvPr id="2" name="Title 1"/>
          <p:cNvSpPr>
            <a:spLocks noGrp="1"/>
          </p:cNvSpPr>
          <p:nvPr>
            <p:ph type="title"/>
          </p:nvPr>
        </p:nvSpPr>
        <p:spPr/>
        <p:txBody>
          <a:bodyPr/>
          <a:lstStyle/>
          <a:p>
            <a:r>
              <a:rPr lang="en-US" dirty="0" smtClean="0"/>
              <a:t>Extrinsic Motivators</a:t>
            </a:r>
            <a:endParaRPr lang="en-US" dirty="0"/>
          </a:p>
        </p:txBody>
      </p:sp>
      <p:sp>
        <p:nvSpPr>
          <p:cNvPr id="4" name="TextBox 3"/>
          <p:cNvSpPr txBox="1"/>
          <p:nvPr/>
        </p:nvSpPr>
        <p:spPr>
          <a:xfrm>
            <a:off x="118534" y="6541886"/>
            <a:ext cx="11997266" cy="261610"/>
          </a:xfrm>
          <a:prstGeom prst="rect">
            <a:avLst/>
          </a:prstGeom>
          <a:noFill/>
        </p:spPr>
        <p:txBody>
          <a:bodyPr wrap="square" rtlCol="0">
            <a:spAutoFit/>
          </a:bodyPr>
          <a:lstStyle/>
          <a:p>
            <a:pPr algn="r"/>
            <a:r>
              <a:rPr lang="en-US" sz="1100" dirty="0" smtClean="0"/>
              <a:t> Ryan, Richard; Edward L. Deci. Intrinsic and Extrinsic Motivations: Classic Definitions and New Directions. Contemporary Educational Psychology. 25 (1): 54–67. 2000.</a:t>
            </a:r>
            <a:endParaRPr lang="en-US" sz="1100" dirty="0"/>
          </a:p>
        </p:txBody>
      </p:sp>
    </p:spTree>
    <p:extLst>
      <p:ext uri="{BB962C8B-B14F-4D97-AF65-F5344CB8AC3E}">
        <p14:creationId xmlns:p14="http://schemas.microsoft.com/office/powerpoint/2010/main" val="149632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Autonomy / Interesting Work</a:t>
            </a:r>
          </a:p>
          <a:p>
            <a:pPr lvl="1"/>
            <a:r>
              <a:rPr lang="en-US" dirty="0" smtClean="0"/>
              <a:t>Prefer the excitement of new and innovative endeavors</a:t>
            </a:r>
          </a:p>
          <a:p>
            <a:pPr lvl="1"/>
            <a:r>
              <a:rPr lang="en-US" dirty="0"/>
              <a:t> Classic Examples: Architects, Engineers </a:t>
            </a:r>
            <a:endParaRPr lang="en-US" dirty="0" smtClean="0"/>
          </a:p>
          <a:p>
            <a:r>
              <a:rPr lang="en-US" b="1" dirty="0" smtClean="0"/>
              <a:t>Purpose</a:t>
            </a:r>
          </a:p>
          <a:p>
            <a:pPr lvl="1"/>
            <a:r>
              <a:rPr lang="en-US" dirty="0" smtClean="0"/>
              <a:t>Need to feel that their work is beneficial to the causes they care about</a:t>
            </a:r>
          </a:p>
          <a:p>
            <a:pPr lvl="1"/>
            <a:r>
              <a:rPr lang="en-US" dirty="0"/>
              <a:t>Classic Examples: Doctors, Teachers, Military</a:t>
            </a:r>
            <a:endParaRPr lang="en-US" dirty="0" smtClean="0"/>
          </a:p>
          <a:p>
            <a:r>
              <a:rPr lang="en-US" b="1" dirty="0" smtClean="0"/>
              <a:t>Mastery / Exploration</a:t>
            </a:r>
          </a:p>
          <a:p>
            <a:pPr lvl="1"/>
            <a:r>
              <a:rPr lang="en-US" dirty="0" smtClean="0"/>
              <a:t>Personal achievement, problem solving opportunities, and creative endeavors are sought</a:t>
            </a:r>
          </a:p>
          <a:p>
            <a:pPr lvl="1"/>
            <a:r>
              <a:rPr lang="en-US" dirty="0"/>
              <a:t>Classic Examples: Artists, Scientists</a:t>
            </a:r>
          </a:p>
        </p:txBody>
      </p:sp>
      <p:sp>
        <p:nvSpPr>
          <p:cNvPr id="2" name="Title 1"/>
          <p:cNvSpPr>
            <a:spLocks noGrp="1"/>
          </p:cNvSpPr>
          <p:nvPr>
            <p:ph type="title"/>
          </p:nvPr>
        </p:nvSpPr>
        <p:spPr/>
        <p:txBody>
          <a:bodyPr/>
          <a:lstStyle/>
          <a:p>
            <a:r>
              <a:rPr lang="en-US" dirty="0" smtClean="0"/>
              <a:t>Intrinsic Motivators</a:t>
            </a:r>
            <a:endParaRPr lang="en-US" dirty="0"/>
          </a:p>
        </p:txBody>
      </p:sp>
      <p:sp>
        <p:nvSpPr>
          <p:cNvPr id="4" name="TextBox 3"/>
          <p:cNvSpPr txBox="1"/>
          <p:nvPr/>
        </p:nvSpPr>
        <p:spPr>
          <a:xfrm>
            <a:off x="118534" y="6541886"/>
            <a:ext cx="11997266" cy="261610"/>
          </a:xfrm>
          <a:prstGeom prst="rect">
            <a:avLst/>
          </a:prstGeom>
          <a:noFill/>
        </p:spPr>
        <p:txBody>
          <a:bodyPr wrap="square" rtlCol="0">
            <a:spAutoFit/>
          </a:bodyPr>
          <a:lstStyle/>
          <a:p>
            <a:pPr algn="r"/>
            <a:r>
              <a:rPr lang="en-US" sz="1100" dirty="0" smtClean="0"/>
              <a:t> Ryan, Richard; Edward L. Deci. Intrinsic and Extrinsic Motivations: Classic Definitions and New Directions. Contemporary Educational Psychology. 25 (1): 54–67. 2000.</a:t>
            </a:r>
            <a:endParaRPr lang="en-US" sz="1100" dirty="0"/>
          </a:p>
        </p:txBody>
      </p:sp>
    </p:spTree>
    <p:extLst>
      <p:ext uri="{BB962C8B-B14F-4D97-AF65-F5344CB8AC3E}">
        <p14:creationId xmlns:p14="http://schemas.microsoft.com/office/powerpoint/2010/main" val="12227112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set of behaviors or beliefs that determine how an organization or team interacts or carries out work</a:t>
            </a:r>
          </a:p>
          <a:p>
            <a:r>
              <a:rPr lang="en-US" dirty="0" smtClean="0"/>
              <a:t>Awareness of </a:t>
            </a:r>
            <a:r>
              <a:rPr lang="en-US" i="1" dirty="0" smtClean="0"/>
              <a:t>culture</a:t>
            </a:r>
            <a:r>
              <a:rPr lang="en-US" dirty="0" smtClean="0"/>
              <a:t> and different circumstances/attitudes is key</a:t>
            </a:r>
          </a:p>
          <a:p>
            <a:r>
              <a:rPr lang="en-US" dirty="0" smtClean="0"/>
              <a:t>Influenced by:</a:t>
            </a:r>
          </a:p>
          <a:p>
            <a:pPr lvl="1"/>
            <a:r>
              <a:rPr lang="en-US" dirty="0" smtClean="0"/>
              <a:t>The industry, environment, customers, organizational practices</a:t>
            </a:r>
          </a:p>
          <a:p>
            <a:pPr lvl="1"/>
            <a:r>
              <a:rPr lang="en-US" dirty="0" smtClean="0"/>
              <a:t>Personalities, values, principles, etc. of the organization, leader, and team</a:t>
            </a:r>
          </a:p>
          <a:p>
            <a:r>
              <a:rPr lang="en-US" dirty="0" smtClean="0"/>
              <a:t>Influences:</a:t>
            </a:r>
          </a:p>
          <a:p>
            <a:pPr lvl="1"/>
            <a:r>
              <a:rPr lang="en-US" dirty="0" smtClean="0"/>
              <a:t>Decision making, risk tolerance, decisiveness, orderliness, competitiveness </a:t>
            </a:r>
          </a:p>
          <a:p>
            <a:pPr lvl="1"/>
            <a:r>
              <a:rPr lang="en-US" dirty="0" smtClean="0"/>
              <a:t>Level of attention to detail, amount of process, emphasis on achievement</a:t>
            </a:r>
          </a:p>
          <a:p>
            <a:pPr lvl="1"/>
            <a:r>
              <a:rPr lang="en-US" dirty="0"/>
              <a:t>S</a:t>
            </a:r>
            <a:r>
              <a:rPr lang="en-US" dirty="0" smtClean="0"/>
              <a:t>upportiveness, reward/punishment, team vs. individual contribution</a:t>
            </a:r>
          </a:p>
        </p:txBody>
      </p:sp>
      <p:sp>
        <p:nvSpPr>
          <p:cNvPr id="2" name="Title 1"/>
          <p:cNvSpPr>
            <a:spLocks noGrp="1"/>
          </p:cNvSpPr>
          <p:nvPr>
            <p:ph type="title"/>
          </p:nvPr>
        </p:nvSpPr>
        <p:spPr/>
        <p:txBody>
          <a:bodyPr/>
          <a:lstStyle/>
          <a:p>
            <a:r>
              <a:rPr lang="en-US" dirty="0" smtClean="0"/>
              <a:t>Organizational Culture</a:t>
            </a:r>
            <a:endParaRPr lang="en-US" dirty="0"/>
          </a:p>
        </p:txBody>
      </p:sp>
      <p:sp>
        <p:nvSpPr>
          <p:cNvPr id="4" name="TextBox 3"/>
          <p:cNvSpPr txBox="1"/>
          <p:nvPr/>
        </p:nvSpPr>
        <p:spPr>
          <a:xfrm>
            <a:off x="118534" y="6351386"/>
            <a:ext cx="11997266" cy="430887"/>
          </a:xfrm>
          <a:prstGeom prst="rect">
            <a:avLst/>
          </a:prstGeom>
          <a:noFill/>
        </p:spPr>
        <p:txBody>
          <a:bodyPr wrap="square" rtlCol="0">
            <a:spAutoFit/>
          </a:bodyPr>
          <a:lstStyle/>
          <a:p>
            <a:pPr algn="r"/>
            <a:r>
              <a:rPr lang="en-US" sz="1100" dirty="0" smtClean="0"/>
              <a:t> O’Reilly, C. A. III, Chatman, J. A., and Caldwell, D. F. People and organizational culture: A profile comparison approach to assessing person-organization fit. </a:t>
            </a:r>
            <a:br>
              <a:rPr lang="en-US" sz="1100" dirty="0" smtClean="0"/>
            </a:br>
            <a:r>
              <a:rPr lang="en-US" sz="1100" dirty="0" smtClean="0"/>
              <a:t>Academy of Management Journal, September 1991. p. 502, 516. 1991.</a:t>
            </a:r>
            <a:endParaRPr lang="en-US" sz="1100" dirty="0"/>
          </a:p>
        </p:txBody>
      </p:sp>
    </p:spTree>
    <p:extLst>
      <p:ext uri="{BB962C8B-B14F-4D97-AF65-F5344CB8AC3E}">
        <p14:creationId xmlns:p14="http://schemas.microsoft.com/office/powerpoint/2010/main" val="2587635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a:ext>
            </a:extLst>
          </a:blip>
          <a:stretch>
            <a:fillRect/>
          </a:stretch>
        </p:blipFill>
        <p:spPr>
          <a:xfrm>
            <a:off x="1783292" y="1708627"/>
            <a:ext cx="8667750" cy="3012643"/>
          </a:xfrm>
        </p:spPr>
      </p:pic>
      <p:sp>
        <p:nvSpPr>
          <p:cNvPr id="2" name="Title 1"/>
          <p:cNvSpPr>
            <a:spLocks noGrp="1"/>
          </p:cNvSpPr>
          <p:nvPr>
            <p:ph type="title"/>
          </p:nvPr>
        </p:nvSpPr>
        <p:spPr/>
        <p:txBody>
          <a:bodyPr/>
          <a:lstStyle/>
          <a:p>
            <a:r>
              <a:rPr lang="en-US" dirty="0" smtClean="0"/>
              <a:t>Stakeholders</a:t>
            </a:r>
            <a:endParaRPr lang="en-US" dirty="0"/>
          </a:p>
        </p:txBody>
      </p:sp>
      <p:sp>
        <p:nvSpPr>
          <p:cNvPr id="6" name="TextBox 5"/>
          <p:cNvSpPr txBox="1"/>
          <p:nvPr/>
        </p:nvSpPr>
        <p:spPr>
          <a:xfrm>
            <a:off x="118534" y="6524953"/>
            <a:ext cx="11997266" cy="261610"/>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12.</a:t>
            </a:r>
          </a:p>
        </p:txBody>
      </p:sp>
      <p:sp>
        <p:nvSpPr>
          <p:cNvPr id="7" name="Content Placeholder 2"/>
          <p:cNvSpPr txBox="1">
            <a:spLocks/>
          </p:cNvSpPr>
          <p:nvPr/>
        </p:nvSpPr>
        <p:spPr>
          <a:xfrm>
            <a:off x="609600" y="5067300"/>
            <a:ext cx="10972800" cy="1058869"/>
          </a:xfrm>
          <a:prstGeom prst="rect">
            <a:avLst/>
          </a:prstGeom>
        </p:spPr>
        <p:txBody>
          <a:bodyPr vert="horz" lIns="91440" tIns="45720" rIns="91440" bIns="45720" rtlCol="0">
            <a:normAutofit/>
          </a:bodyPr>
          <a:lst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dirty="0"/>
              <a:t>Stakeholders are people who </a:t>
            </a:r>
            <a:r>
              <a:rPr lang="en-US" b="1" dirty="0"/>
              <a:t>can affect </a:t>
            </a:r>
            <a:r>
              <a:rPr lang="en-US" dirty="0"/>
              <a:t>or </a:t>
            </a:r>
            <a:r>
              <a:rPr lang="en-US" b="1" dirty="0"/>
              <a:t>are affected </a:t>
            </a:r>
            <a:r>
              <a:rPr lang="en-US" dirty="0"/>
              <a:t>by the execution or </a:t>
            </a:r>
            <a:r>
              <a:rPr lang="en-US" dirty="0" smtClean="0"/>
              <a:t>outcome of </a:t>
            </a:r>
            <a:r>
              <a:rPr lang="en-US" dirty="0"/>
              <a:t>a project</a:t>
            </a:r>
            <a:endParaRPr lang="en-US" dirty="0" smtClean="0"/>
          </a:p>
        </p:txBody>
      </p:sp>
    </p:spTree>
    <p:extLst>
      <p:ext uri="{BB962C8B-B14F-4D97-AF65-F5344CB8AC3E}">
        <p14:creationId xmlns:p14="http://schemas.microsoft.com/office/powerpoint/2010/main" val="10211882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Can have many titles: Project Leader, Coordinator, Planner, Manager, Team Leader, Program Manager, Technical Lead, etc.</a:t>
            </a:r>
          </a:p>
          <a:p>
            <a:r>
              <a:rPr lang="en-US" dirty="0" smtClean="0"/>
              <a:t>May not have direct (hire/fire) authority</a:t>
            </a:r>
          </a:p>
          <a:p>
            <a:r>
              <a:rPr lang="en-US" dirty="0" smtClean="0"/>
              <a:t>‘Manages’ project outcomes, schedules, resources, and documentation</a:t>
            </a:r>
          </a:p>
          <a:p>
            <a:r>
              <a:rPr lang="en-US" dirty="0" smtClean="0"/>
              <a:t>Large amounts of time often committed to project management tools, meetings, and communication</a:t>
            </a:r>
          </a:p>
          <a:p>
            <a:r>
              <a:rPr lang="en-US" dirty="0" smtClean="0"/>
              <a:t>Professional certifications available (PMP, CAPM)</a:t>
            </a:r>
            <a:endParaRPr lang="en-US" dirty="0"/>
          </a:p>
        </p:txBody>
      </p:sp>
      <p:sp>
        <p:nvSpPr>
          <p:cNvPr id="2" name="Title 1"/>
          <p:cNvSpPr>
            <a:spLocks noGrp="1"/>
          </p:cNvSpPr>
          <p:nvPr>
            <p:ph type="title"/>
          </p:nvPr>
        </p:nvSpPr>
        <p:spPr/>
        <p:txBody>
          <a:bodyPr/>
          <a:lstStyle/>
          <a:p>
            <a:r>
              <a:rPr lang="en-US" dirty="0" smtClean="0"/>
              <a:t>Project Management – The Discipline</a:t>
            </a:r>
            <a:endParaRPr lang="en-US" dirty="0"/>
          </a:p>
        </p:txBody>
      </p:sp>
    </p:spTree>
    <p:extLst>
      <p:ext uri="{BB962C8B-B14F-4D97-AF65-F5344CB8AC3E}">
        <p14:creationId xmlns:p14="http://schemas.microsoft.com/office/powerpoint/2010/main" val="3022015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Ethics (self-discipline) are key to professionalism</a:t>
            </a:r>
          </a:p>
          <a:p>
            <a:r>
              <a:rPr lang="en-US" dirty="0" smtClean="0"/>
              <a:t>Ethics influence and are influenced by organizational culture</a:t>
            </a:r>
          </a:p>
          <a:p>
            <a:r>
              <a:rPr lang="en-US" dirty="0" smtClean="0"/>
              <a:t>Examples</a:t>
            </a:r>
          </a:p>
          <a:p>
            <a:pPr lvl="1"/>
            <a:r>
              <a:rPr lang="en-US" dirty="0" smtClean="0"/>
              <a:t>Honesty regarding qualifications</a:t>
            </a:r>
          </a:p>
          <a:p>
            <a:pPr lvl="1"/>
            <a:r>
              <a:rPr lang="en-US" dirty="0" smtClean="0"/>
              <a:t>Protecting proprietary information</a:t>
            </a:r>
          </a:p>
          <a:p>
            <a:pPr lvl="1"/>
            <a:r>
              <a:rPr lang="en-US" dirty="0" smtClean="0"/>
              <a:t>Confronting conflict directly</a:t>
            </a:r>
          </a:p>
          <a:p>
            <a:pPr lvl="1"/>
            <a:r>
              <a:rPr lang="en-US" dirty="0" smtClean="0"/>
              <a:t>Disclosing </a:t>
            </a:r>
            <a:r>
              <a:rPr lang="en-US" i="1" dirty="0" smtClean="0"/>
              <a:t>conflicts of interest</a:t>
            </a:r>
          </a:p>
          <a:p>
            <a:pPr lvl="1"/>
            <a:r>
              <a:rPr lang="en-US" dirty="0" smtClean="0"/>
              <a:t>Focusing on mutual cooperation</a:t>
            </a:r>
          </a:p>
          <a:p>
            <a:pPr lvl="1"/>
            <a:r>
              <a:rPr lang="en-US" dirty="0" smtClean="0"/>
              <a:t>Advocating for team members and stakeholders</a:t>
            </a:r>
            <a:endParaRPr lang="en-US" dirty="0"/>
          </a:p>
        </p:txBody>
      </p:sp>
      <p:sp>
        <p:nvSpPr>
          <p:cNvPr id="2" name="Title 1"/>
          <p:cNvSpPr>
            <a:spLocks noGrp="1"/>
          </p:cNvSpPr>
          <p:nvPr>
            <p:ph type="title"/>
          </p:nvPr>
        </p:nvSpPr>
        <p:spPr/>
        <p:txBody>
          <a:bodyPr/>
          <a:lstStyle/>
          <a:p>
            <a:r>
              <a:rPr lang="en-US" dirty="0" smtClean="0"/>
              <a:t>Project Management – Professional Ethics</a:t>
            </a:r>
            <a:endParaRPr lang="en-US" dirty="0"/>
          </a:p>
        </p:txBody>
      </p:sp>
      <p:sp>
        <p:nvSpPr>
          <p:cNvPr id="4" name="TextBox 3"/>
          <p:cNvSpPr txBox="1"/>
          <p:nvPr/>
        </p:nvSpPr>
        <p:spPr>
          <a:xfrm>
            <a:off x="118534" y="6541886"/>
            <a:ext cx="11997266" cy="261610"/>
          </a:xfrm>
          <a:prstGeom prst="rect">
            <a:avLst/>
          </a:prstGeom>
          <a:noFill/>
        </p:spPr>
        <p:txBody>
          <a:bodyPr wrap="square" rtlCol="0">
            <a:spAutoFit/>
          </a:bodyPr>
          <a:lstStyle/>
          <a:p>
            <a:pPr algn="r"/>
            <a:r>
              <a:rPr lang="en-US" sz="1100" dirty="0" smtClean="0"/>
              <a:t> Includes elements from the Project Management Institute’s 2006 Code of Ethics and Professional Conduct</a:t>
            </a:r>
            <a:endParaRPr lang="en-US" sz="1100" dirty="0"/>
          </a:p>
        </p:txBody>
      </p:sp>
    </p:spTree>
    <p:extLst>
      <p:ext uri="{BB962C8B-B14F-4D97-AF65-F5344CB8AC3E}">
        <p14:creationId xmlns:p14="http://schemas.microsoft.com/office/powerpoint/2010/main" val="1221437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Loosely correlated to actual duties of jobs</a:t>
            </a:r>
          </a:p>
          <a:p>
            <a:r>
              <a:rPr lang="en-US" dirty="0" smtClean="0"/>
              <a:t>The actual title can affect perceptions</a:t>
            </a:r>
          </a:p>
          <a:p>
            <a:pPr lvl="1"/>
            <a:r>
              <a:rPr lang="en-US" dirty="0" smtClean="0"/>
              <a:t>Manager vs. Coach vs. Foreman</a:t>
            </a:r>
          </a:p>
          <a:p>
            <a:r>
              <a:rPr lang="en-US" dirty="0" smtClean="0"/>
              <a:t>“</a:t>
            </a:r>
            <a:r>
              <a:rPr lang="en-US" i="1" dirty="0" smtClean="0"/>
              <a:t>Project Manager</a:t>
            </a:r>
            <a:r>
              <a:rPr lang="en-US" dirty="0" smtClean="0"/>
              <a:t>” title can mean any number of things</a:t>
            </a:r>
            <a:endParaRPr lang="en-US" dirty="0"/>
          </a:p>
        </p:txBody>
      </p:sp>
      <p:sp>
        <p:nvSpPr>
          <p:cNvPr id="2" name="Title 1"/>
          <p:cNvSpPr>
            <a:spLocks noGrp="1"/>
          </p:cNvSpPr>
          <p:nvPr>
            <p:ph type="title"/>
          </p:nvPr>
        </p:nvSpPr>
        <p:spPr/>
        <p:txBody>
          <a:bodyPr/>
          <a:lstStyle/>
          <a:p>
            <a:r>
              <a:rPr lang="en-US" dirty="0" smtClean="0"/>
              <a:t>Job Titles</a:t>
            </a:r>
            <a:endParaRPr lang="en-US" dirty="0"/>
          </a:p>
        </p:txBody>
      </p:sp>
    </p:spTree>
    <p:extLst>
      <p:ext uri="{BB962C8B-B14F-4D97-AF65-F5344CB8AC3E}">
        <p14:creationId xmlns:p14="http://schemas.microsoft.com/office/powerpoint/2010/main" val="32730418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leader’s title isn’t everything</a:t>
            </a:r>
          </a:p>
          <a:p>
            <a:r>
              <a:rPr lang="en-US" dirty="0" smtClean="0"/>
              <a:t>We must be intentional in how we </a:t>
            </a:r>
            <a:r>
              <a:rPr lang="en-US" i="1" dirty="0" smtClean="0"/>
              <a:t>influence</a:t>
            </a:r>
            <a:r>
              <a:rPr lang="en-US" dirty="0" smtClean="0"/>
              <a:t> and </a:t>
            </a:r>
            <a:r>
              <a:rPr lang="en-US" i="1" dirty="0" smtClean="0"/>
              <a:t>motivate</a:t>
            </a:r>
            <a:r>
              <a:rPr lang="en-US" dirty="0" smtClean="0"/>
              <a:t> others</a:t>
            </a:r>
          </a:p>
          <a:p>
            <a:pPr lvl="1"/>
            <a:r>
              <a:rPr lang="en-US" dirty="0" smtClean="0"/>
              <a:t>Awareness of various types and techniques is key</a:t>
            </a:r>
          </a:p>
          <a:p>
            <a:r>
              <a:rPr lang="en-US" i="1" dirty="0" smtClean="0"/>
              <a:t>Culture</a:t>
            </a:r>
            <a:r>
              <a:rPr lang="en-US" dirty="0" smtClean="0"/>
              <a:t> influences every aspect of the organization and team</a:t>
            </a:r>
          </a:p>
          <a:p>
            <a:r>
              <a:rPr lang="en-US" i="1" dirty="0" smtClean="0"/>
              <a:t>Stakeholders</a:t>
            </a:r>
            <a:r>
              <a:rPr lang="en-US" dirty="0" smtClean="0"/>
              <a:t> are key to any project effort, and comprise multiple groups</a:t>
            </a:r>
          </a:p>
          <a:p>
            <a:r>
              <a:rPr lang="en-US" i="1" dirty="0" smtClean="0"/>
              <a:t>Project Management</a:t>
            </a:r>
            <a:r>
              <a:rPr lang="en-US" dirty="0" smtClean="0"/>
              <a:t> is an important discipline which requires diverse skills and a commitment to ethics</a:t>
            </a:r>
            <a:endParaRPr lang="en-US" dirty="0"/>
          </a:p>
        </p:txBody>
      </p:sp>
      <p:sp>
        <p:nvSpPr>
          <p:cNvPr id="2" name="Title 1"/>
          <p:cNvSpPr>
            <a:spLocks noGrp="1"/>
          </p:cNvSpPr>
          <p:nvPr>
            <p:ph type="title"/>
          </p:nvPr>
        </p:nvSpPr>
        <p:spPr/>
        <p:txBody>
          <a:bodyPr/>
          <a:lstStyle/>
          <a:p>
            <a:r>
              <a:rPr lang="en-US" dirty="0" smtClean="0"/>
              <a:t>Summary and Conclusions</a:t>
            </a:r>
            <a:endParaRPr lang="en-US" dirty="0"/>
          </a:p>
        </p:txBody>
      </p:sp>
    </p:spTree>
    <p:extLst>
      <p:ext uri="{BB962C8B-B14F-4D97-AF65-F5344CB8AC3E}">
        <p14:creationId xmlns:p14="http://schemas.microsoft.com/office/powerpoint/2010/main" val="28853020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14400" y="3005069"/>
            <a:ext cx="10363200" cy="1470025"/>
          </a:xfrm>
          <a:prstGeom prst="rect">
            <a:avLst/>
          </a:prstGeom>
        </p:spPr>
        <p:txBody>
          <a:bodyPr vert="horz" lIns="91440" tIns="45720" rIns="91440" bIns="45720" rtlCol="0" anchor="ctr">
            <a:normAutofit/>
          </a:bodyPr>
          <a:lstStyle>
            <a:lvl1pPr algn="ctr" defTabSz="685783" rtl="0" eaLnBrk="1" latinLnBrk="0" hangingPunct="1">
              <a:spcBef>
                <a:spcPct val="0"/>
              </a:spcBef>
              <a:buNone/>
              <a:defRPr sz="6000" kern="1200">
                <a:solidFill>
                  <a:schemeClr val="tx1"/>
                </a:solidFill>
                <a:latin typeface="+mj-lt"/>
                <a:ea typeface="+mj-ea"/>
                <a:cs typeface="+mj-cs"/>
              </a:defRPr>
            </a:lvl1pPr>
          </a:lstStyle>
          <a:p>
            <a:r>
              <a:rPr lang="en-US" smtClean="0"/>
              <a:t>Questions / Discussion</a:t>
            </a:r>
            <a:endParaRPr lang="en-US" dirty="0"/>
          </a:p>
        </p:txBody>
      </p:sp>
    </p:spTree>
    <p:extLst>
      <p:ext uri="{BB962C8B-B14F-4D97-AF65-F5344CB8AC3E}">
        <p14:creationId xmlns:p14="http://schemas.microsoft.com/office/powerpoint/2010/main" val="364433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Leadership style should be chosen based on the team’s features, what they are trying to achieve, and the individuals</a:t>
            </a:r>
          </a:p>
          <a:p>
            <a:r>
              <a:rPr lang="en-US" dirty="0" smtClean="0"/>
              <a:t>Leaders have a ‘default’ style they prefer</a:t>
            </a:r>
          </a:p>
          <a:p>
            <a:pPr lvl="1"/>
            <a:r>
              <a:rPr lang="en-US" dirty="0" smtClean="0"/>
              <a:t>This may not be appropriate for their team</a:t>
            </a:r>
          </a:p>
          <a:p>
            <a:pPr lvl="1"/>
            <a:r>
              <a:rPr lang="en-US" dirty="0" smtClean="0"/>
              <a:t>Stress or circumstances can cause leaders to choose or revert to the wrong style</a:t>
            </a:r>
          </a:p>
          <a:p>
            <a:r>
              <a:rPr lang="en-US" dirty="0" smtClean="0"/>
              <a:t>There are dozens (7 main styles covered here)</a:t>
            </a:r>
          </a:p>
        </p:txBody>
      </p:sp>
      <p:sp>
        <p:nvSpPr>
          <p:cNvPr id="2" name="Title 1"/>
          <p:cNvSpPr>
            <a:spLocks noGrp="1"/>
          </p:cNvSpPr>
          <p:nvPr>
            <p:ph type="title"/>
          </p:nvPr>
        </p:nvSpPr>
        <p:spPr/>
        <p:txBody>
          <a:bodyPr/>
          <a:lstStyle/>
          <a:p>
            <a:r>
              <a:rPr lang="en-US" dirty="0" smtClean="0"/>
              <a:t>Leadership Styles</a:t>
            </a:r>
            <a:endParaRPr lang="en-US" dirty="0"/>
          </a:p>
        </p:txBody>
      </p:sp>
      <p:sp>
        <p:nvSpPr>
          <p:cNvPr id="4" name="TextBox 3"/>
          <p:cNvSpPr txBox="1"/>
          <p:nvPr/>
        </p:nvSpPr>
        <p:spPr>
          <a:xfrm>
            <a:off x="118534" y="6541886"/>
            <a:ext cx="11997266" cy="261610"/>
          </a:xfrm>
          <a:prstGeom prst="rect">
            <a:avLst/>
          </a:prstGeom>
          <a:noFill/>
        </p:spPr>
        <p:txBody>
          <a:bodyPr wrap="square" rtlCol="0">
            <a:spAutoFit/>
          </a:bodyPr>
          <a:lstStyle/>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2309746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Affiliative Leadership Style</a:t>
            </a:r>
            <a:endParaRPr lang="en-US" dirty="0"/>
          </a:p>
        </p:txBody>
      </p:sp>
      <p:sp>
        <p:nvSpPr>
          <p:cNvPr id="3" name="Content Placeholder 2"/>
          <p:cNvSpPr>
            <a:spLocks noGrp="1"/>
          </p:cNvSpPr>
          <p:nvPr>
            <p:ph sz="half" idx="1"/>
          </p:nvPr>
        </p:nvSpPr>
        <p:spPr/>
        <p:txBody>
          <a:bodyPr/>
          <a:lstStyle/>
          <a:p>
            <a:r>
              <a:rPr lang="en-US" dirty="0" smtClean="0"/>
              <a:t>Emphasizes connection, harmony, and conflict resolution</a:t>
            </a:r>
          </a:p>
          <a:p>
            <a:r>
              <a:rPr lang="en-US" dirty="0" smtClean="0"/>
              <a:t>Good for ‘hurting’ teams in need of a morale boost</a:t>
            </a:r>
          </a:p>
          <a:p>
            <a:r>
              <a:rPr lang="en-US" dirty="0" smtClean="0"/>
              <a:t>Can be abused</a:t>
            </a:r>
          </a:p>
          <a:p>
            <a:r>
              <a:rPr lang="en-US" dirty="0" smtClean="0"/>
              <a:t>Works best in combination with others</a:t>
            </a:r>
          </a:p>
          <a:p>
            <a:endParaRPr lang="en-US" dirty="0" smtClean="0"/>
          </a:p>
          <a:p>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6" y="1890532"/>
            <a:ext cx="3993708" cy="2926080"/>
          </a:xfrm>
        </p:spPr>
      </p:pic>
      <p:sp>
        <p:nvSpPr>
          <p:cNvPr id="6" name="TextBox 5"/>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3.</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1096967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Authoritarian / Commanding / Autocratic Leadership Style</a:t>
            </a:r>
            <a:endParaRPr lang="en-US" dirty="0"/>
          </a:p>
        </p:txBody>
      </p:sp>
      <p:sp>
        <p:nvSpPr>
          <p:cNvPr id="3" name="Content Placeholder 2"/>
          <p:cNvSpPr>
            <a:spLocks noGrp="1"/>
          </p:cNvSpPr>
          <p:nvPr>
            <p:ph sz="half" idx="1"/>
          </p:nvPr>
        </p:nvSpPr>
        <p:spPr/>
        <p:txBody>
          <a:bodyPr/>
          <a:lstStyle/>
          <a:p>
            <a:r>
              <a:rPr lang="en-US" dirty="0" smtClean="0"/>
              <a:t>‘Classic’ leadership structure</a:t>
            </a:r>
          </a:p>
          <a:p>
            <a:r>
              <a:rPr lang="en-US" dirty="0" smtClean="0"/>
              <a:t>Strong, dominating leader(s)</a:t>
            </a:r>
          </a:p>
          <a:p>
            <a:r>
              <a:rPr lang="en-US" dirty="0" smtClean="0"/>
              <a:t>Can cause poor morale if teams aren’t used to it</a:t>
            </a:r>
          </a:p>
          <a:p>
            <a:r>
              <a:rPr lang="en-US" dirty="0" smtClean="0"/>
              <a:t>Good for emergencies/crisis situations</a:t>
            </a:r>
          </a:p>
          <a:p>
            <a:endParaRPr lang="en-US" dirty="0"/>
          </a:p>
        </p:txBody>
      </p:sp>
      <p:pic>
        <p:nvPicPr>
          <p:cNvPr id="7" name="Content Placeholder 6"/>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8" name="TextBox 7"/>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3.</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2080928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Coaching Leadership Style</a:t>
            </a:r>
            <a:endParaRPr lang="en-US" dirty="0"/>
          </a:p>
        </p:txBody>
      </p:sp>
      <p:sp>
        <p:nvSpPr>
          <p:cNvPr id="3" name="Content Placeholder 2"/>
          <p:cNvSpPr>
            <a:spLocks noGrp="1"/>
          </p:cNvSpPr>
          <p:nvPr>
            <p:ph sz="half" idx="1"/>
          </p:nvPr>
        </p:nvSpPr>
        <p:spPr/>
        <p:txBody>
          <a:bodyPr/>
          <a:lstStyle/>
          <a:p>
            <a:endParaRPr lang="en-US" dirty="0" smtClean="0"/>
          </a:p>
          <a:p>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7" name="Content Placeholder 2"/>
          <p:cNvSpPr txBox="1">
            <a:spLocks/>
          </p:cNvSpPr>
          <p:nvPr/>
        </p:nvSpPr>
        <p:spPr>
          <a:xfrm>
            <a:off x="990600" y="1978025"/>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About connecting the goals of the team/project with individuals</a:t>
            </a:r>
          </a:p>
          <a:p>
            <a:r>
              <a:rPr lang="en-US" dirty="0" smtClean="0"/>
              <a:t>Best for teams who have the desire to succeed and are motivated</a:t>
            </a:r>
          </a:p>
          <a:p>
            <a:r>
              <a:rPr lang="en-US" dirty="0" smtClean="0"/>
              <a:t>Can lead to micromanagement</a:t>
            </a:r>
          </a:p>
          <a:p>
            <a:endParaRPr lang="en-US" dirty="0"/>
          </a:p>
        </p:txBody>
      </p:sp>
      <p:sp>
        <p:nvSpPr>
          <p:cNvPr id="8" name="TextBox 7"/>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3.</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1440350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Democratic Leadership Style</a:t>
            </a:r>
            <a:endParaRPr lang="en-US" dirty="0"/>
          </a:p>
        </p:txBody>
      </p:sp>
      <p:sp>
        <p:nvSpPr>
          <p:cNvPr id="3" name="Content Placeholder 2"/>
          <p:cNvSpPr>
            <a:spLocks noGrp="1"/>
          </p:cNvSpPr>
          <p:nvPr>
            <p:ph sz="half" idx="1"/>
          </p:nvPr>
        </p:nvSpPr>
        <p:spPr/>
        <p:txBody>
          <a:bodyPr/>
          <a:lstStyle/>
          <a:p>
            <a:r>
              <a:rPr lang="en-US" dirty="0" smtClean="0"/>
              <a:t>Relies on the skills and knowledge of team members</a:t>
            </a:r>
          </a:p>
          <a:p>
            <a:r>
              <a:rPr lang="en-US" dirty="0" smtClean="0"/>
              <a:t>Group makes decisions collectively</a:t>
            </a:r>
          </a:p>
          <a:p>
            <a:r>
              <a:rPr lang="en-US" dirty="0" smtClean="0"/>
              <a:t>Can be time consuming and difficult for indecisive teams</a:t>
            </a:r>
          </a:p>
          <a:p>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7" name="TextBox 6"/>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3.</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264476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Laissez-faire Leadership Style</a:t>
            </a:r>
            <a:endParaRPr lang="en-US" dirty="0"/>
          </a:p>
        </p:txBody>
      </p:sp>
      <p:sp>
        <p:nvSpPr>
          <p:cNvPr id="3" name="Content Placeholder 2"/>
          <p:cNvSpPr>
            <a:spLocks noGrp="1"/>
          </p:cNvSpPr>
          <p:nvPr>
            <p:ph sz="half" idx="1"/>
          </p:nvPr>
        </p:nvSpPr>
        <p:spPr/>
        <p:txBody>
          <a:bodyPr/>
          <a:lstStyle/>
          <a:p>
            <a:r>
              <a:rPr lang="en-US" dirty="0" smtClean="0"/>
              <a:t>The ‘hands-off’ approach</a:t>
            </a:r>
          </a:p>
          <a:p>
            <a:r>
              <a:rPr lang="en-US" dirty="0" smtClean="0"/>
              <a:t>Management trusts the team members to make decisions and meaningful progress</a:t>
            </a:r>
          </a:p>
          <a:p>
            <a:r>
              <a:rPr lang="en-US" dirty="0" smtClean="0"/>
              <a:t>Leaders support rather than control</a:t>
            </a:r>
          </a:p>
          <a:p>
            <a:r>
              <a:rPr lang="en-US" dirty="0" smtClean="0"/>
              <a:t>Requires self-motivated, hard-working, honest team members</a:t>
            </a:r>
          </a:p>
          <a:p>
            <a:endParaRPr lang="en-US" dirty="0" smtClean="0"/>
          </a:p>
          <a:p>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7" name="TextBox 6"/>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4.</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2535266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Pacesetting Leadership Style</a:t>
            </a:r>
            <a:endParaRPr lang="en-US" dirty="0"/>
          </a:p>
        </p:txBody>
      </p:sp>
      <p:sp>
        <p:nvSpPr>
          <p:cNvPr id="3" name="Content Placeholder 2"/>
          <p:cNvSpPr>
            <a:spLocks noGrp="1"/>
          </p:cNvSpPr>
          <p:nvPr>
            <p:ph sz="half" idx="1"/>
          </p:nvPr>
        </p:nvSpPr>
        <p:spPr/>
        <p:txBody>
          <a:bodyPr/>
          <a:lstStyle/>
          <a:p>
            <a:r>
              <a:rPr lang="en-US" dirty="0" smtClean="0"/>
              <a:t>This is ‘lead by example’</a:t>
            </a:r>
          </a:p>
          <a:p>
            <a:r>
              <a:rPr lang="en-US" dirty="0" smtClean="0"/>
              <a:t>Leader is highly focused on performance and expects the same of the team</a:t>
            </a:r>
          </a:p>
          <a:p>
            <a:r>
              <a:rPr lang="en-US" dirty="0" smtClean="0"/>
              <a:t>Works best with teams that already perform at a high level</a:t>
            </a:r>
          </a:p>
          <a:p>
            <a:r>
              <a:rPr lang="en-US" dirty="0" smtClean="0"/>
              <a:t>Team members can feel as they’ll never ‘measure up,’ lowering </a:t>
            </a:r>
            <a:r>
              <a:rPr lang="en-US" dirty="0" err="1" smtClean="0"/>
              <a:t>moralle</a:t>
            </a:r>
            <a:endParaRPr lang="en-US" dirty="0" smtClean="0"/>
          </a:p>
          <a:p>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7" name="TextBox 6"/>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4.</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4248591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jectLeadershi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LeadershipBook3.potx" id="{FA589EC2-89E0-4490-BF87-66EAA3C17F0B}" vid="{9D6338BE-032C-45CD-9BF1-8912E18B15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LeadershipBook4</Template>
  <TotalTime>865</TotalTime>
  <Words>2396</Words>
  <Application>Microsoft Office PowerPoint</Application>
  <PresentationFormat>Custom</PresentationFormat>
  <Paragraphs>313</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ProjectLeadership</vt:lpstr>
      <vt:lpstr>Understanding Leadership</vt:lpstr>
      <vt:lpstr>Job Titles</vt:lpstr>
      <vt:lpstr>Leadership Styles</vt:lpstr>
      <vt:lpstr>Affiliative Leadership Style</vt:lpstr>
      <vt:lpstr>Authoritarian / Commanding / Autocratic Leadership Style</vt:lpstr>
      <vt:lpstr>Coaching Leadership Style</vt:lpstr>
      <vt:lpstr>Democratic Leadership Style</vt:lpstr>
      <vt:lpstr>Laissez-faire Leadership Style</vt:lpstr>
      <vt:lpstr>Pacesetting Leadership Style</vt:lpstr>
      <vt:lpstr>Transformational / Visionary Leadership Style</vt:lpstr>
      <vt:lpstr>Influence</vt:lpstr>
      <vt:lpstr>Influence Types</vt:lpstr>
      <vt:lpstr>Motivators</vt:lpstr>
      <vt:lpstr>Extrinsic Motivators</vt:lpstr>
      <vt:lpstr>Intrinsic Motivators</vt:lpstr>
      <vt:lpstr>Organizational Culture</vt:lpstr>
      <vt:lpstr>Stakeholders</vt:lpstr>
      <vt:lpstr>Project Management – The Discipline</vt:lpstr>
      <vt:lpstr>Project Management – Professional Ethics</vt:lpstr>
      <vt:lpstr>Summary and Conclusions</vt:lpstr>
      <vt:lpstr>PowerPoint Presentation</vt:lpstr>
    </vt:vector>
  </TitlesOfParts>
  <Company>Rochester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Leadership</dc:title>
  <dc:creator>Samuel Malachowsky</dc:creator>
  <cp:lastModifiedBy>Samuel Malachowsky</cp:lastModifiedBy>
  <cp:revision>64</cp:revision>
  <dcterms:created xsi:type="dcterms:W3CDTF">2018-05-21T18:12:12Z</dcterms:created>
  <dcterms:modified xsi:type="dcterms:W3CDTF">2018-11-15T15:49:12Z</dcterms:modified>
</cp:coreProperties>
</file>