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0" r:id="rId2"/>
    <p:sldId id="279" r:id="rId3"/>
    <p:sldId id="282" r:id="rId4"/>
    <p:sldId id="281" r:id="rId5"/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77741" autoAdjust="0"/>
  </p:normalViewPr>
  <p:slideViewPr>
    <p:cSldViewPr snapToGrid="0">
      <p:cViewPr varScale="1">
        <p:scale>
          <a:sx n="57" d="100"/>
          <a:sy n="57" d="100"/>
        </p:scale>
        <p:origin x="-828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318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section 1.2, pages 2-5 of the Project Team Leadership and Communication book.  Uses resources from the entirety of chapter 1.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5-minute </a:t>
            </a:r>
            <a:r>
              <a:rPr lang="en-US" dirty="0" smtClean="0"/>
              <a:t>activity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 </a:t>
            </a:r>
            <a:r>
              <a:rPr lang="en-US" dirty="0" smtClean="0"/>
              <a:t>Recommend basic leadership</a:t>
            </a:r>
            <a:r>
              <a:rPr lang="en-US" baseline="0" dirty="0" smtClean="0"/>
              <a:t> styles for basic team scenarios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Possible answers (may be different based on the participant’s viewpoints</a:t>
            </a:r>
            <a:r>
              <a:rPr lang="en-US" baseline="0" dirty="0" smtClean="0"/>
              <a:t> or assumptions: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Affiliative or Transformational / Visionary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Laissez-faire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Pacesetting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Democratic or Laissez-faire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Coaching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Authoritarian / Commanding / Autocratic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2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sections 1.1 and 1.7, page 2 and 15-16 of the Project Team Leadership and Communication book.  Uses resources from the entirety of chapter 1.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15</a:t>
            </a:r>
            <a:r>
              <a:rPr lang="en-US" baseline="0" dirty="0" smtClean="0"/>
              <a:t> minute activity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5 minutes: initial ranking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10 minutes questions and class </a:t>
            </a:r>
            <a:r>
              <a:rPr lang="en-US" baseline="0" dirty="0" smtClean="0"/>
              <a:t>discussion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 smtClean="0"/>
              <a:t>Learning Objective: </a:t>
            </a:r>
            <a:r>
              <a:rPr lang="en-US" dirty="0" smtClean="0"/>
              <a:t>Compare</a:t>
            </a:r>
            <a:r>
              <a:rPr lang="en-US" baseline="0" dirty="0" smtClean="0"/>
              <a:t> leadership titles and relate ethical challenges each might face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Can be modified to use other codes of ethics, available from most professional organizations.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25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sections 1.2 and 1.3, </a:t>
            </a:r>
            <a:r>
              <a:rPr lang="en-US" i="1" baseline="0" dirty="0" smtClean="0"/>
              <a:t>pages 2-7 of the Project Team Leadership and Communication book.  Uses resources from the entirety of chapter 1.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5-10 minute activity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 </a:t>
            </a:r>
            <a:r>
              <a:rPr lang="en-US" dirty="0" smtClean="0"/>
              <a:t>Decide which type of influence is appropriate / inappropriate</a:t>
            </a:r>
            <a:r>
              <a:rPr lang="en-US" baseline="0" dirty="0" smtClean="0"/>
              <a:t> for multiple leadership styles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66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1.4, </a:t>
            </a:r>
            <a:r>
              <a:rPr lang="en-US" i="1" baseline="0" dirty="0" smtClean="0"/>
              <a:t>pages 7-10 of the Project Team Leadership and Communication book.  Uses resources from the entirety of chapter 1.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5-10 minute activity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 </a:t>
            </a:r>
            <a:r>
              <a:rPr lang="en-US" dirty="0" smtClean="0"/>
              <a:t>Contrast types of motivators and relate individual preferences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66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Corresponds to </a:t>
            </a:r>
            <a:r>
              <a:rPr lang="en-US" i="1" baseline="0" dirty="0" smtClean="0"/>
              <a:t>section 1.9, page 20 of the Project Team Leadership and Communication book.  Uses resources from the entirety of chapter 1.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15</a:t>
            </a:r>
            <a:r>
              <a:rPr lang="en-US" baseline="0" dirty="0" smtClean="0"/>
              <a:t> minute activity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5 minutes: initial test and ‘scoring’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10 minutes questions and class </a:t>
            </a:r>
            <a:r>
              <a:rPr lang="en-US" baseline="0" dirty="0" smtClean="0"/>
              <a:t>discussion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 smtClean="0"/>
              <a:t>Learning Objective: </a:t>
            </a:r>
            <a:r>
              <a:rPr lang="en-US" dirty="0" smtClean="0"/>
              <a:t>Analyze individual and group</a:t>
            </a:r>
            <a:r>
              <a:rPr lang="en-US" baseline="0" dirty="0" smtClean="0"/>
              <a:t> preferences relating to motivators, influence, and stakeholder experiences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Can be modified to use other ‘personality tests’ such as Myers-Briggs, </a:t>
            </a:r>
            <a:r>
              <a:rPr lang="en-US" baseline="0" dirty="0" err="1" smtClean="0"/>
              <a:t>DiSC</a:t>
            </a:r>
            <a:r>
              <a:rPr lang="en-US" baseline="0" dirty="0" smtClean="0"/>
              <a:t>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6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For each of the following situations, which leadership style or styles might be appropriate?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A team has recently suffered a rather demoralizing project failure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Having worked together many times in the past, a team has very competent members with varied skillsets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A team considers themselves to be high-performance, and morale is at its highest when they’re achieving at that level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A group of equals, the team loves the empowerment of making their own decisions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Individuals on the team are interested in growing in their expertise – it’s expected that as individuals improve, the team will improve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A </a:t>
            </a:r>
            <a:r>
              <a:rPr lang="en-US" i="1" dirty="0"/>
              <a:t>recent crisis </a:t>
            </a:r>
            <a:r>
              <a:rPr lang="en-US" i="1" dirty="0" smtClean="0"/>
              <a:t>and some disagreement within their ranks means has created a situation where someone needs to ‘take control’ in order to meet their objectives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– </a:t>
            </a:r>
            <a:r>
              <a:rPr lang="en-US" dirty="0" smtClean="0"/>
              <a:t>Applying Leadership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1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groups of 3-4, </a:t>
            </a:r>
            <a:r>
              <a:rPr lang="en-US" b="1" dirty="0" smtClean="0"/>
              <a:t>rank the titles </a:t>
            </a:r>
            <a:r>
              <a:rPr lang="en-US" dirty="0" smtClean="0"/>
              <a:t>on page 2 from most to least ‘ethical’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Choosing 1 or 2 of your ‘</a:t>
            </a:r>
            <a:r>
              <a:rPr lang="en-US" b="1" dirty="0" smtClean="0"/>
              <a:t>least ethical</a:t>
            </a:r>
            <a:r>
              <a:rPr lang="en-US" dirty="0" smtClean="0"/>
              <a:t>’ titles, discuss how an individual with this title may </a:t>
            </a:r>
            <a:r>
              <a:rPr lang="en-US" b="1" dirty="0" smtClean="0"/>
              <a:t>violate</a:t>
            </a:r>
            <a:r>
              <a:rPr lang="en-US" dirty="0" smtClean="0"/>
              <a:t> each of the 6 professional ethics listed on pages 15-16</a:t>
            </a:r>
          </a:p>
          <a:p>
            <a:pPr lvl="1"/>
            <a:r>
              <a:rPr lang="en-US" dirty="0" smtClean="0"/>
              <a:t>Qualification level, protecting proprietary information, dealing directly with conflict, disclosing conflicts of interest, maintaining an attitude of mutual cooperation, advocating for others</a:t>
            </a:r>
          </a:p>
          <a:p>
            <a:r>
              <a:rPr lang="en-US" dirty="0" smtClean="0"/>
              <a:t>Choosing 1 or 2 of the ‘</a:t>
            </a:r>
            <a:r>
              <a:rPr lang="en-US" b="1" dirty="0" smtClean="0"/>
              <a:t>most ethical</a:t>
            </a:r>
            <a:r>
              <a:rPr lang="en-US" dirty="0" smtClean="0"/>
              <a:t>’ titles, discuss how an individual with this title may </a:t>
            </a:r>
            <a:r>
              <a:rPr lang="en-US" b="1" dirty="0" smtClean="0"/>
              <a:t>embrace</a:t>
            </a:r>
            <a:r>
              <a:rPr lang="en-US" dirty="0" smtClean="0"/>
              <a:t> each of the 6 ethics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Professionalism and Ethics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8696" y="2239317"/>
            <a:ext cx="5700160" cy="724597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</p:pic>
      <p:sp>
        <p:nvSpPr>
          <p:cNvPr id="5" name="TextBox 4"/>
          <p:cNvSpPr txBox="1"/>
          <p:nvPr/>
        </p:nvSpPr>
        <p:spPr>
          <a:xfrm>
            <a:off x="118534" y="6524953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2.</a:t>
            </a:r>
          </a:p>
        </p:txBody>
      </p:sp>
    </p:spTree>
    <p:extLst>
      <p:ext uri="{BB962C8B-B14F-4D97-AF65-F5344CB8AC3E}">
        <p14:creationId xmlns:p14="http://schemas.microsoft.com/office/powerpoint/2010/main" val="319054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00206"/>
            <a:ext cx="5091953" cy="4603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 individuals or groups, answer the following question:</a:t>
            </a:r>
          </a:p>
          <a:p>
            <a:pPr marL="0" indent="0">
              <a:buNone/>
            </a:pPr>
            <a:r>
              <a:rPr lang="en-US" i="1" dirty="0" smtClean="0"/>
              <a:t>For each </a:t>
            </a:r>
            <a:r>
              <a:rPr lang="en-US" b="1" i="1" dirty="0" smtClean="0"/>
              <a:t>leadership style</a:t>
            </a:r>
            <a:r>
              <a:rPr lang="en-US" i="1" dirty="0" smtClean="0"/>
              <a:t>, which </a:t>
            </a:r>
            <a:r>
              <a:rPr lang="en-US" b="1" i="1" dirty="0" smtClean="0"/>
              <a:t>types of influence </a:t>
            </a:r>
            <a:r>
              <a:rPr lang="en-US" i="1" dirty="0" smtClean="0"/>
              <a:t>are:</a:t>
            </a:r>
          </a:p>
          <a:p>
            <a:pPr marL="757231" lvl="1" indent="-457200">
              <a:buFont typeface="+mj-lt"/>
              <a:buAutoNum type="arabicPeriod"/>
            </a:pPr>
            <a:r>
              <a:rPr lang="en-US" sz="2400" i="1" dirty="0"/>
              <a:t>Most likely or expected to be used</a:t>
            </a:r>
          </a:p>
          <a:p>
            <a:pPr marL="757231" lvl="1" indent="-457200">
              <a:buFont typeface="+mj-lt"/>
              <a:buAutoNum type="arabicPeriod"/>
            </a:pPr>
            <a:r>
              <a:rPr lang="en-US" sz="2400" i="1" dirty="0" smtClean="0"/>
              <a:t>Most likely to be effective</a:t>
            </a:r>
          </a:p>
          <a:p>
            <a:pPr marL="757231" lvl="1" indent="-457200">
              <a:buFont typeface="+mj-lt"/>
              <a:buAutoNum type="arabicPeriod"/>
            </a:pPr>
            <a:r>
              <a:rPr lang="en-US" sz="2400" i="1" dirty="0" smtClean="0"/>
              <a:t>Least likely to be effective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– Matching </a:t>
            </a:r>
            <a:r>
              <a:rPr lang="en-US" dirty="0" smtClean="0"/>
              <a:t>Influence to Leadership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36662" y="1605300"/>
            <a:ext cx="4446491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Leadership Styles</a:t>
            </a:r>
          </a:p>
          <a:p>
            <a:pPr algn="ctr"/>
            <a:r>
              <a:rPr lang="en-US" sz="2000" dirty="0" smtClean="0"/>
              <a:t>Affiliative</a:t>
            </a:r>
          </a:p>
          <a:p>
            <a:pPr algn="ctr"/>
            <a:r>
              <a:rPr lang="en-US" sz="2000" dirty="0" smtClean="0"/>
              <a:t>Authoritarian/Commanding/Autocratic</a:t>
            </a:r>
          </a:p>
          <a:p>
            <a:pPr algn="ctr"/>
            <a:r>
              <a:rPr lang="en-US" sz="2000" dirty="0" smtClean="0"/>
              <a:t>Coaching</a:t>
            </a:r>
          </a:p>
          <a:p>
            <a:pPr algn="ctr"/>
            <a:r>
              <a:rPr lang="en-US" sz="2000" dirty="0" smtClean="0"/>
              <a:t>Democratic</a:t>
            </a:r>
          </a:p>
          <a:p>
            <a:pPr algn="ctr"/>
            <a:r>
              <a:rPr lang="en-US" sz="2000" dirty="0" smtClean="0"/>
              <a:t>Laissez-faire</a:t>
            </a:r>
          </a:p>
          <a:p>
            <a:pPr algn="ctr"/>
            <a:r>
              <a:rPr lang="en-US" sz="2000" dirty="0" smtClean="0"/>
              <a:t>Pacesetting</a:t>
            </a:r>
          </a:p>
          <a:p>
            <a:pPr algn="ctr"/>
            <a:r>
              <a:rPr lang="en-US" sz="2000" dirty="0"/>
              <a:t>Transformational / Visionary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36661" y="4345881"/>
            <a:ext cx="444649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Types of Influence</a:t>
            </a:r>
          </a:p>
          <a:p>
            <a:pPr algn="ctr"/>
            <a:r>
              <a:rPr lang="en-US" sz="2000" dirty="0" smtClean="0"/>
              <a:t>Formal/Legitimate</a:t>
            </a:r>
          </a:p>
          <a:p>
            <a:pPr algn="ctr"/>
            <a:r>
              <a:rPr lang="en-US" sz="2000" dirty="0" smtClean="0"/>
              <a:t>Penalty/Coercive</a:t>
            </a:r>
          </a:p>
          <a:p>
            <a:pPr algn="ctr"/>
            <a:r>
              <a:rPr lang="en-US" sz="2000" dirty="0" smtClean="0"/>
              <a:t>Reward</a:t>
            </a:r>
          </a:p>
          <a:p>
            <a:pPr algn="ctr"/>
            <a:r>
              <a:rPr lang="en-US" sz="2000" dirty="0" smtClean="0"/>
              <a:t>Expert</a:t>
            </a:r>
          </a:p>
          <a:p>
            <a:pPr algn="ctr"/>
            <a:r>
              <a:rPr lang="en-US" sz="2000" dirty="0"/>
              <a:t>Referent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534" y="6524953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2-7.</a:t>
            </a:r>
          </a:p>
        </p:txBody>
      </p:sp>
    </p:spTree>
    <p:extLst>
      <p:ext uri="{BB962C8B-B14F-4D97-AF65-F5344CB8AC3E}">
        <p14:creationId xmlns:p14="http://schemas.microsoft.com/office/powerpoint/2010/main" val="3471511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Rank the following motivators from </a:t>
            </a:r>
            <a:r>
              <a:rPr lang="en-US" b="1" dirty="0" smtClean="0"/>
              <a:t>most important</a:t>
            </a:r>
            <a:r>
              <a:rPr lang="en-US" dirty="0" smtClean="0"/>
              <a:t> to you </a:t>
            </a:r>
            <a:r>
              <a:rPr lang="en-US" b="1" dirty="0" smtClean="0"/>
              <a:t>to least important </a:t>
            </a:r>
            <a:r>
              <a:rPr lang="en-US" dirty="0" smtClean="0"/>
              <a:t>to you:</a:t>
            </a:r>
          </a:p>
          <a:p>
            <a:pPr lvl="1"/>
            <a:r>
              <a:rPr lang="en-US" dirty="0"/>
              <a:t>Autonomy / Interesting Work</a:t>
            </a:r>
          </a:p>
          <a:p>
            <a:pPr lvl="1"/>
            <a:r>
              <a:rPr lang="en-US" dirty="0" smtClean="0"/>
              <a:t>Interpersonal </a:t>
            </a:r>
            <a:r>
              <a:rPr lang="en-US" dirty="0"/>
              <a:t>Relationships</a:t>
            </a:r>
          </a:p>
          <a:p>
            <a:pPr lvl="1"/>
            <a:r>
              <a:rPr lang="en-US" dirty="0"/>
              <a:t>Mastery / Exploration</a:t>
            </a:r>
          </a:p>
          <a:p>
            <a:pPr lvl="1"/>
            <a:r>
              <a:rPr lang="en-US" dirty="0" smtClean="0"/>
              <a:t>Money </a:t>
            </a:r>
            <a:r>
              <a:rPr lang="en-US" dirty="0"/>
              <a:t>/ </a:t>
            </a:r>
            <a:r>
              <a:rPr lang="en-US" dirty="0" smtClean="0"/>
              <a:t>Power</a:t>
            </a:r>
          </a:p>
          <a:p>
            <a:pPr lvl="1"/>
            <a:r>
              <a:rPr lang="en-US" dirty="0"/>
              <a:t>Purpose</a:t>
            </a:r>
          </a:p>
          <a:p>
            <a:pPr lvl="1"/>
            <a:r>
              <a:rPr lang="en-US" dirty="0" smtClean="0"/>
              <a:t>Recognition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groups of 3-4 share your most prominent and least prominent motivators.  Are there any correlations?  Are the majority of your group members </a:t>
            </a:r>
            <a:r>
              <a:rPr lang="en-US" b="1" dirty="0" smtClean="0"/>
              <a:t>intrinsically or extrinsically </a:t>
            </a:r>
            <a:r>
              <a:rPr lang="en-US" dirty="0" smtClean="0"/>
              <a:t>motivated (see page 8-9)?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– Your </a:t>
            </a:r>
            <a:r>
              <a:rPr lang="en-US" dirty="0" smtClean="0"/>
              <a:t>Motivators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5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individuals, </a:t>
            </a:r>
            <a:r>
              <a:rPr lang="en-US" b="1" dirty="0" smtClean="0"/>
              <a:t>take the ‘test’ </a:t>
            </a:r>
            <a:r>
              <a:rPr lang="en-US" dirty="0" smtClean="0"/>
              <a:t>in section 1.8, pages 17-19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‘</a:t>
            </a:r>
            <a:r>
              <a:rPr lang="en-US" b="1" dirty="0" smtClean="0"/>
              <a:t>Score’ your answers </a:t>
            </a:r>
            <a:r>
              <a:rPr lang="en-US" dirty="0" smtClean="0"/>
              <a:t>based on the information on pages 19-20</a:t>
            </a:r>
          </a:p>
          <a:p>
            <a:r>
              <a:rPr lang="en-US" dirty="0" smtClean="0"/>
              <a:t>In groups of 3-4, answer the following questions:</a:t>
            </a:r>
          </a:p>
          <a:p>
            <a:pPr lvl="1"/>
            <a:r>
              <a:rPr lang="en-US" dirty="0" smtClean="0"/>
              <a:t>Which </a:t>
            </a:r>
            <a:r>
              <a:rPr lang="en-US" b="1" dirty="0" smtClean="0"/>
              <a:t>motivators</a:t>
            </a:r>
            <a:r>
              <a:rPr lang="en-US" dirty="0" smtClean="0"/>
              <a:t> seem most important to people in your profession?</a:t>
            </a:r>
          </a:p>
          <a:p>
            <a:pPr lvl="1"/>
            <a:r>
              <a:rPr lang="en-US" dirty="0" smtClean="0"/>
              <a:t>Within your group, which type of </a:t>
            </a:r>
            <a:r>
              <a:rPr lang="en-US" b="1" dirty="0" smtClean="0"/>
              <a:t>influence</a:t>
            </a:r>
            <a:r>
              <a:rPr lang="en-US" dirty="0" smtClean="0"/>
              <a:t> is most prominent?</a:t>
            </a:r>
          </a:p>
          <a:p>
            <a:pPr lvl="1"/>
            <a:r>
              <a:rPr lang="en-US" dirty="0" smtClean="0"/>
              <a:t>Consider the </a:t>
            </a:r>
            <a:r>
              <a:rPr lang="en-US" b="1" dirty="0" smtClean="0"/>
              <a:t>stakeholder</a:t>
            </a:r>
            <a:r>
              <a:rPr lang="en-US" dirty="0" smtClean="0"/>
              <a:t> groups on pages 12-13.  Which do your group members most identify with?  Least identify with?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Who We Are As Leaders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842" y="2199359"/>
            <a:ext cx="5060151" cy="1153051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</p:pic>
      <p:sp>
        <p:nvSpPr>
          <p:cNvPr id="5" name="TextBox 4"/>
          <p:cNvSpPr txBox="1"/>
          <p:nvPr/>
        </p:nvSpPr>
        <p:spPr>
          <a:xfrm>
            <a:off x="118534" y="6524953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17.</a:t>
            </a:r>
          </a:p>
        </p:txBody>
      </p:sp>
    </p:spTree>
    <p:extLst>
      <p:ext uri="{BB962C8B-B14F-4D97-AF65-F5344CB8AC3E}">
        <p14:creationId xmlns:p14="http://schemas.microsoft.com/office/powerpoint/2010/main" val="1654547591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972</TotalTime>
  <Words>775</Words>
  <Application>Microsoft Office PowerPoint</Application>
  <PresentationFormat>Custom</PresentationFormat>
  <Paragraphs>105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ProjectLeadership</vt:lpstr>
      <vt:lpstr>Activity – Applying Leadership Styles</vt:lpstr>
      <vt:lpstr>Activity – Professionalism and Ethics</vt:lpstr>
      <vt:lpstr>Activity – Matching Influence to Leadership</vt:lpstr>
      <vt:lpstr>Activity – Your Motivators</vt:lpstr>
      <vt:lpstr>Activity – Who We Are As Leaders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69</cp:revision>
  <dcterms:created xsi:type="dcterms:W3CDTF">2018-05-21T18:12:12Z</dcterms:created>
  <dcterms:modified xsi:type="dcterms:W3CDTF">2018-11-06T16:23:40Z</dcterms:modified>
</cp:coreProperties>
</file>