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5" r:id="rId16"/>
    <p:sldId id="290" r:id="rId17"/>
    <p:sldId id="292" r:id="rId18"/>
    <p:sldId id="294" r:id="rId19"/>
    <p:sldId id="293" r:id="rId20"/>
    <p:sldId id="302" r:id="rId21"/>
    <p:sldId id="303" r:id="rId22"/>
    <p:sldId id="296" r:id="rId23"/>
    <p:sldId id="297" r:id="rId24"/>
    <p:sldId id="298" r:id="rId25"/>
    <p:sldId id="299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61731" autoAdjust="0"/>
  </p:normalViewPr>
  <p:slideViewPr>
    <p:cSldViewPr snapToGrid="0">
      <p:cViewPr>
        <p:scale>
          <a:sx n="50" d="100"/>
          <a:sy n="50" d="100"/>
        </p:scale>
        <p:origin x="-110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6192"/>
    </p:cViewPr>
  </p:notesTextViewPr>
  <p:notesViewPr>
    <p:cSldViewPr snapToGrid="0">
      <p:cViewPr varScale="1">
        <p:scale>
          <a:sx n="89" d="100"/>
          <a:sy n="89" d="100"/>
        </p:scale>
        <p:origin x="289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A6FD9-2EDC-4E70-A748-596C191FD95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EB05C-5264-453A-BF38-BF23082C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1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916A-2F30-4BD5-A05E-656FEC62A0E7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432E4-4C49-4E27-8846-7ED75FA3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chapter 2, pages 25-77 of the Project Team Leadership and Communication book.  ISBN: 9781732378902 (Softcover), 9781732378919 (Hardcover).  These slides may only be posted or used in conjunction with the book in a training or classroom environment. Key terms (pages 74-75) are often italicized on the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baseline="0" dirty="0" smtClean="0"/>
              <a:t>Outline: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What is a Project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Project Phases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Project Functions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Projects can Vary in Size and Scale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Organizational Structures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Functional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Project-Focused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Matrix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Organizational Values and Needs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Process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Plan-focused model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Cyclical model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Change-focused model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Quality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Project Quality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Product and Process Quality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Quality as a Balancing Act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The Project Triangle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Project Outcomes (The Layered Approach)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Goals, Scope Statements, Requirements/Specifications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Project Kickoff Meeting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Project Plan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 smtClean="0"/>
              <a:t>Summary and Conclusion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i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baseline="0" dirty="0" smtClean="0"/>
              <a:t>Learning Objectives</a:t>
            </a:r>
          </a:p>
          <a:p>
            <a:r>
              <a:rPr lang="en-US" dirty="0" smtClean="0">
                <a:effectLst/>
              </a:rPr>
              <a:t>2.1 What is a Project?</a:t>
            </a:r>
          </a:p>
          <a:p>
            <a:pPr lvl="1"/>
            <a:r>
              <a:rPr lang="en-US" dirty="0" smtClean="0">
                <a:effectLst/>
              </a:rPr>
              <a:t>Define 'project,' identifying 2 defining features</a:t>
            </a:r>
          </a:p>
          <a:p>
            <a:pPr lvl="1"/>
            <a:r>
              <a:rPr lang="en-US" dirty="0" smtClean="0">
                <a:effectLst/>
              </a:rPr>
              <a:t>List 4 project phases and 1 additional element</a:t>
            </a:r>
          </a:p>
          <a:p>
            <a:pPr lvl="1"/>
            <a:r>
              <a:rPr lang="en-US" dirty="0" smtClean="0">
                <a:effectLst/>
              </a:rPr>
              <a:t>Recognize the interactions between projects/phases and the product lifecycle</a:t>
            </a:r>
          </a:p>
          <a:p>
            <a:r>
              <a:rPr lang="en-US" dirty="0" smtClean="0">
                <a:effectLst/>
              </a:rPr>
              <a:t>2.2 The Project Environment</a:t>
            </a:r>
          </a:p>
          <a:p>
            <a:pPr lvl="1"/>
            <a:r>
              <a:rPr lang="en-US" dirty="0" smtClean="0">
                <a:effectLst/>
              </a:rPr>
              <a:t>Identify 3 types of organizations in the context of how projects are organized</a:t>
            </a:r>
          </a:p>
          <a:p>
            <a:pPr lvl="1"/>
            <a:r>
              <a:rPr lang="en-US" dirty="0" smtClean="0">
                <a:effectLst/>
              </a:rPr>
              <a:t>Recognize strengths and weaknesses of each of the 3 organizational types</a:t>
            </a:r>
          </a:p>
          <a:p>
            <a:r>
              <a:rPr lang="en-US" dirty="0" smtClean="0">
                <a:effectLst/>
              </a:rPr>
              <a:t>2.3 Values, Needs, and Process</a:t>
            </a:r>
          </a:p>
          <a:p>
            <a:pPr lvl="1"/>
            <a:r>
              <a:rPr lang="en-US" dirty="0" smtClean="0">
                <a:effectLst/>
              </a:rPr>
              <a:t>Recall factors influencing the values and needs of a project, team, or organization</a:t>
            </a:r>
          </a:p>
          <a:p>
            <a:pPr lvl="1"/>
            <a:r>
              <a:rPr lang="en-US" dirty="0" smtClean="0">
                <a:effectLst/>
              </a:rPr>
              <a:t>List 3 fundamental process models and summarize the strengths and weaknesses of each</a:t>
            </a:r>
          </a:p>
          <a:p>
            <a:pPr lvl="1"/>
            <a:r>
              <a:rPr lang="en-US" dirty="0" smtClean="0">
                <a:effectLst/>
              </a:rPr>
              <a:t>Recognize varying levels of detail/abstraction in documented processes</a:t>
            </a:r>
          </a:p>
          <a:p>
            <a:r>
              <a:rPr lang="en-US" dirty="0" smtClean="0">
                <a:effectLst/>
              </a:rPr>
              <a:t>2.4 Quality and The Project Triangle</a:t>
            </a:r>
          </a:p>
          <a:p>
            <a:pPr lvl="1"/>
            <a:r>
              <a:rPr lang="en-US" dirty="0" smtClean="0">
                <a:effectLst/>
              </a:rPr>
              <a:t>Define 'quality,' identifying 4 main aspects/concerns</a:t>
            </a:r>
          </a:p>
          <a:p>
            <a:pPr lvl="1"/>
            <a:r>
              <a:rPr lang="en-US" dirty="0" smtClean="0">
                <a:effectLst/>
              </a:rPr>
              <a:t>Give examples of elements that are 'cost of quality' and 'cost of poor quality' in a project</a:t>
            </a:r>
          </a:p>
          <a:p>
            <a:pPr lvl="1"/>
            <a:r>
              <a:rPr lang="en-US" dirty="0" smtClean="0">
                <a:effectLst/>
              </a:rPr>
              <a:t>Label the project triangle's 4 components</a:t>
            </a:r>
          </a:p>
          <a:p>
            <a:pPr lvl="1"/>
            <a:r>
              <a:rPr lang="en-US" dirty="0" smtClean="0">
                <a:effectLst/>
              </a:rPr>
              <a:t>Relate examples of each project triangle component and the relationships between them</a:t>
            </a:r>
          </a:p>
          <a:p>
            <a:r>
              <a:rPr lang="en-US" dirty="0" smtClean="0">
                <a:effectLst/>
              </a:rPr>
              <a:t>2.5 Defining Project Outcomes: A Layered Approach</a:t>
            </a:r>
          </a:p>
          <a:p>
            <a:pPr lvl="1"/>
            <a:r>
              <a:rPr lang="en-US" dirty="0" smtClean="0">
                <a:effectLst/>
              </a:rPr>
              <a:t>Relate the concept of project goals, including examples of such</a:t>
            </a:r>
          </a:p>
          <a:p>
            <a:pPr lvl="1"/>
            <a:r>
              <a:rPr lang="en-US" dirty="0" smtClean="0">
                <a:effectLst/>
              </a:rPr>
              <a:t>Relate the concept of project scope statements, including examples of such</a:t>
            </a:r>
          </a:p>
          <a:p>
            <a:pPr lvl="1"/>
            <a:r>
              <a:rPr lang="en-US" dirty="0" smtClean="0">
                <a:effectLst/>
              </a:rPr>
              <a:t>Relate the concept of project requirements/specifications, including examples of such</a:t>
            </a:r>
          </a:p>
          <a:p>
            <a:pPr lvl="1"/>
            <a:r>
              <a:rPr lang="en-US" dirty="0" smtClean="0">
                <a:effectLst/>
              </a:rPr>
              <a:t>Describe ‘the layered approach’ to project outcome definition</a:t>
            </a:r>
          </a:p>
          <a:p>
            <a:r>
              <a:rPr lang="en-US" dirty="0" smtClean="0">
                <a:effectLst/>
              </a:rPr>
              <a:t>2.6 The Project’s Early Stages</a:t>
            </a:r>
          </a:p>
          <a:p>
            <a:pPr lvl="1"/>
            <a:r>
              <a:rPr lang="en-US" dirty="0" smtClean="0">
                <a:effectLst/>
              </a:rPr>
              <a:t>Identify the primary objectives of a project kickoff meeting</a:t>
            </a:r>
          </a:p>
          <a:p>
            <a:pPr lvl="1"/>
            <a:r>
              <a:rPr lang="en-US" dirty="0" smtClean="0">
                <a:effectLst/>
              </a:rPr>
              <a:t>List the essential elements of a basic project plan</a:t>
            </a:r>
          </a:p>
          <a:p>
            <a:r>
              <a:rPr lang="en-US" dirty="0" smtClean="0">
                <a:effectLst/>
              </a:rPr>
              <a:t>2.7 Chapter Tool: Planning Project Quality</a:t>
            </a:r>
          </a:p>
          <a:p>
            <a:pPr lvl="1"/>
            <a:r>
              <a:rPr lang="en-US" dirty="0" smtClean="0">
                <a:effectLst/>
              </a:rPr>
              <a:t>Relate basic steps for determining a project’s quality 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i="0" baseline="0" dirty="0" smtClean="0"/>
          </a:p>
          <a:p>
            <a:r>
              <a:rPr lang="en-US" b="1" i="0" baseline="0" dirty="0" smtClean="0"/>
              <a:t>Associated Class Activities: </a:t>
            </a:r>
            <a:r>
              <a:rPr lang="en-US" b="0" i="0" baseline="0" dirty="0" smtClean="0"/>
              <a:t>(Separate Slides</a:t>
            </a:r>
            <a:r>
              <a:rPr lang="en-US" b="0" i="0" baseline="0" dirty="0" smtClean="0"/>
              <a:t>)</a:t>
            </a:r>
            <a:endParaRPr lang="en-US" dirty="0" smtClean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Product, Multiple Projects (10 minutes, section 2.1)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 multiple projects within a single product’s life cycle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 Culture and Structure (10 minutes, sections 1.5 and 2.2)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 the cultural norms and organizational structures of multiple industries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‘Rolling Your Own’ Process (10-15 minutes, section 2.3)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 a scenario and construct a basic process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Quality (10-15 minutes, section 2.4)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scenario-specific quality-related elements of consideration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Layering Project Outcomes (10-15 minutes, section 2.5)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scenario-specific goals, scope statements, and specifications/requirements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Outlining the Project Plan (10-15 minutes, section 2.6)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a project plan outline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94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37-38 of the Project Team Leadership and Communication book.</a:t>
            </a:r>
          </a:p>
          <a:p>
            <a:endParaRPr lang="en-US" dirty="0" smtClean="0"/>
          </a:p>
          <a:p>
            <a:r>
              <a:rPr lang="en-US" i="1" dirty="0" smtClean="0"/>
              <a:t>The book (page 38) and website contain additional diagrams</a:t>
            </a:r>
            <a:r>
              <a:rPr lang="en-US" i="1" baseline="0" dirty="0" smtClean="0"/>
              <a:t> such as a ‘sub-projects’ illustration and a standardized (between the three types) graphic of strengths and weaknesses.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38-40 of the Project Team Leadership and Communication book.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The book (page 40) and website contain an additional diagram,</a:t>
            </a:r>
            <a:r>
              <a:rPr lang="en-US" i="1" baseline="0" dirty="0" smtClean="0"/>
              <a:t> a standardized (between the three types) graphic of strengths and weaknesses.</a:t>
            </a:r>
            <a:endParaRPr lang="en-US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5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40-41 of the Project Team Leadership and Communication book.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The book (page 41) and website contain an additional diagram,</a:t>
            </a:r>
            <a:r>
              <a:rPr lang="en-US" i="1" baseline="0" dirty="0" smtClean="0"/>
              <a:t> a standardized (between the three types) graphic of strengths and weaknesses.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The appendix of the book (Agile: The Future of Projects?, pages 195-222) covers the most well-known change focused process models: Agile/Scrum.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03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42-43 of the Project Team Leadership and Communication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0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43-45 of the Project Team Leadership and Communication book.</a:t>
            </a:r>
          </a:p>
          <a:p>
            <a:endParaRPr lang="en-US" dirty="0" smtClean="0"/>
          </a:p>
          <a:p>
            <a:r>
              <a:rPr lang="en-US" i="1" dirty="0" smtClean="0"/>
              <a:t>The chapter</a:t>
            </a:r>
            <a:r>
              <a:rPr lang="en-US" i="1" baseline="0" dirty="0" smtClean="0"/>
              <a:t> tool, entitled Planning Project Quality includes a step-by-step process for determining what aspects of quality are important to a project or organization.  Elements from this are present on the next slide.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59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section 2.7, pages 69-72 of the Project Team Leadership and Communication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26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45-46 of the Project Team Leadership and Communication book.</a:t>
            </a:r>
          </a:p>
          <a:p>
            <a:endParaRPr lang="en-US" dirty="0" smtClean="0"/>
          </a:p>
          <a:p>
            <a:r>
              <a:rPr lang="en-US" i="1" dirty="0" smtClean="0"/>
              <a:t>The chapter</a:t>
            </a:r>
            <a:r>
              <a:rPr lang="en-US" i="1" baseline="0" dirty="0" smtClean="0"/>
              <a:t> tool, entitled Planning Project Quality includes a step-by-step process for determining what aspects of quality are important to a project or organization.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Technical debt is explained on page 46.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2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46-50 of the Project Team Leadership and Communication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81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section 2.5, pages 51-61 of the Project Team Leadership and Communication book.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The book (page 53) and website contain an additional diagram</a:t>
            </a:r>
            <a:r>
              <a:rPr lang="en-US" i="1" baseline="0" dirty="0" smtClean="0"/>
              <a:t> which illustrates the abstract to exact nature of defining artifacts.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The next slide contains three artifact types.</a:t>
            </a:r>
            <a:r>
              <a:rPr lang="en-US" i="1" baseline="0" dirty="0" smtClean="0"/>
              <a:t> 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5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section 2.5, pages 51-61 of the Project Team Leadership and Communication book.</a:t>
            </a:r>
          </a:p>
          <a:p>
            <a:endParaRPr lang="en-US" i="1" dirty="0" smtClean="0"/>
          </a:p>
          <a:p>
            <a:r>
              <a:rPr lang="en-US" i="1" dirty="0" smtClean="0"/>
              <a:t>Goals,</a:t>
            </a:r>
            <a:r>
              <a:rPr lang="en-US" i="1" baseline="0" dirty="0" smtClean="0"/>
              <a:t> pages 51-53.  Sample goals on page 52.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section 2.1, pages 25-30 of the Project Team Leadership and Communication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06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section 2.5, pages 51-61 of the Project Team Leadership and Communication book.</a:t>
            </a:r>
          </a:p>
          <a:p>
            <a:endParaRPr lang="en-US" i="1" dirty="0" smtClean="0"/>
          </a:p>
          <a:p>
            <a:r>
              <a:rPr lang="en-US" i="1" baseline="0" dirty="0" smtClean="0"/>
              <a:t>Scope Statements, pages 53-56.  Sample scope statements on pages 55-56.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4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section 2.5, pages 51-61 of the Project Team Leadership and Communication book.</a:t>
            </a:r>
          </a:p>
          <a:p>
            <a:endParaRPr lang="en-US" i="1" dirty="0" smtClean="0"/>
          </a:p>
          <a:p>
            <a:r>
              <a:rPr lang="en-US" i="1" baseline="0" dirty="0" smtClean="0"/>
              <a:t>Requirements and Specifications, pages 57-58.  Sample requirements/specifications on page 57.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4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61-63 of the Project Team Leadership and Communication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65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63-69 of the Project Team Leadership and Communication book, which has much more detail for each section of the project plan.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Continued on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13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63-69 of the Project Team Leadership and Communication book, which has much more detail for each section of the project plan.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Continued from previous slide.</a:t>
            </a: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02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 </a:t>
            </a:r>
            <a:r>
              <a:rPr lang="en-US" i="1" baseline="0" dirty="0" smtClean="0"/>
              <a:t>section 2.8, page 73 of the Project Team Leadership and Communication book.  Summarizes chapter 2 and these slides.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79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Chapter 2 includes several additional support elements</a:t>
            </a:r>
            <a:r>
              <a:rPr lang="en-US" i="1" baseline="0" dirty="0" smtClean="0"/>
              <a:t> which could become classroom activities or discussion elements.</a:t>
            </a:r>
          </a:p>
          <a:p>
            <a:endParaRPr lang="en-US" i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baseline="0" dirty="0" smtClean="0"/>
              <a:t>The Project Plan outlined on pages 63-69 could be the basis for a group assignment in which teams create project plans for a real or fictional project.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baseline="0" dirty="0" smtClean="0"/>
              <a:t>The chapter tool, entitled Chapter Tool: Planning Project Quality (section 2.7, pages 69-72) is designed to help readers systematically determine what elements of quality are important to their project, team, or organization.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baseline="0" dirty="0" smtClean="0"/>
              <a:t>There are quite a few key terms defined on pages 74-75.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baseline="0" dirty="0" smtClean="0"/>
              <a:t>Review questions cover most of the chapter (pages 75-76, answers on page 223).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smtClean="0"/>
              <a:t>The exercises</a:t>
            </a:r>
            <a:r>
              <a:rPr lang="en-US" i="1" baseline="0" dirty="0" smtClean="0"/>
              <a:t> on pages 76-77 are designed to allow readers to apply and extend what they’ve learned.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5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27-28 of the Project Team Leadership and Communication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28-29 of the Project Team Leadership and Communication book.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Risk and issue management is covered in the book on page 97.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Quality Management/Assurance is covered in the book in this chapter, page 43.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Communications Management is the subject of chapter 5, pages 149-178.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0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29-30 of the Project Team Leadership and Communication book.</a:t>
            </a:r>
          </a:p>
          <a:p>
            <a:endParaRPr lang="en-US" dirty="0" smtClean="0"/>
          </a:p>
          <a:p>
            <a:r>
              <a:rPr lang="en-US" dirty="0" smtClean="0"/>
              <a:t>Product life cycle</a:t>
            </a:r>
            <a:r>
              <a:rPr lang="en-US" baseline="0" dirty="0" smtClean="0"/>
              <a:t> project examples: Marketing, setting up machinery, ramping up production,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3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30-32 of the Project Team Leadership and Communication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33-34 of the Project Team Leadership and Communication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8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34-35 of the Project Team Leadership and Communication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32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Corresponds to</a:t>
            </a:r>
            <a:r>
              <a:rPr lang="en-US" i="1" baseline="0" dirty="0" smtClean="0"/>
              <a:t> pages 36-37 of the Project Team Leadership and Communication book.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The next 3 slides cover 3 basic process structures each of which emphasize certain needs over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32E4-4C49-4E27-8846-7ED75FA30D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44472" y="978639"/>
            <a:ext cx="1143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7560207" y="445848"/>
            <a:ext cx="1905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8970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8" name="Hexagon 137"/>
          <p:cNvSpPr/>
          <p:nvPr/>
        </p:nvSpPr>
        <p:spPr>
          <a:xfrm>
            <a:off x="4069501" y="5615432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Hexagon 139"/>
          <p:cNvSpPr/>
          <p:nvPr/>
        </p:nvSpPr>
        <p:spPr>
          <a:xfrm>
            <a:off x="1757559" y="6042415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Hexagon 140"/>
          <p:cNvSpPr/>
          <p:nvPr/>
        </p:nvSpPr>
        <p:spPr>
          <a:xfrm>
            <a:off x="3299847" y="6042415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Hexagon 141"/>
          <p:cNvSpPr/>
          <p:nvPr/>
        </p:nvSpPr>
        <p:spPr>
          <a:xfrm>
            <a:off x="6369541" y="6019720"/>
            <a:ext cx="990600" cy="853966"/>
          </a:xfrm>
          <a:prstGeom prst="hexagon">
            <a:avLst/>
          </a:prstGeom>
          <a:solidFill>
            <a:srgbClr val="05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144" name="Hexagon 143"/>
          <p:cNvSpPr/>
          <p:nvPr/>
        </p:nvSpPr>
        <p:spPr>
          <a:xfrm>
            <a:off x="217161" y="6051914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6" name="Hexagon 145"/>
          <p:cNvSpPr/>
          <p:nvPr/>
        </p:nvSpPr>
        <p:spPr>
          <a:xfrm>
            <a:off x="2531911" y="5621012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7" name="Hexagon 146"/>
          <p:cNvSpPr/>
          <p:nvPr/>
        </p:nvSpPr>
        <p:spPr>
          <a:xfrm>
            <a:off x="989660" y="5636203"/>
            <a:ext cx="990600" cy="853966"/>
          </a:xfrm>
          <a:prstGeom prst="hexagon">
            <a:avLst/>
          </a:prstGeom>
          <a:solidFill>
            <a:srgbClr val="05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8" name="Hexagon 147"/>
          <p:cNvSpPr/>
          <p:nvPr/>
        </p:nvSpPr>
        <p:spPr>
          <a:xfrm>
            <a:off x="5597689" y="5585380"/>
            <a:ext cx="990600" cy="868680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1" name="Hexagon 150"/>
          <p:cNvSpPr/>
          <p:nvPr/>
        </p:nvSpPr>
        <p:spPr>
          <a:xfrm>
            <a:off x="4828797" y="6014377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5" name="Hexagon 154"/>
          <p:cNvSpPr/>
          <p:nvPr/>
        </p:nvSpPr>
        <p:spPr>
          <a:xfrm>
            <a:off x="7913461" y="6035295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9" name="Hexagon 158"/>
          <p:cNvSpPr/>
          <p:nvPr/>
        </p:nvSpPr>
        <p:spPr>
          <a:xfrm>
            <a:off x="7146285" y="5598080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" name="Hexagon 162"/>
          <p:cNvSpPr/>
          <p:nvPr/>
        </p:nvSpPr>
        <p:spPr>
          <a:xfrm>
            <a:off x="210985" y="-14049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Hexagon 163"/>
          <p:cNvSpPr/>
          <p:nvPr/>
        </p:nvSpPr>
        <p:spPr>
          <a:xfrm>
            <a:off x="8711852" y="405454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Hexagon 164"/>
          <p:cNvSpPr/>
          <p:nvPr/>
        </p:nvSpPr>
        <p:spPr>
          <a:xfrm>
            <a:off x="3304609" y="-20094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Hexagon 165"/>
          <p:cNvSpPr/>
          <p:nvPr/>
        </p:nvSpPr>
        <p:spPr>
          <a:xfrm>
            <a:off x="4849660" y="-18812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Hexagon 166"/>
          <p:cNvSpPr/>
          <p:nvPr/>
        </p:nvSpPr>
        <p:spPr>
          <a:xfrm>
            <a:off x="972991" y="1259865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Hexagon 167"/>
          <p:cNvSpPr/>
          <p:nvPr/>
        </p:nvSpPr>
        <p:spPr>
          <a:xfrm>
            <a:off x="8711852" y="1254309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Hexagon 168"/>
          <p:cNvSpPr/>
          <p:nvPr/>
        </p:nvSpPr>
        <p:spPr>
          <a:xfrm>
            <a:off x="4852835" y="833872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Hexagon 169"/>
          <p:cNvSpPr/>
          <p:nvPr/>
        </p:nvSpPr>
        <p:spPr>
          <a:xfrm>
            <a:off x="3304609" y="833872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Hexagon 170"/>
          <p:cNvSpPr/>
          <p:nvPr/>
        </p:nvSpPr>
        <p:spPr>
          <a:xfrm>
            <a:off x="984899" y="405790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Hexagon 171"/>
          <p:cNvSpPr/>
          <p:nvPr/>
        </p:nvSpPr>
        <p:spPr>
          <a:xfrm>
            <a:off x="4080615" y="1260855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4" name="Hexagon 173"/>
          <p:cNvSpPr/>
          <p:nvPr/>
        </p:nvSpPr>
        <p:spPr>
          <a:xfrm>
            <a:off x="1752003" y="836057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6" name="Hexagon 175"/>
          <p:cNvSpPr/>
          <p:nvPr/>
        </p:nvSpPr>
        <p:spPr>
          <a:xfrm>
            <a:off x="2531911" y="1259865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8" name="Hexagon 177"/>
          <p:cNvSpPr/>
          <p:nvPr/>
        </p:nvSpPr>
        <p:spPr>
          <a:xfrm>
            <a:off x="1765496" y="-11668"/>
            <a:ext cx="990600" cy="853966"/>
          </a:xfrm>
          <a:prstGeom prst="hexagon">
            <a:avLst/>
          </a:prstGeom>
          <a:solidFill>
            <a:srgbClr val="05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9" name="Hexagon 178"/>
          <p:cNvSpPr/>
          <p:nvPr/>
        </p:nvSpPr>
        <p:spPr>
          <a:xfrm>
            <a:off x="4074265" y="406889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0" name="Hexagon 179"/>
          <p:cNvSpPr/>
          <p:nvPr/>
        </p:nvSpPr>
        <p:spPr>
          <a:xfrm>
            <a:off x="2529531" y="405790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1" name="Hexagon 180"/>
          <p:cNvSpPr/>
          <p:nvPr/>
        </p:nvSpPr>
        <p:spPr>
          <a:xfrm>
            <a:off x="210985" y="840026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2" name="Hexagon 181"/>
          <p:cNvSpPr/>
          <p:nvPr/>
        </p:nvSpPr>
        <p:spPr>
          <a:xfrm>
            <a:off x="7934455" y="-8981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3" name="Hexagon 182"/>
          <p:cNvSpPr/>
          <p:nvPr/>
        </p:nvSpPr>
        <p:spPr>
          <a:xfrm>
            <a:off x="6396755" y="-1600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4" name="Hexagon 183"/>
          <p:cNvSpPr/>
          <p:nvPr/>
        </p:nvSpPr>
        <p:spPr>
          <a:xfrm>
            <a:off x="6384228" y="832089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5" name="Hexagon 184"/>
          <p:cNvSpPr/>
          <p:nvPr/>
        </p:nvSpPr>
        <p:spPr>
          <a:xfrm>
            <a:off x="7161756" y="412140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6" name="Hexagon 185"/>
          <p:cNvSpPr/>
          <p:nvPr/>
        </p:nvSpPr>
        <p:spPr>
          <a:xfrm>
            <a:off x="5624187" y="399614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0" name="Hexagon 189"/>
          <p:cNvSpPr/>
          <p:nvPr/>
        </p:nvSpPr>
        <p:spPr>
          <a:xfrm>
            <a:off x="-6278" y="406889"/>
            <a:ext cx="446908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8"/>
              <a:gd name="connsiteY0" fmla="*/ 853966 h 853966"/>
              <a:gd name="connsiteX1" fmla="*/ 0 w 777108"/>
              <a:gd name="connsiteY1" fmla="*/ 0 h 853966"/>
              <a:gd name="connsiteX2" fmla="*/ 563617 w 777108"/>
              <a:gd name="connsiteY2" fmla="*/ 0 h 853966"/>
              <a:gd name="connsiteX3" fmla="*/ 777108 w 777108"/>
              <a:gd name="connsiteY3" fmla="*/ 426983 h 853966"/>
              <a:gd name="connsiteX4" fmla="*/ 563617 w 777108"/>
              <a:gd name="connsiteY4" fmla="*/ 853966 h 853966"/>
              <a:gd name="connsiteX5" fmla="*/ 0 w 777108"/>
              <a:gd name="connsiteY5" fmla="*/ 853966 h 853966"/>
              <a:gd name="connsiteX0" fmla="*/ 368300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68300 w 777108"/>
              <a:gd name="connsiteY5" fmla="*/ 857141 h 857141"/>
              <a:gd name="connsiteX0" fmla="*/ 327025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27025 w 777108"/>
              <a:gd name="connsiteY5" fmla="*/ 857141 h 857141"/>
              <a:gd name="connsiteX0" fmla="*/ 0 w 450083"/>
              <a:gd name="connsiteY0" fmla="*/ 857141 h 857141"/>
              <a:gd name="connsiteX1" fmla="*/ 6350 w 450083"/>
              <a:gd name="connsiteY1" fmla="*/ 3175 h 857141"/>
              <a:gd name="connsiteX2" fmla="*/ 236592 w 450083"/>
              <a:gd name="connsiteY2" fmla="*/ 0 h 857141"/>
              <a:gd name="connsiteX3" fmla="*/ 450083 w 450083"/>
              <a:gd name="connsiteY3" fmla="*/ 426983 h 857141"/>
              <a:gd name="connsiteX4" fmla="*/ 236592 w 450083"/>
              <a:gd name="connsiteY4" fmla="*/ 853966 h 857141"/>
              <a:gd name="connsiteX5" fmla="*/ 0 w 450083"/>
              <a:gd name="connsiteY5" fmla="*/ 857141 h 857141"/>
              <a:gd name="connsiteX0" fmla="*/ 0 w 446908"/>
              <a:gd name="connsiteY0" fmla="*/ 853966 h 853966"/>
              <a:gd name="connsiteX1" fmla="*/ 3175 w 446908"/>
              <a:gd name="connsiteY1" fmla="*/ 3175 h 853966"/>
              <a:gd name="connsiteX2" fmla="*/ 233417 w 446908"/>
              <a:gd name="connsiteY2" fmla="*/ 0 h 853966"/>
              <a:gd name="connsiteX3" fmla="*/ 446908 w 446908"/>
              <a:gd name="connsiteY3" fmla="*/ 426983 h 853966"/>
              <a:gd name="connsiteX4" fmla="*/ 233417 w 446908"/>
              <a:gd name="connsiteY4" fmla="*/ 853966 h 853966"/>
              <a:gd name="connsiteX5" fmla="*/ 0 w 446908"/>
              <a:gd name="connsiteY5" fmla="*/ 853966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908" h="853966">
                <a:moveTo>
                  <a:pt x="0" y="853966"/>
                </a:moveTo>
                <a:cubicBezTo>
                  <a:pt x="2117" y="569311"/>
                  <a:pt x="1058" y="287830"/>
                  <a:pt x="3175" y="3175"/>
                </a:cubicBezTo>
                <a:lnTo>
                  <a:pt x="233417" y="0"/>
                </a:lnTo>
                <a:lnTo>
                  <a:pt x="446908" y="426983"/>
                </a:lnTo>
                <a:lnTo>
                  <a:pt x="233417" y="853966"/>
                </a:lnTo>
                <a:lnTo>
                  <a:pt x="0" y="853966"/>
                </a:lnTo>
                <a:close/>
              </a:path>
            </a:pathLst>
          </a:cu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1" name="Hexagon 190"/>
          <p:cNvSpPr/>
          <p:nvPr/>
        </p:nvSpPr>
        <p:spPr>
          <a:xfrm>
            <a:off x="7934455" y="826597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Hexagon 191"/>
          <p:cNvSpPr/>
          <p:nvPr/>
        </p:nvSpPr>
        <p:spPr>
          <a:xfrm>
            <a:off x="7161593" y="1257875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3" name="Hexagon 192"/>
          <p:cNvSpPr/>
          <p:nvPr/>
        </p:nvSpPr>
        <p:spPr>
          <a:xfrm>
            <a:off x="5622347" y="1253580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7" name="Hexagon 196"/>
          <p:cNvSpPr/>
          <p:nvPr/>
        </p:nvSpPr>
        <p:spPr>
          <a:xfrm>
            <a:off x="8687813" y="5610837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0" name="Hexagon 199"/>
          <p:cNvSpPr/>
          <p:nvPr/>
        </p:nvSpPr>
        <p:spPr>
          <a:xfrm>
            <a:off x="10237908" y="1250562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1" name="Hexagon 200"/>
          <p:cNvSpPr/>
          <p:nvPr/>
        </p:nvSpPr>
        <p:spPr>
          <a:xfrm>
            <a:off x="10237908" y="-20373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2" name="Hexagon 201"/>
          <p:cNvSpPr/>
          <p:nvPr/>
        </p:nvSpPr>
        <p:spPr>
          <a:xfrm>
            <a:off x="10237908" y="396596"/>
            <a:ext cx="990600" cy="853966"/>
          </a:xfrm>
          <a:prstGeom prst="hexagon">
            <a:avLst/>
          </a:pr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3" name="Hexagon 202"/>
          <p:cNvSpPr/>
          <p:nvPr/>
        </p:nvSpPr>
        <p:spPr>
          <a:xfrm>
            <a:off x="9469741" y="-15917"/>
            <a:ext cx="990600" cy="853966"/>
          </a:xfrm>
          <a:prstGeom prst="hexagon">
            <a:avLst/>
          </a:pr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4" name="Hexagon 203"/>
          <p:cNvSpPr/>
          <p:nvPr/>
        </p:nvSpPr>
        <p:spPr>
          <a:xfrm>
            <a:off x="9474349" y="829424"/>
            <a:ext cx="990600" cy="853966"/>
          </a:xfrm>
          <a:prstGeom prst="hexagon">
            <a:avLst/>
          </a:prstGeom>
          <a:solidFill>
            <a:srgbClr val="05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" name="Hexagon 204"/>
          <p:cNvSpPr/>
          <p:nvPr/>
        </p:nvSpPr>
        <p:spPr>
          <a:xfrm>
            <a:off x="11006755" y="815948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6" name="Hexagon 205"/>
          <p:cNvSpPr/>
          <p:nvPr/>
        </p:nvSpPr>
        <p:spPr>
          <a:xfrm>
            <a:off x="11009929" y="-28667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7" name="Hexagon 206"/>
          <p:cNvSpPr/>
          <p:nvPr/>
        </p:nvSpPr>
        <p:spPr>
          <a:xfrm>
            <a:off x="11775331" y="1248155"/>
            <a:ext cx="417769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41515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424684"/>
              <a:gd name="connsiteY0" fmla="*/ 426983 h 853966"/>
              <a:gd name="connsiteX1" fmla="*/ 213492 w 424684"/>
              <a:gd name="connsiteY1" fmla="*/ 0 h 853966"/>
              <a:gd name="connsiteX2" fmla="*/ 424684 w 424684"/>
              <a:gd name="connsiteY2" fmla="*/ 0 h 853966"/>
              <a:gd name="connsiteX3" fmla="*/ 415159 w 424684"/>
              <a:gd name="connsiteY3" fmla="*/ 853966 h 853966"/>
              <a:gd name="connsiteX4" fmla="*/ 213492 w 424684"/>
              <a:gd name="connsiteY4" fmla="*/ 853966 h 853966"/>
              <a:gd name="connsiteX5" fmla="*/ 0 w 424684"/>
              <a:gd name="connsiteY5" fmla="*/ 426983 h 853966"/>
              <a:gd name="connsiteX0" fmla="*/ 0 w 417540"/>
              <a:gd name="connsiteY0" fmla="*/ 426983 h 853966"/>
              <a:gd name="connsiteX1" fmla="*/ 213492 w 417540"/>
              <a:gd name="connsiteY1" fmla="*/ 0 h 853966"/>
              <a:gd name="connsiteX2" fmla="*/ 417540 w 417540"/>
              <a:gd name="connsiteY2" fmla="*/ 0 h 853966"/>
              <a:gd name="connsiteX3" fmla="*/ 415159 w 417540"/>
              <a:gd name="connsiteY3" fmla="*/ 853966 h 853966"/>
              <a:gd name="connsiteX4" fmla="*/ 213492 w 417540"/>
              <a:gd name="connsiteY4" fmla="*/ 853966 h 853966"/>
              <a:gd name="connsiteX5" fmla="*/ 0 w 417540"/>
              <a:gd name="connsiteY5" fmla="*/ 426983 h 853966"/>
              <a:gd name="connsiteX0" fmla="*/ 0 w 415264"/>
              <a:gd name="connsiteY0" fmla="*/ 426983 h 853966"/>
              <a:gd name="connsiteX1" fmla="*/ 213492 w 415264"/>
              <a:gd name="connsiteY1" fmla="*/ 0 h 853966"/>
              <a:gd name="connsiteX2" fmla="*/ 412777 w 415264"/>
              <a:gd name="connsiteY2" fmla="*/ 0 h 853966"/>
              <a:gd name="connsiteX3" fmla="*/ 415159 w 415264"/>
              <a:gd name="connsiteY3" fmla="*/ 853966 h 853966"/>
              <a:gd name="connsiteX4" fmla="*/ 213492 w 415264"/>
              <a:gd name="connsiteY4" fmla="*/ 853966 h 853966"/>
              <a:gd name="connsiteX5" fmla="*/ 0 w 415264"/>
              <a:gd name="connsiteY5" fmla="*/ 426983 h 853966"/>
              <a:gd name="connsiteX0" fmla="*/ 0 w 415388"/>
              <a:gd name="connsiteY0" fmla="*/ 426983 h 853966"/>
              <a:gd name="connsiteX1" fmla="*/ 213492 w 415388"/>
              <a:gd name="connsiteY1" fmla="*/ 0 h 853966"/>
              <a:gd name="connsiteX2" fmla="*/ 415158 w 415388"/>
              <a:gd name="connsiteY2" fmla="*/ 0 h 853966"/>
              <a:gd name="connsiteX3" fmla="*/ 415159 w 415388"/>
              <a:gd name="connsiteY3" fmla="*/ 853966 h 853966"/>
              <a:gd name="connsiteX4" fmla="*/ 213492 w 415388"/>
              <a:gd name="connsiteY4" fmla="*/ 853966 h 853966"/>
              <a:gd name="connsiteX5" fmla="*/ 0 w 415388"/>
              <a:gd name="connsiteY5" fmla="*/ 426983 h 853966"/>
              <a:gd name="connsiteX0" fmla="*/ 0 w 417646"/>
              <a:gd name="connsiteY0" fmla="*/ 426983 h 853966"/>
              <a:gd name="connsiteX1" fmla="*/ 213492 w 417646"/>
              <a:gd name="connsiteY1" fmla="*/ 0 h 853966"/>
              <a:gd name="connsiteX2" fmla="*/ 415158 w 417646"/>
              <a:gd name="connsiteY2" fmla="*/ 0 h 853966"/>
              <a:gd name="connsiteX3" fmla="*/ 417541 w 417646"/>
              <a:gd name="connsiteY3" fmla="*/ 853966 h 853966"/>
              <a:gd name="connsiteX4" fmla="*/ 213492 w 417646"/>
              <a:gd name="connsiteY4" fmla="*/ 853966 h 853966"/>
              <a:gd name="connsiteX5" fmla="*/ 0 w 417646"/>
              <a:gd name="connsiteY5" fmla="*/ 426983 h 853966"/>
              <a:gd name="connsiteX0" fmla="*/ 0 w 417769"/>
              <a:gd name="connsiteY0" fmla="*/ 426983 h 853966"/>
              <a:gd name="connsiteX1" fmla="*/ 213492 w 417769"/>
              <a:gd name="connsiteY1" fmla="*/ 0 h 853966"/>
              <a:gd name="connsiteX2" fmla="*/ 417539 w 417769"/>
              <a:gd name="connsiteY2" fmla="*/ 0 h 853966"/>
              <a:gd name="connsiteX3" fmla="*/ 417541 w 417769"/>
              <a:gd name="connsiteY3" fmla="*/ 853966 h 853966"/>
              <a:gd name="connsiteX4" fmla="*/ 213492 w 417769"/>
              <a:gd name="connsiteY4" fmla="*/ 853966 h 853966"/>
              <a:gd name="connsiteX5" fmla="*/ 0 w 417769"/>
              <a:gd name="connsiteY5" fmla="*/ 426983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69" h="853966">
                <a:moveTo>
                  <a:pt x="0" y="426983"/>
                </a:moveTo>
                <a:lnTo>
                  <a:pt x="213492" y="0"/>
                </a:lnTo>
                <a:lnTo>
                  <a:pt x="417539" y="0"/>
                </a:lnTo>
                <a:cubicBezTo>
                  <a:pt x="416745" y="284655"/>
                  <a:pt x="418335" y="569311"/>
                  <a:pt x="417541" y="853966"/>
                </a:cubicBezTo>
                <a:lnTo>
                  <a:pt x="213492" y="853966"/>
                </a:lnTo>
                <a:lnTo>
                  <a:pt x="0" y="426983"/>
                </a:lnTo>
                <a:close/>
              </a:path>
            </a:pathLst>
          </a:cu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3" name="Hexagon 212"/>
          <p:cNvSpPr/>
          <p:nvPr/>
        </p:nvSpPr>
        <p:spPr>
          <a:xfrm>
            <a:off x="10218942" y="5627244"/>
            <a:ext cx="990600" cy="853966"/>
          </a:xfrm>
          <a:prstGeom prst="hexagon">
            <a:avLst/>
          </a:pr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4" name="Hexagon 213"/>
          <p:cNvSpPr/>
          <p:nvPr/>
        </p:nvSpPr>
        <p:spPr>
          <a:xfrm>
            <a:off x="9446244" y="6046896"/>
            <a:ext cx="990600" cy="853966"/>
          </a:xfrm>
          <a:prstGeom prst="hexagon">
            <a:avLst/>
          </a:pr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5" name="Hexagon 214"/>
          <p:cNvSpPr/>
          <p:nvPr/>
        </p:nvSpPr>
        <p:spPr>
          <a:xfrm>
            <a:off x="10980434" y="6015146"/>
            <a:ext cx="990600" cy="853966"/>
          </a:xfrm>
          <a:prstGeom prst="hexagon">
            <a:avLst/>
          </a:pr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8" name="Hexagon 206"/>
          <p:cNvSpPr/>
          <p:nvPr/>
        </p:nvSpPr>
        <p:spPr>
          <a:xfrm>
            <a:off x="11778096" y="396596"/>
            <a:ext cx="417769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41515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424684"/>
              <a:gd name="connsiteY0" fmla="*/ 426983 h 853966"/>
              <a:gd name="connsiteX1" fmla="*/ 213492 w 424684"/>
              <a:gd name="connsiteY1" fmla="*/ 0 h 853966"/>
              <a:gd name="connsiteX2" fmla="*/ 424684 w 424684"/>
              <a:gd name="connsiteY2" fmla="*/ 0 h 853966"/>
              <a:gd name="connsiteX3" fmla="*/ 415159 w 424684"/>
              <a:gd name="connsiteY3" fmla="*/ 853966 h 853966"/>
              <a:gd name="connsiteX4" fmla="*/ 213492 w 424684"/>
              <a:gd name="connsiteY4" fmla="*/ 853966 h 853966"/>
              <a:gd name="connsiteX5" fmla="*/ 0 w 424684"/>
              <a:gd name="connsiteY5" fmla="*/ 426983 h 853966"/>
              <a:gd name="connsiteX0" fmla="*/ 0 w 417540"/>
              <a:gd name="connsiteY0" fmla="*/ 426983 h 853966"/>
              <a:gd name="connsiteX1" fmla="*/ 213492 w 417540"/>
              <a:gd name="connsiteY1" fmla="*/ 0 h 853966"/>
              <a:gd name="connsiteX2" fmla="*/ 417540 w 417540"/>
              <a:gd name="connsiteY2" fmla="*/ 0 h 853966"/>
              <a:gd name="connsiteX3" fmla="*/ 415159 w 417540"/>
              <a:gd name="connsiteY3" fmla="*/ 853966 h 853966"/>
              <a:gd name="connsiteX4" fmla="*/ 213492 w 417540"/>
              <a:gd name="connsiteY4" fmla="*/ 853966 h 853966"/>
              <a:gd name="connsiteX5" fmla="*/ 0 w 417540"/>
              <a:gd name="connsiteY5" fmla="*/ 426983 h 853966"/>
              <a:gd name="connsiteX0" fmla="*/ 0 w 415264"/>
              <a:gd name="connsiteY0" fmla="*/ 426983 h 853966"/>
              <a:gd name="connsiteX1" fmla="*/ 213492 w 415264"/>
              <a:gd name="connsiteY1" fmla="*/ 0 h 853966"/>
              <a:gd name="connsiteX2" fmla="*/ 412777 w 415264"/>
              <a:gd name="connsiteY2" fmla="*/ 0 h 853966"/>
              <a:gd name="connsiteX3" fmla="*/ 415159 w 415264"/>
              <a:gd name="connsiteY3" fmla="*/ 853966 h 853966"/>
              <a:gd name="connsiteX4" fmla="*/ 213492 w 415264"/>
              <a:gd name="connsiteY4" fmla="*/ 853966 h 853966"/>
              <a:gd name="connsiteX5" fmla="*/ 0 w 415264"/>
              <a:gd name="connsiteY5" fmla="*/ 426983 h 853966"/>
              <a:gd name="connsiteX0" fmla="*/ 0 w 415388"/>
              <a:gd name="connsiteY0" fmla="*/ 426983 h 853966"/>
              <a:gd name="connsiteX1" fmla="*/ 213492 w 415388"/>
              <a:gd name="connsiteY1" fmla="*/ 0 h 853966"/>
              <a:gd name="connsiteX2" fmla="*/ 415158 w 415388"/>
              <a:gd name="connsiteY2" fmla="*/ 0 h 853966"/>
              <a:gd name="connsiteX3" fmla="*/ 415159 w 415388"/>
              <a:gd name="connsiteY3" fmla="*/ 853966 h 853966"/>
              <a:gd name="connsiteX4" fmla="*/ 213492 w 415388"/>
              <a:gd name="connsiteY4" fmla="*/ 853966 h 853966"/>
              <a:gd name="connsiteX5" fmla="*/ 0 w 415388"/>
              <a:gd name="connsiteY5" fmla="*/ 426983 h 853966"/>
              <a:gd name="connsiteX0" fmla="*/ 0 w 417646"/>
              <a:gd name="connsiteY0" fmla="*/ 426983 h 853966"/>
              <a:gd name="connsiteX1" fmla="*/ 213492 w 417646"/>
              <a:gd name="connsiteY1" fmla="*/ 0 h 853966"/>
              <a:gd name="connsiteX2" fmla="*/ 415158 w 417646"/>
              <a:gd name="connsiteY2" fmla="*/ 0 h 853966"/>
              <a:gd name="connsiteX3" fmla="*/ 417541 w 417646"/>
              <a:gd name="connsiteY3" fmla="*/ 853966 h 853966"/>
              <a:gd name="connsiteX4" fmla="*/ 213492 w 417646"/>
              <a:gd name="connsiteY4" fmla="*/ 853966 h 853966"/>
              <a:gd name="connsiteX5" fmla="*/ 0 w 417646"/>
              <a:gd name="connsiteY5" fmla="*/ 426983 h 853966"/>
              <a:gd name="connsiteX0" fmla="*/ 0 w 417769"/>
              <a:gd name="connsiteY0" fmla="*/ 426983 h 853966"/>
              <a:gd name="connsiteX1" fmla="*/ 213492 w 417769"/>
              <a:gd name="connsiteY1" fmla="*/ 0 h 853966"/>
              <a:gd name="connsiteX2" fmla="*/ 417539 w 417769"/>
              <a:gd name="connsiteY2" fmla="*/ 0 h 853966"/>
              <a:gd name="connsiteX3" fmla="*/ 417541 w 417769"/>
              <a:gd name="connsiteY3" fmla="*/ 853966 h 853966"/>
              <a:gd name="connsiteX4" fmla="*/ 213492 w 417769"/>
              <a:gd name="connsiteY4" fmla="*/ 853966 h 853966"/>
              <a:gd name="connsiteX5" fmla="*/ 0 w 417769"/>
              <a:gd name="connsiteY5" fmla="*/ 426983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69" h="853966">
                <a:moveTo>
                  <a:pt x="0" y="426983"/>
                </a:moveTo>
                <a:lnTo>
                  <a:pt x="213492" y="0"/>
                </a:lnTo>
                <a:lnTo>
                  <a:pt x="417539" y="0"/>
                </a:lnTo>
                <a:cubicBezTo>
                  <a:pt x="416745" y="284655"/>
                  <a:pt x="418335" y="569311"/>
                  <a:pt x="417541" y="853966"/>
                </a:cubicBezTo>
                <a:lnTo>
                  <a:pt x="213492" y="853966"/>
                </a:lnTo>
                <a:lnTo>
                  <a:pt x="0" y="426983"/>
                </a:lnTo>
                <a:close/>
              </a:path>
            </a:pathLst>
          </a:cu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19" name="Hexagon 206"/>
          <p:cNvSpPr/>
          <p:nvPr/>
        </p:nvSpPr>
        <p:spPr>
          <a:xfrm>
            <a:off x="11780160" y="-25136"/>
            <a:ext cx="417769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41515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424684"/>
              <a:gd name="connsiteY0" fmla="*/ 426983 h 853966"/>
              <a:gd name="connsiteX1" fmla="*/ 213492 w 424684"/>
              <a:gd name="connsiteY1" fmla="*/ 0 h 853966"/>
              <a:gd name="connsiteX2" fmla="*/ 424684 w 424684"/>
              <a:gd name="connsiteY2" fmla="*/ 0 h 853966"/>
              <a:gd name="connsiteX3" fmla="*/ 415159 w 424684"/>
              <a:gd name="connsiteY3" fmla="*/ 853966 h 853966"/>
              <a:gd name="connsiteX4" fmla="*/ 213492 w 424684"/>
              <a:gd name="connsiteY4" fmla="*/ 853966 h 853966"/>
              <a:gd name="connsiteX5" fmla="*/ 0 w 424684"/>
              <a:gd name="connsiteY5" fmla="*/ 426983 h 853966"/>
              <a:gd name="connsiteX0" fmla="*/ 0 w 417540"/>
              <a:gd name="connsiteY0" fmla="*/ 426983 h 853966"/>
              <a:gd name="connsiteX1" fmla="*/ 213492 w 417540"/>
              <a:gd name="connsiteY1" fmla="*/ 0 h 853966"/>
              <a:gd name="connsiteX2" fmla="*/ 417540 w 417540"/>
              <a:gd name="connsiteY2" fmla="*/ 0 h 853966"/>
              <a:gd name="connsiteX3" fmla="*/ 415159 w 417540"/>
              <a:gd name="connsiteY3" fmla="*/ 853966 h 853966"/>
              <a:gd name="connsiteX4" fmla="*/ 213492 w 417540"/>
              <a:gd name="connsiteY4" fmla="*/ 853966 h 853966"/>
              <a:gd name="connsiteX5" fmla="*/ 0 w 417540"/>
              <a:gd name="connsiteY5" fmla="*/ 426983 h 853966"/>
              <a:gd name="connsiteX0" fmla="*/ 0 w 415264"/>
              <a:gd name="connsiteY0" fmla="*/ 426983 h 853966"/>
              <a:gd name="connsiteX1" fmla="*/ 213492 w 415264"/>
              <a:gd name="connsiteY1" fmla="*/ 0 h 853966"/>
              <a:gd name="connsiteX2" fmla="*/ 412777 w 415264"/>
              <a:gd name="connsiteY2" fmla="*/ 0 h 853966"/>
              <a:gd name="connsiteX3" fmla="*/ 415159 w 415264"/>
              <a:gd name="connsiteY3" fmla="*/ 853966 h 853966"/>
              <a:gd name="connsiteX4" fmla="*/ 213492 w 415264"/>
              <a:gd name="connsiteY4" fmla="*/ 853966 h 853966"/>
              <a:gd name="connsiteX5" fmla="*/ 0 w 415264"/>
              <a:gd name="connsiteY5" fmla="*/ 426983 h 853966"/>
              <a:gd name="connsiteX0" fmla="*/ 0 w 415388"/>
              <a:gd name="connsiteY0" fmla="*/ 426983 h 853966"/>
              <a:gd name="connsiteX1" fmla="*/ 213492 w 415388"/>
              <a:gd name="connsiteY1" fmla="*/ 0 h 853966"/>
              <a:gd name="connsiteX2" fmla="*/ 415158 w 415388"/>
              <a:gd name="connsiteY2" fmla="*/ 0 h 853966"/>
              <a:gd name="connsiteX3" fmla="*/ 415159 w 415388"/>
              <a:gd name="connsiteY3" fmla="*/ 853966 h 853966"/>
              <a:gd name="connsiteX4" fmla="*/ 213492 w 415388"/>
              <a:gd name="connsiteY4" fmla="*/ 853966 h 853966"/>
              <a:gd name="connsiteX5" fmla="*/ 0 w 415388"/>
              <a:gd name="connsiteY5" fmla="*/ 426983 h 853966"/>
              <a:gd name="connsiteX0" fmla="*/ 0 w 417646"/>
              <a:gd name="connsiteY0" fmla="*/ 426983 h 853966"/>
              <a:gd name="connsiteX1" fmla="*/ 213492 w 417646"/>
              <a:gd name="connsiteY1" fmla="*/ 0 h 853966"/>
              <a:gd name="connsiteX2" fmla="*/ 415158 w 417646"/>
              <a:gd name="connsiteY2" fmla="*/ 0 h 853966"/>
              <a:gd name="connsiteX3" fmla="*/ 417541 w 417646"/>
              <a:gd name="connsiteY3" fmla="*/ 853966 h 853966"/>
              <a:gd name="connsiteX4" fmla="*/ 213492 w 417646"/>
              <a:gd name="connsiteY4" fmla="*/ 853966 h 853966"/>
              <a:gd name="connsiteX5" fmla="*/ 0 w 417646"/>
              <a:gd name="connsiteY5" fmla="*/ 426983 h 853966"/>
              <a:gd name="connsiteX0" fmla="*/ 0 w 417769"/>
              <a:gd name="connsiteY0" fmla="*/ 426983 h 853966"/>
              <a:gd name="connsiteX1" fmla="*/ 213492 w 417769"/>
              <a:gd name="connsiteY1" fmla="*/ 0 h 853966"/>
              <a:gd name="connsiteX2" fmla="*/ 417539 w 417769"/>
              <a:gd name="connsiteY2" fmla="*/ 0 h 853966"/>
              <a:gd name="connsiteX3" fmla="*/ 417541 w 417769"/>
              <a:gd name="connsiteY3" fmla="*/ 853966 h 853966"/>
              <a:gd name="connsiteX4" fmla="*/ 213492 w 417769"/>
              <a:gd name="connsiteY4" fmla="*/ 853966 h 853966"/>
              <a:gd name="connsiteX5" fmla="*/ 0 w 417769"/>
              <a:gd name="connsiteY5" fmla="*/ 426983 h 853966"/>
              <a:gd name="connsiteX0" fmla="*/ 0 w 417769"/>
              <a:gd name="connsiteY0" fmla="*/ 426983 h 853966"/>
              <a:gd name="connsiteX1" fmla="*/ 417539 w 417769"/>
              <a:gd name="connsiteY1" fmla="*/ 0 h 853966"/>
              <a:gd name="connsiteX2" fmla="*/ 417541 w 417769"/>
              <a:gd name="connsiteY2" fmla="*/ 853966 h 853966"/>
              <a:gd name="connsiteX3" fmla="*/ 213492 w 417769"/>
              <a:gd name="connsiteY3" fmla="*/ 853966 h 853966"/>
              <a:gd name="connsiteX4" fmla="*/ 0 w 417769"/>
              <a:gd name="connsiteY4" fmla="*/ 426983 h 853966"/>
              <a:gd name="connsiteX0" fmla="*/ 0 w 417769"/>
              <a:gd name="connsiteY0" fmla="*/ 3121 h 430104"/>
              <a:gd name="connsiteX1" fmla="*/ 417539 w 417769"/>
              <a:gd name="connsiteY1" fmla="*/ 0 h 430104"/>
              <a:gd name="connsiteX2" fmla="*/ 417541 w 417769"/>
              <a:gd name="connsiteY2" fmla="*/ 430104 h 430104"/>
              <a:gd name="connsiteX3" fmla="*/ 213492 w 417769"/>
              <a:gd name="connsiteY3" fmla="*/ 430104 h 430104"/>
              <a:gd name="connsiteX4" fmla="*/ 0 w 417769"/>
              <a:gd name="connsiteY4" fmla="*/ 3121 h 430104"/>
              <a:gd name="connsiteX0" fmla="*/ 0 w 417769"/>
              <a:gd name="connsiteY0" fmla="*/ 0 h 426983"/>
              <a:gd name="connsiteX1" fmla="*/ 417539 w 417769"/>
              <a:gd name="connsiteY1" fmla="*/ 1642 h 426983"/>
              <a:gd name="connsiteX2" fmla="*/ 417541 w 417769"/>
              <a:gd name="connsiteY2" fmla="*/ 426983 h 426983"/>
              <a:gd name="connsiteX3" fmla="*/ 213492 w 417769"/>
              <a:gd name="connsiteY3" fmla="*/ 426983 h 426983"/>
              <a:gd name="connsiteX4" fmla="*/ 0 w 417769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69" h="426983">
                <a:moveTo>
                  <a:pt x="0" y="0"/>
                </a:moveTo>
                <a:lnTo>
                  <a:pt x="417539" y="1642"/>
                </a:lnTo>
                <a:cubicBezTo>
                  <a:pt x="416745" y="286297"/>
                  <a:pt x="418335" y="142328"/>
                  <a:pt x="417541" y="426983"/>
                </a:cubicBez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0" name="Hexagon 200"/>
          <p:cNvSpPr/>
          <p:nvPr/>
        </p:nvSpPr>
        <p:spPr>
          <a:xfrm>
            <a:off x="8705025" y="-14951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1" name="Hexagon 200"/>
          <p:cNvSpPr/>
          <p:nvPr/>
        </p:nvSpPr>
        <p:spPr>
          <a:xfrm>
            <a:off x="7160799" y="-5785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2" name="Hexagon 200"/>
          <p:cNvSpPr/>
          <p:nvPr/>
        </p:nvSpPr>
        <p:spPr>
          <a:xfrm>
            <a:off x="5627407" y="-15286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3" name="Hexagon 200"/>
          <p:cNvSpPr/>
          <p:nvPr/>
        </p:nvSpPr>
        <p:spPr>
          <a:xfrm>
            <a:off x="4076162" y="-19050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4" name="Hexagon 200"/>
          <p:cNvSpPr/>
          <p:nvPr/>
        </p:nvSpPr>
        <p:spPr>
          <a:xfrm>
            <a:off x="2543279" y="-13628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5" name="Hexagon 200"/>
          <p:cNvSpPr/>
          <p:nvPr/>
        </p:nvSpPr>
        <p:spPr>
          <a:xfrm>
            <a:off x="986353" y="-7637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6" name="Hexagon 200"/>
          <p:cNvSpPr/>
          <p:nvPr/>
        </p:nvSpPr>
        <p:spPr>
          <a:xfrm>
            <a:off x="-172" y="-13963"/>
            <a:ext cx="450083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  <a:gd name="connsiteX0" fmla="*/ 332608 w 777108"/>
              <a:gd name="connsiteY0" fmla="*/ 0 h 426983"/>
              <a:gd name="connsiteX1" fmla="*/ 777108 w 777108"/>
              <a:gd name="connsiteY1" fmla="*/ 0 h 426983"/>
              <a:gd name="connsiteX2" fmla="*/ 563617 w 777108"/>
              <a:gd name="connsiteY2" fmla="*/ 426983 h 426983"/>
              <a:gd name="connsiteX3" fmla="*/ 0 w 777108"/>
              <a:gd name="connsiteY3" fmla="*/ 426983 h 426983"/>
              <a:gd name="connsiteX4" fmla="*/ 332608 w 777108"/>
              <a:gd name="connsiteY4" fmla="*/ 0 h 426983"/>
              <a:gd name="connsiteX0" fmla="*/ 15108 w 459608"/>
              <a:gd name="connsiteY0" fmla="*/ 0 h 430158"/>
              <a:gd name="connsiteX1" fmla="*/ 459608 w 459608"/>
              <a:gd name="connsiteY1" fmla="*/ 0 h 430158"/>
              <a:gd name="connsiteX2" fmla="*/ 246117 w 459608"/>
              <a:gd name="connsiteY2" fmla="*/ 426983 h 430158"/>
              <a:gd name="connsiteX3" fmla="*/ 0 w 459608"/>
              <a:gd name="connsiteY3" fmla="*/ 430158 h 430158"/>
              <a:gd name="connsiteX4" fmla="*/ 15108 w 459608"/>
              <a:gd name="connsiteY4" fmla="*/ 0 h 430158"/>
              <a:gd name="connsiteX0" fmla="*/ 5583 w 450083"/>
              <a:gd name="connsiteY0" fmla="*/ 0 h 426983"/>
              <a:gd name="connsiteX1" fmla="*/ 450083 w 450083"/>
              <a:gd name="connsiteY1" fmla="*/ 0 h 426983"/>
              <a:gd name="connsiteX2" fmla="*/ 236592 w 450083"/>
              <a:gd name="connsiteY2" fmla="*/ 426983 h 426983"/>
              <a:gd name="connsiteX3" fmla="*/ 0 w 450083"/>
              <a:gd name="connsiteY3" fmla="*/ 426983 h 426983"/>
              <a:gd name="connsiteX4" fmla="*/ 5583 w 450083"/>
              <a:gd name="connsiteY4" fmla="*/ 0 h 426983"/>
              <a:gd name="connsiteX0" fmla="*/ 820 w 450083"/>
              <a:gd name="connsiteY0" fmla="*/ 7144 h 426983"/>
              <a:gd name="connsiteX1" fmla="*/ 450083 w 450083"/>
              <a:gd name="connsiteY1" fmla="*/ 0 h 426983"/>
              <a:gd name="connsiteX2" fmla="*/ 236592 w 450083"/>
              <a:gd name="connsiteY2" fmla="*/ 426983 h 426983"/>
              <a:gd name="connsiteX3" fmla="*/ 0 w 450083"/>
              <a:gd name="connsiteY3" fmla="*/ 426983 h 426983"/>
              <a:gd name="connsiteX4" fmla="*/ 820 w 450083"/>
              <a:gd name="connsiteY4" fmla="*/ 7144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83" h="426983">
                <a:moveTo>
                  <a:pt x="820" y="7144"/>
                </a:moveTo>
                <a:lnTo>
                  <a:pt x="450083" y="0"/>
                </a:lnTo>
                <a:lnTo>
                  <a:pt x="236592" y="426983"/>
                </a:lnTo>
                <a:lnTo>
                  <a:pt x="0" y="426983"/>
                </a:lnTo>
                <a:cubicBezTo>
                  <a:pt x="273" y="287037"/>
                  <a:pt x="547" y="147090"/>
                  <a:pt x="820" y="7144"/>
                </a:cubicBez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7" name="Hexagon 189"/>
          <p:cNvSpPr/>
          <p:nvPr/>
        </p:nvSpPr>
        <p:spPr>
          <a:xfrm>
            <a:off x="-6279" y="1254968"/>
            <a:ext cx="446908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8"/>
              <a:gd name="connsiteY0" fmla="*/ 853966 h 853966"/>
              <a:gd name="connsiteX1" fmla="*/ 0 w 777108"/>
              <a:gd name="connsiteY1" fmla="*/ 0 h 853966"/>
              <a:gd name="connsiteX2" fmla="*/ 563617 w 777108"/>
              <a:gd name="connsiteY2" fmla="*/ 0 h 853966"/>
              <a:gd name="connsiteX3" fmla="*/ 777108 w 777108"/>
              <a:gd name="connsiteY3" fmla="*/ 426983 h 853966"/>
              <a:gd name="connsiteX4" fmla="*/ 563617 w 777108"/>
              <a:gd name="connsiteY4" fmla="*/ 853966 h 853966"/>
              <a:gd name="connsiteX5" fmla="*/ 0 w 777108"/>
              <a:gd name="connsiteY5" fmla="*/ 853966 h 853966"/>
              <a:gd name="connsiteX0" fmla="*/ 368300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68300 w 777108"/>
              <a:gd name="connsiteY5" fmla="*/ 857141 h 857141"/>
              <a:gd name="connsiteX0" fmla="*/ 327025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27025 w 777108"/>
              <a:gd name="connsiteY5" fmla="*/ 857141 h 857141"/>
              <a:gd name="connsiteX0" fmla="*/ 0 w 450083"/>
              <a:gd name="connsiteY0" fmla="*/ 857141 h 857141"/>
              <a:gd name="connsiteX1" fmla="*/ 6350 w 450083"/>
              <a:gd name="connsiteY1" fmla="*/ 3175 h 857141"/>
              <a:gd name="connsiteX2" fmla="*/ 236592 w 450083"/>
              <a:gd name="connsiteY2" fmla="*/ 0 h 857141"/>
              <a:gd name="connsiteX3" fmla="*/ 450083 w 450083"/>
              <a:gd name="connsiteY3" fmla="*/ 426983 h 857141"/>
              <a:gd name="connsiteX4" fmla="*/ 236592 w 450083"/>
              <a:gd name="connsiteY4" fmla="*/ 853966 h 857141"/>
              <a:gd name="connsiteX5" fmla="*/ 0 w 450083"/>
              <a:gd name="connsiteY5" fmla="*/ 857141 h 857141"/>
              <a:gd name="connsiteX0" fmla="*/ 0 w 446908"/>
              <a:gd name="connsiteY0" fmla="*/ 853966 h 853966"/>
              <a:gd name="connsiteX1" fmla="*/ 3175 w 446908"/>
              <a:gd name="connsiteY1" fmla="*/ 3175 h 853966"/>
              <a:gd name="connsiteX2" fmla="*/ 233417 w 446908"/>
              <a:gd name="connsiteY2" fmla="*/ 0 h 853966"/>
              <a:gd name="connsiteX3" fmla="*/ 446908 w 446908"/>
              <a:gd name="connsiteY3" fmla="*/ 426983 h 853966"/>
              <a:gd name="connsiteX4" fmla="*/ 233417 w 446908"/>
              <a:gd name="connsiteY4" fmla="*/ 853966 h 853966"/>
              <a:gd name="connsiteX5" fmla="*/ 0 w 446908"/>
              <a:gd name="connsiteY5" fmla="*/ 853966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908" h="853966">
                <a:moveTo>
                  <a:pt x="0" y="853966"/>
                </a:moveTo>
                <a:cubicBezTo>
                  <a:pt x="2117" y="569311"/>
                  <a:pt x="1058" y="287830"/>
                  <a:pt x="3175" y="3175"/>
                </a:cubicBezTo>
                <a:lnTo>
                  <a:pt x="233417" y="0"/>
                </a:lnTo>
                <a:lnTo>
                  <a:pt x="446908" y="426983"/>
                </a:lnTo>
                <a:lnTo>
                  <a:pt x="233417" y="853966"/>
                </a:lnTo>
                <a:lnTo>
                  <a:pt x="0" y="853966"/>
                </a:lnTo>
                <a:close/>
              </a:path>
            </a:pathLst>
          </a:cu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29" name="Hexagon 200"/>
          <p:cNvSpPr/>
          <p:nvPr/>
        </p:nvSpPr>
        <p:spPr>
          <a:xfrm rot="10800000">
            <a:off x="10211799" y="6437077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0" name="Hexagon 206"/>
          <p:cNvSpPr/>
          <p:nvPr/>
        </p:nvSpPr>
        <p:spPr>
          <a:xfrm rot="10800000">
            <a:off x="-1516" y="6469397"/>
            <a:ext cx="438414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41515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424684"/>
              <a:gd name="connsiteY0" fmla="*/ 426983 h 853966"/>
              <a:gd name="connsiteX1" fmla="*/ 213492 w 424684"/>
              <a:gd name="connsiteY1" fmla="*/ 0 h 853966"/>
              <a:gd name="connsiteX2" fmla="*/ 424684 w 424684"/>
              <a:gd name="connsiteY2" fmla="*/ 0 h 853966"/>
              <a:gd name="connsiteX3" fmla="*/ 415159 w 424684"/>
              <a:gd name="connsiteY3" fmla="*/ 853966 h 853966"/>
              <a:gd name="connsiteX4" fmla="*/ 213492 w 424684"/>
              <a:gd name="connsiteY4" fmla="*/ 853966 h 853966"/>
              <a:gd name="connsiteX5" fmla="*/ 0 w 424684"/>
              <a:gd name="connsiteY5" fmla="*/ 426983 h 853966"/>
              <a:gd name="connsiteX0" fmla="*/ 0 w 417540"/>
              <a:gd name="connsiteY0" fmla="*/ 426983 h 853966"/>
              <a:gd name="connsiteX1" fmla="*/ 213492 w 417540"/>
              <a:gd name="connsiteY1" fmla="*/ 0 h 853966"/>
              <a:gd name="connsiteX2" fmla="*/ 417540 w 417540"/>
              <a:gd name="connsiteY2" fmla="*/ 0 h 853966"/>
              <a:gd name="connsiteX3" fmla="*/ 415159 w 417540"/>
              <a:gd name="connsiteY3" fmla="*/ 853966 h 853966"/>
              <a:gd name="connsiteX4" fmla="*/ 213492 w 417540"/>
              <a:gd name="connsiteY4" fmla="*/ 853966 h 853966"/>
              <a:gd name="connsiteX5" fmla="*/ 0 w 417540"/>
              <a:gd name="connsiteY5" fmla="*/ 426983 h 853966"/>
              <a:gd name="connsiteX0" fmla="*/ 0 w 415264"/>
              <a:gd name="connsiteY0" fmla="*/ 426983 h 853966"/>
              <a:gd name="connsiteX1" fmla="*/ 213492 w 415264"/>
              <a:gd name="connsiteY1" fmla="*/ 0 h 853966"/>
              <a:gd name="connsiteX2" fmla="*/ 412777 w 415264"/>
              <a:gd name="connsiteY2" fmla="*/ 0 h 853966"/>
              <a:gd name="connsiteX3" fmla="*/ 415159 w 415264"/>
              <a:gd name="connsiteY3" fmla="*/ 853966 h 853966"/>
              <a:gd name="connsiteX4" fmla="*/ 213492 w 415264"/>
              <a:gd name="connsiteY4" fmla="*/ 853966 h 853966"/>
              <a:gd name="connsiteX5" fmla="*/ 0 w 415264"/>
              <a:gd name="connsiteY5" fmla="*/ 426983 h 853966"/>
              <a:gd name="connsiteX0" fmla="*/ 0 w 415388"/>
              <a:gd name="connsiteY0" fmla="*/ 426983 h 853966"/>
              <a:gd name="connsiteX1" fmla="*/ 213492 w 415388"/>
              <a:gd name="connsiteY1" fmla="*/ 0 h 853966"/>
              <a:gd name="connsiteX2" fmla="*/ 415158 w 415388"/>
              <a:gd name="connsiteY2" fmla="*/ 0 h 853966"/>
              <a:gd name="connsiteX3" fmla="*/ 415159 w 415388"/>
              <a:gd name="connsiteY3" fmla="*/ 853966 h 853966"/>
              <a:gd name="connsiteX4" fmla="*/ 213492 w 415388"/>
              <a:gd name="connsiteY4" fmla="*/ 853966 h 853966"/>
              <a:gd name="connsiteX5" fmla="*/ 0 w 415388"/>
              <a:gd name="connsiteY5" fmla="*/ 426983 h 853966"/>
              <a:gd name="connsiteX0" fmla="*/ 0 w 417646"/>
              <a:gd name="connsiteY0" fmla="*/ 426983 h 853966"/>
              <a:gd name="connsiteX1" fmla="*/ 213492 w 417646"/>
              <a:gd name="connsiteY1" fmla="*/ 0 h 853966"/>
              <a:gd name="connsiteX2" fmla="*/ 415158 w 417646"/>
              <a:gd name="connsiteY2" fmla="*/ 0 h 853966"/>
              <a:gd name="connsiteX3" fmla="*/ 417541 w 417646"/>
              <a:gd name="connsiteY3" fmla="*/ 853966 h 853966"/>
              <a:gd name="connsiteX4" fmla="*/ 213492 w 417646"/>
              <a:gd name="connsiteY4" fmla="*/ 853966 h 853966"/>
              <a:gd name="connsiteX5" fmla="*/ 0 w 417646"/>
              <a:gd name="connsiteY5" fmla="*/ 426983 h 853966"/>
              <a:gd name="connsiteX0" fmla="*/ 0 w 417769"/>
              <a:gd name="connsiteY0" fmla="*/ 426983 h 853966"/>
              <a:gd name="connsiteX1" fmla="*/ 213492 w 417769"/>
              <a:gd name="connsiteY1" fmla="*/ 0 h 853966"/>
              <a:gd name="connsiteX2" fmla="*/ 417539 w 417769"/>
              <a:gd name="connsiteY2" fmla="*/ 0 h 853966"/>
              <a:gd name="connsiteX3" fmla="*/ 417541 w 417769"/>
              <a:gd name="connsiteY3" fmla="*/ 853966 h 853966"/>
              <a:gd name="connsiteX4" fmla="*/ 213492 w 417769"/>
              <a:gd name="connsiteY4" fmla="*/ 853966 h 853966"/>
              <a:gd name="connsiteX5" fmla="*/ 0 w 417769"/>
              <a:gd name="connsiteY5" fmla="*/ 426983 h 853966"/>
              <a:gd name="connsiteX0" fmla="*/ 0 w 417769"/>
              <a:gd name="connsiteY0" fmla="*/ 426983 h 853966"/>
              <a:gd name="connsiteX1" fmla="*/ 417539 w 417769"/>
              <a:gd name="connsiteY1" fmla="*/ 0 h 853966"/>
              <a:gd name="connsiteX2" fmla="*/ 417541 w 417769"/>
              <a:gd name="connsiteY2" fmla="*/ 853966 h 853966"/>
              <a:gd name="connsiteX3" fmla="*/ 213492 w 417769"/>
              <a:gd name="connsiteY3" fmla="*/ 853966 h 853966"/>
              <a:gd name="connsiteX4" fmla="*/ 0 w 417769"/>
              <a:gd name="connsiteY4" fmla="*/ 426983 h 853966"/>
              <a:gd name="connsiteX0" fmla="*/ 0 w 417769"/>
              <a:gd name="connsiteY0" fmla="*/ 3121 h 430104"/>
              <a:gd name="connsiteX1" fmla="*/ 417539 w 417769"/>
              <a:gd name="connsiteY1" fmla="*/ 0 h 430104"/>
              <a:gd name="connsiteX2" fmla="*/ 417541 w 417769"/>
              <a:gd name="connsiteY2" fmla="*/ 430104 h 430104"/>
              <a:gd name="connsiteX3" fmla="*/ 213492 w 417769"/>
              <a:gd name="connsiteY3" fmla="*/ 430104 h 430104"/>
              <a:gd name="connsiteX4" fmla="*/ 0 w 417769"/>
              <a:gd name="connsiteY4" fmla="*/ 3121 h 430104"/>
              <a:gd name="connsiteX0" fmla="*/ 0 w 417769"/>
              <a:gd name="connsiteY0" fmla="*/ 0 h 426983"/>
              <a:gd name="connsiteX1" fmla="*/ 417539 w 417769"/>
              <a:gd name="connsiteY1" fmla="*/ 1642 h 426983"/>
              <a:gd name="connsiteX2" fmla="*/ 417541 w 417769"/>
              <a:gd name="connsiteY2" fmla="*/ 426983 h 426983"/>
              <a:gd name="connsiteX3" fmla="*/ 213492 w 417769"/>
              <a:gd name="connsiteY3" fmla="*/ 426983 h 426983"/>
              <a:gd name="connsiteX4" fmla="*/ 0 w 417769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69" h="426983">
                <a:moveTo>
                  <a:pt x="0" y="0"/>
                </a:moveTo>
                <a:lnTo>
                  <a:pt x="417539" y="1642"/>
                </a:lnTo>
                <a:cubicBezTo>
                  <a:pt x="416745" y="286297"/>
                  <a:pt x="418335" y="142328"/>
                  <a:pt x="417541" y="426983"/>
                </a:cubicBez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1" name="Hexagon 200"/>
          <p:cNvSpPr/>
          <p:nvPr/>
        </p:nvSpPr>
        <p:spPr>
          <a:xfrm rot="10800000">
            <a:off x="8678916" y="6442499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2" name="Hexagon 200"/>
          <p:cNvSpPr/>
          <p:nvPr/>
        </p:nvSpPr>
        <p:spPr>
          <a:xfrm rot="10800000">
            <a:off x="7134690" y="6451665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3" name="Hexagon 200"/>
          <p:cNvSpPr/>
          <p:nvPr/>
        </p:nvSpPr>
        <p:spPr>
          <a:xfrm rot="10800000">
            <a:off x="5601298" y="6442164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4" name="Hexagon 200"/>
          <p:cNvSpPr/>
          <p:nvPr/>
        </p:nvSpPr>
        <p:spPr>
          <a:xfrm rot="10800000">
            <a:off x="4064567" y="6438400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5" name="Hexagon 200"/>
          <p:cNvSpPr/>
          <p:nvPr/>
        </p:nvSpPr>
        <p:spPr>
          <a:xfrm rot="10800000">
            <a:off x="2531684" y="6458336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6" name="Hexagon 200"/>
          <p:cNvSpPr/>
          <p:nvPr/>
        </p:nvSpPr>
        <p:spPr>
          <a:xfrm rot="10800000">
            <a:off x="989998" y="6472673"/>
            <a:ext cx="990600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426983">
                <a:moveTo>
                  <a:pt x="0" y="0"/>
                </a:moveTo>
                <a:lnTo>
                  <a:pt x="990600" y="0"/>
                </a:lnTo>
                <a:lnTo>
                  <a:pt x="777109" y="426983"/>
                </a:lnTo>
                <a:lnTo>
                  <a:pt x="213492" y="426983"/>
                </a:lnTo>
                <a:lnTo>
                  <a:pt x="0" y="0"/>
                </a:lnTo>
                <a:close/>
              </a:path>
            </a:pathLst>
          </a:cu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7" name="Hexagon 200"/>
          <p:cNvSpPr/>
          <p:nvPr/>
        </p:nvSpPr>
        <p:spPr>
          <a:xfrm rot="10800000">
            <a:off x="11742974" y="6443726"/>
            <a:ext cx="450083" cy="426983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  <a:gd name="connsiteX0" fmla="*/ 332608 w 777108"/>
              <a:gd name="connsiteY0" fmla="*/ 0 h 426983"/>
              <a:gd name="connsiteX1" fmla="*/ 777108 w 777108"/>
              <a:gd name="connsiteY1" fmla="*/ 0 h 426983"/>
              <a:gd name="connsiteX2" fmla="*/ 563617 w 777108"/>
              <a:gd name="connsiteY2" fmla="*/ 426983 h 426983"/>
              <a:gd name="connsiteX3" fmla="*/ 0 w 777108"/>
              <a:gd name="connsiteY3" fmla="*/ 426983 h 426983"/>
              <a:gd name="connsiteX4" fmla="*/ 332608 w 777108"/>
              <a:gd name="connsiteY4" fmla="*/ 0 h 426983"/>
              <a:gd name="connsiteX0" fmla="*/ 15108 w 459608"/>
              <a:gd name="connsiteY0" fmla="*/ 0 h 430158"/>
              <a:gd name="connsiteX1" fmla="*/ 459608 w 459608"/>
              <a:gd name="connsiteY1" fmla="*/ 0 h 430158"/>
              <a:gd name="connsiteX2" fmla="*/ 246117 w 459608"/>
              <a:gd name="connsiteY2" fmla="*/ 426983 h 430158"/>
              <a:gd name="connsiteX3" fmla="*/ 0 w 459608"/>
              <a:gd name="connsiteY3" fmla="*/ 430158 h 430158"/>
              <a:gd name="connsiteX4" fmla="*/ 15108 w 459608"/>
              <a:gd name="connsiteY4" fmla="*/ 0 h 430158"/>
              <a:gd name="connsiteX0" fmla="*/ 5583 w 450083"/>
              <a:gd name="connsiteY0" fmla="*/ 0 h 426983"/>
              <a:gd name="connsiteX1" fmla="*/ 450083 w 450083"/>
              <a:gd name="connsiteY1" fmla="*/ 0 h 426983"/>
              <a:gd name="connsiteX2" fmla="*/ 236592 w 450083"/>
              <a:gd name="connsiteY2" fmla="*/ 426983 h 426983"/>
              <a:gd name="connsiteX3" fmla="*/ 0 w 450083"/>
              <a:gd name="connsiteY3" fmla="*/ 426983 h 426983"/>
              <a:gd name="connsiteX4" fmla="*/ 5583 w 450083"/>
              <a:gd name="connsiteY4" fmla="*/ 0 h 426983"/>
              <a:gd name="connsiteX0" fmla="*/ 820 w 450083"/>
              <a:gd name="connsiteY0" fmla="*/ 7144 h 426983"/>
              <a:gd name="connsiteX1" fmla="*/ 450083 w 450083"/>
              <a:gd name="connsiteY1" fmla="*/ 0 h 426983"/>
              <a:gd name="connsiteX2" fmla="*/ 236592 w 450083"/>
              <a:gd name="connsiteY2" fmla="*/ 426983 h 426983"/>
              <a:gd name="connsiteX3" fmla="*/ 0 w 450083"/>
              <a:gd name="connsiteY3" fmla="*/ 426983 h 426983"/>
              <a:gd name="connsiteX4" fmla="*/ 820 w 450083"/>
              <a:gd name="connsiteY4" fmla="*/ 7144 h 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83" h="426983">
                <a:moveTo>
                  <a:pt x="820" y="7144"/>
                </a:moveTo>
                <a:lnTo>
                  <a:pt x="450083" y="0"/>
                </a:lnTo>
                <a:lnTo>
                  <a:pt x="236592" y="426983"/>
                </a:lnTo>
                <a:lnTo>
                  <a:pt x="0" y="426983"/>
                </a:lnTo>
                <a:cubicBezTo>
                  <a:pt x="273" y="287037"/>
                  <a:pt x="547" y="147090"/>
                  <a:pt x="820" y="7144"/>
                </a:cubicBezTo>
                <a:close/>
              </a:path>
            </a:pathLst>
          </a:custGeom>
          <a:solidFill>
            <a:srgbClr val="C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8" name="Hexagon 206"/>
          <p:cNvSpPr/>
          <p:nvPr/>
        </p:nvSpPr>
        <p:spPr>
          <a:xfrm rot="10800000">
            <a:off x="-1745" y="5619913"/>
            <a:ext cx="439031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41515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424684"/>
              <a:gd name="connsiteY0" fmla="*/ 426983 h 853966"/>
              <a:gd name="connsiteX1" fmla="*/ 213492 w 424684"/>
              <a:gd name="connsiteY1" fmla="*/ 0 h 853966"/>
              <a:gd name="connsiteX2" fmla="*/ 424684 w 424684"/>
              <a:gd name="connsiteY2" fmla="*/ 0 h 853966"/>
              <a:gd name="connsiteX3" fmla="*/ 415159 w 424684"/>
              <a:gd name="connsiteY3" fmla="*/ 853966 h 853966"/>
              <a:gd name="connsiteX4" fmla="*/ 213492 w 424684"/>
              <a:gd name="connsiteY4" fmla="*/ 853966 h 853966"/>
              <a:gd name="connsiteX5" fmla="*/ 0 w 424684"/>
              <a:gd name="connsiteY5" fmla="*/ 426983 h 853966"/>
              <a:gd name="connsiteX0" fmla="*/ 0 w 417540"/>
              <a:gd name="connsiteY0" fmla="*/ 426983 h 853966"/>
              <a:gd name="connsiteX1" fmla="*/ 213492 w 417540"/>
              <a:gd name="connsiteY1" fmla="*/ 0 h 853966"/>
              <a:gd name="connsiteX2" fmla="*/ 417540 w 417540"/>
              <a:gd name="connsiteY2" fmla="*/ 0 h 853966"/>
              <a:gd name="connsiteX3" fmla="*/ 415159 w 417540"/>
              <a:gd name="connsiteY3" fmla="*/ 853966 h 853966"/>
              <a:gd name="connsiteX4" fmla="*/ 213492 w 417540"/>
              <a:gd name="connsiteY4" fmla="*/ 853966 h 853966"/>
              <a:gd name="connsiteX5" fmla="*/ 0 w 417540"/>
              <a:gd name="connsiteY5" fmla="*/ 426983 h 853966"/>
              <a:gd name="connsiteX0" fmla="*/ 0 w 415264"/>
              <a:gd name="connsiteY0" fmla="*/ 426983 h 853966"/>
              <a:gd name="connsiteX1" fmla="*/ 213492 w 415264"/>
              <a:gd name="connsiteY1" fmla="*/ 0 h 853966"/>
              <a:gd name="connsiteX2" fmla="*/ 412777 w 415264"/>
              <a:gd name="connsiteY2" fmla="*/ 0 h 853966"/>
              <a:gd name="connsiteX3" fmla="*/ 415159 w 415264"/>
              <a:gd name="connsiteY3" fmla="*/ 853966 h 853966"/>
              <a:gd name="connsiteX4" fmla="*/ 213492 w 415264"/>
              <a:gd name="connsiteY4" fmla="*/ 853966 h 853966"/>
              <a:gd name="connsiteX5" fmla="*/ 0 w 415264"/>
              <a:gd name="connsiteY5" fmla="*/ 426983 h 853966"/>
              <a:gd name="connsiteX0" fmla="*/ 0 w 415388"/>
              <a:gd name="connsiteY0" fmla="*/ 426983 h 853966"/>
              <a:gd name="connsiteX1" fmla="*/ 213492 w 415388"/>
              <a:gd name="connsiteY1" fmla="*/ 0 h 853966"/>
              <a:gd name="connsiteX2" fmla="*/ 415158 w 415388"/>
              <a:gd name="connsiteY2" fmla="*/ 0 h 853966"/>
              <a:gd name="connsiteX3" fmla="*/ 415159 w 415388"/>
              <a:gd name="connsiteY3" fmla="*/ 853966 h 853966"/>
              <a:gd name="connsiteX4" fmla="*/ 213492 w 415388"/>
              <a:gd name="connsiteY4" fmla="*/ 853966 h 853966"/>
              <a:gd name="connsiteX5" fmla="*/ 0 w 415388"/>
              <a:gd name="connsiteY5" fmla="*/ 426983 h 853966"/>
              <a:gd name="connsiteX0" fmla="*/ 0 w 417646"/>
              <a:gd name="connsiteY0" fmla="*/ 426983 h 853966"/>
              <a:gd name="connsiteX1" fmla="*/ 213492 w 417646"/>
              <a:gd name="connsiteY1" fmla="*/ 0 h 853966"/>
              <a:gd name="connsiteX2" fmla="*/ 415158 w 417646"/>
              <a:gd name="connsiteY2" fmla="*/ 0 h 853966"/>
              <a:gd name="connsiteX3" fmla="*/ 417541 w 417646"/>
              <a:gd name="connsiteY3" fmla="*/ 853966 h 853966"/>
              <a:gd name="connsiteX4" fmla="*/ 213492 w 417646"/>
              <a:gd name="connsiteY4" fmla="*/ 853966 h 853966"/>
              <a:gd name="connsiteX5" fmla="*/ 0 w 417646"/>
              <a:gd name="connsiteY5" fmla="*/ 426983 h 853966"/>
              <a:gd name="connsiteX0" fmla="*/ 0 w 417769"/>
              <a:gd name="connsiteY0" fmla="*/ 426983 h 853966"/>
              <a:gd name="connsiteX1" fmla="*/ 213492 w 417769"/>
              <a:gd name="connsiteY1" fmla="*/ 0 h 853966"/>
              <a:gd name="connsiteX2" fmla="*/ 417539 w 417769"/>
              <a:gd name="connsiteY2" fmla="*/ 0 h 853966"/>
              <a:gd name="connsiteX3" fmla="*/ 417541 w 417769"/>
              <a:gd name="connsiteY3" fmla="*/ 853966 h 853966"/>
              <a:gd name="connsiteX4" fmla="*/ 213492 w 417769"/>
              <a:gd name="connsiteY4" fmla="*/ 853966 h 853966"/>
              <a:gd name="connsiteX5" fmla="*/ 0 w 417769"/>
              <a:gd name="connsiteY5" fmla="*/ 426983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69" h="853966">
                <a:moveTo>
                  <a:pt x="0" y="426983"/>
                </a:moveTo>
                <a:lnTo>
                  <a:pt x="213492" y="0"/>
                </a:lnTo>
                <a:lnTo>
                  <a:pt x="417539" y="0"/>
                </a:lnTo>
                <a:cubicBezTo>
                  <a:pt x="416745" y="284655"/>
                  <a:pt x="418335" y="569311"/>
                  <a:pt x="417541" y="853966"/>
                </a:cubicBezTo>
                <a:lnTo>
                  <a:pt x="213492" y="853966"/>
                </a:lnTo>
                <a:lnTo>
                  <a:pt x="0" y="426983"/>
                </a:lnTo>
                <a:close/>
              </a:path>
            </a:pathLst>
          </a:cu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9" name="Hexagon 189"/>
          <p:cNvSpPr/>
          <p:nvPr/>
        </p:nvSpPr>
        <p:spPr>
          <a:xfrm rot="10800000">
            <a:off x="11750118" y="5592937"/>
            <a:ext cx="446908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8"/>
              <a:gd name="connsiteY0" fmla="*/ 853966 h 853966"/>
              <a:gd name="connsiteX1" fmla="*/ 0 w 777108"/>
              <a:gd name="connsiteY1" fmla="*/ 0 h 853966"/>
              <a:gd name="connsiteX2" fmla="*/ 563617 w 777108"/>
              <a:gd name="connsiteY2" fmla="*/ 0 h 853966"/>
              <a:gd name="connsiteX3" fmla="*/ 777108 w 777108"/>
              <a:gd name="connsiteY3" fmla="*/ 426983 h 853966"/>
              <a:gd name="connsiteX4" fmla="*/ 563617 w 777108"/>
              <a:gd name="connsiteY4" fmla="*/ 853966 h 853966"/>
              <a:gd name="connsiteX5" fmla="*/ 0 w 777108"/>
              <a:gd name="connsiteY5" fmla="*/ 853966 h 853966"/>
              <a:gd name="connsiteX0" fmla="*/ 368300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68300 w 777108"/>
              <a:gd name="connsiteY5" fmla="*/ 857141 h 857141"/>
              <a:gd name="connsiteX0" fmla="*/ 327025 w 777108"/>
              <a:gd name="connsiteY0" fmla="*/ 857141 h 857141"/>
              <a:gd name="connsiteX1" fmla="*/ 0 w 777108"/>
              <a:gd name="connsiteY1" fmla="*/ 0 h 857141"/>
              <a:gd name="connsiteX2" fmla="*/ 563617 w 777108"/>
              <a:gd name="connsiteY2" fmla="*/ 0 h 857141"/>
              <a:gd name="connsiteX3" fmla="*/ 777108 w 777108"/>
              <a:gd name="connsiteY3" fmla="*/ 426983 h 857141"/>
              <a:gd name="connsiteX4" fmla="*/ 563617 w 777108"/>
              <a:gd name="connsiteY4" fmla="*/ 853966 h 857141"/>
              <a:gd name="connsiteX5" fmla="*/ 327025 w 777108"/>
              <a:gd name="connsiteY5" fmla="*/ 857141 h 857141"/>
              <a:gd name="connsiteX0" fmla="*/ 0 w 450083"/>
              <a:gd name="connsiteY0" fmla="*/ 857141 h 857141"/>
              <a:gd name="connsiteX1" fmla="*/ 6350 w 450083"/>
              <a:gd name="connsiteY1" fmla="*/ 3175 h 857141"/>
              <a:gd name="connsiteX2" fmla="*/ 236592 w 450083"/>
              <a:gd name="connsiteY2" fmla="*/ 0 h 857141"/>
              <a:gd name="connsiteX3" fmla="*/ 450083 w 450083"/>
              <a:gd name="connsiteY3" fmla="*/ 426983 h 857141"/>
              <a:gd name="connsiteX4" fmla="*/ 236592 w 450083"/>
              <a:gd name="connsiteY4" fmla="*/ 853966 h 857141"/>
              <a:gd name="connsiteX5" fmla="*/ 0 w 450083"/>
              <a:gd name="connsiteY5" fmla="*/ 857141 h 857141"/>
              <a:gd name="connsiteX0" fmla="*/ 0 w 446908"/>
              <a:gd name="connsiteY0" fmla="*/ 853966 h 853966"/>
              <a:gd name="connsiteX1" fmla="*/ 3175 w 446908"/>
              <a:gd name="connsiteY1" fmla="*/ 3175 h 853966"/>
              <a:gd name="connsiteX2" fmla="*/ 233417 w 446908"/>
              <a:gd name="connsiteY2" fmla="*/ 0 h 853966"/>
              <a:gd name="connsiteX3" fmla="*/ 446908 w 446908"/>
              <a:gd name="connsiteY3" fmla="*/ 426983 h 853966"/>
              <a:gd name="connsiteX4" fmla="*/ 233417 w 446908"/>
              <a:gd name="connsiteY4" fmla="*/ 853966 h 853966"/>
              <a:gd name="connsiteX5" fmla="*/ 0 w 446908"/>
              <a:gd name="connsiteY5" fmla="*/ 853966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908" h="853966">
                <a:moveTo>
                  <a:pt x="0" y="853966"/>
                </a:moveTo>
                <a:cubicBezTo>
                  <a:pt x="2117" y="569311"/>
                  <a:pt x="1058" y="287830"/>
                  <a:pt x="3175" y="3175"/>
                </a:cubicBezTo>
                <a:lnTo>
                  <a:pt x="233417" y="0"/>
                </a:lnTo>
                <a:lnTo>
                  <a:pt x="446908" y="426983"/>
                </a:lnTo>
                <a:lnTo>
                  <a:pt x="233417" y="853966"/>
                </a:lnTo>
                <a:lnTo>
                  <a:pt x="0" y="853966"/>
                </a:lnTo>
                <a:close/>
              </a:path>
            </a:pathLst>
          </a:cu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3346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204-F301-448C-9BE9-66AA9ACB5F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7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204-F301-448C-9BE9-66AA9ACB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8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204-F301-448C-9BE9-66AA9ACB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6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3204-F301-448C-9BE9-66AA9ACB5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1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0809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3204-F301-448C-9BE9-66AA9ACB5F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11429998" y="236525"/>
            <a:ext cx="761127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60440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60440"/>
              <a:gd name="connsiteY0" fmla="*/ 426983 h 853966"/>
              <a:gd name="connsiteX1" fmla="*/ 213492 w 760440"/>
              <a:gd name="connsiteY1" fmla="*/ 0 h 853966"/>
              <a:gd name="connsiteX2" fmla="*/ 760440 w 760440"/>
              <a:gd name="connsiteY2" fmla="*/ 0 h 853966"/>
              <a:gd name="connsiteX3" fmla="*/ 753296 w 760440"/>
              <a:gd name="connsiteY3" fmla="*/ 853966 h 853966"/>
              <a:gd name="connsiteX4" fmla="*/ 213492 w 760440"/>
              <a:gd name="connsiteY4" fmla="*/ 853966 h 853966"/>
              <a:gd name="connsiteX5" fmla="*/ 0 w 760440"/>
              <a:gd name="connsiteY5" fmla="*/ 426983 h 853966"/>
              <a:gd name="connsiteX0" fmla="*/ 0 w 763314"/>
              <a:gd name="connsiteY0" fmla="*/ 426983 h 853966"/>
              <a:gd name="connsiteX1" fmla="*/ 213492 w 763314"/>
              <a:gd name="connsiteY1" fmla="*/ 0 h 853966"/>
              <a:gd name="connsiteX2" fmla="*/ 760440 w 763314"/>
              <a:gd name="connsiteY2" fmla="*/ 0 h 853966"/>
              <a:gd name="connsiteX3" fmla="*/ 762821 w 763314"/>
              <a:gd name="connsiteY3" fmla="*/ 853966 h 853966"/>
              <a:gd name="connsiteX4" fmla="*/ 213492 w 763314"/>
              <a:gd name="connsiteY4" fmla="*/ 853966 h 853966"/>
              <a:gd name="connsiteX5" fmla="*/ 0 w 763314"/>
              <a:gd name="connsiteY5" fmla="*/ 426983 h 853966"/>
              <a:gd name="connsiteX0" fmla="*/ 0 w 761127"/>
              <a:gd name="connsiteY0" fmla="*/ 426983 h 853966"/>
              <a:gd name="connsiteX1" fmla="*/ 213492 w 761127"/>
              <a:gd name="connsiteY1" fmla="*/ 0 h 853966"/>
              <a:gd name="connsiteX2" fmla="*/ 760440 w 761127"/>
              <a:gd name="connsiteY2" fmla="*/ 0 h 853966"/>
              <a:gd name="connsiteX3" fmla="*/ 760440 w 761127"/>
              <a:gd name="connsiteY3" fmla="*/ 853966 h 853966"/>
              <a:gd name="connsiteX4" fmla="*/ 213492 w 761127"/>
              <a:gd name="connsiteY4" fmla="*/ 853966 h 853966"/>
              <a:gd name="connsiteX5" fmla="*/ 0 w 761127"/>
              <a:gd name="connsiteY5" fmla="*/ 426983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127" h="853966">
                <a:moveTo>
                  <a:pt x="0" y="426983"/>
                </a:moveTo>
                <a:lnTo>
                  <a:pt x="213492" y="0"/>
                </a:lnTo>
                <a:lnTo>
                  <a:pt x="760440" y="0"/>
                </a:lnTo>
                <a:cubicBezTo>
                  <a:pt x="758059" y="284655"/>
                  <a:pt x="762821" y="569311"/>
                  <a:pt x="760440" y="853966"/>
                </a:cubicBezTo>
                <a:lnTo>
                  <a:pt x="213492" y="853966"/>
                </a:lnTo>
                <a:lnTo>
                  <a:pt x="0" y="426983"/>
                </a:lnTo>
                <a:close/>
              </a:path>
            </a:pathLst>
          </a:custGeom>
          <a:solidFill>
            <a:srgbClr val="72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Hexagon 11"/>
          <p:cNvSpPr/>
          <p:nvPr/>
        </p:nvSpPr>
        <p:spPr>
          <a:xfrm>
            <a:off x="11429999" y="1085380"/>
            <a:ext cx="762822" cy="853966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77109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77109"/>
              <a:gd name="connsiteY0" fmla="*/ 426983 h 853966"/>
              <a:gd name="connsiteX1" fmla="*/ 213492 w 777109"/>
              <a:gd name="connsiteY1" fmla="*/ 0 h 853966"/>
              <a:gd name="connsiteX2" fmla="*/ 762822 w 777109"/>
              <a:gd name="connsiteY2" fmla="*/ 0 h 853966"/>
              <a:gd name="connsiteX3" fmla="*/ 777109 w 777109"/>
              <a:gd name="connsiteY3" fmla="*/ 853966 h 853966"/>
              <a:gd name="connsiteX4" fmla="*/ 213492 w 777109"/>
              <a:gd name="connsiteY4" fmla="*/ 853966 h 853966"/>
              <a:gd name="connsiteX5" fmla="*/ 0 w 777109"/>
              <a:gd name="connsiteY5" fmla="*/ 426983 h 853966"/>
              <a:gd name="connsiteX0" fmla="*/ 0 w 762822"/>
              <a:gd name="connsiteY0" fmla="*/ 426983 h 853966"/>
              <a:gd name="connsiteX1" fmla="*/ 213492 w 762822"/>
              <a:gd name="connsiteY1" fmla="*/ 0 h 853966"/>
              <a:gd name="connsiteX2" fmla="*/ 762822 w 762822"/>
              <a:gd name="connsiteY2" fmla="*/ 0 h 853966"/>
              <a:gd name="connsiteX3" fmla="*/ 762822 w 762822"/>
              <a:gd name="connsiteY3" fmla="*/ 853966 h 853966"/>
              <a:gd name="connsiteX4" fmla="*/ 213492 w 762822"/>
              <a:gd name="connsiteY4" fmla="*/ 853966 h 853966"/>
              <a:gd name="connsiteX5" fmla="*/ 0 w 762822"/>
              <a:gd name="connsiteY5" fmla="*/ 426983 h 8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822" h="853966">
                <a:moveTo>
                  <a:pt x="0" y="426983"/>
                </a:moveTo>
                <a:lnTo>
                  <a:pt x="213492" y="0"/>
                </a:lnTo>
                <a:lnTo>
                  <a:pt x="762822" y="0"/>
                </a:lnTo>
                <a:lnTo>
                  <a:pt x="762822" y="853966"/>
                </a:lnTo>
                <a:lnTo>
                  <a:pt x="213492" y="853966"/>
                </a:lnTo>
                <a:lnTo>
                  <a:pt x="0" y="426983"/>
                </a:lnTo>
                <a:close/>
              </a:path>
            </a:pathLst>
          </a:custGeom>
          <a:solidFill>
            <a:srgbClr val="10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Hexagon 12"/>
          <p:cNvSpPr/>
          <p:nvPr/>
        </p:nvSpPr>
        <p:spPr>
          <a:xfrm>
            <a:off x="10660222" y="-1698"/>
            <a:ext cx="990600" cy="672991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120624 w 990600"/>
              <a:gd name="connsiteY1" fmla="*/ 180975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246008 h 672991"/>
              <a:gd name="connsiteX1" fmla="*/ 120624 w 990600"/>
              <a:gd name="connsiteY1" fmla="*/ 0 h 672991"/>
              <a:gd name="connsiteX2" fmla="*/ 867596 w 990600"/>
              <a:gd name="connsiteY2" fmla="*/ 0 h 672991"/>
              <a:gd name="connsiteX3" fmla="*/ 990600 w 990600"/>
              <a:gd name="connsiteY3" fmla="*/ 246008 h 672991"/>
              <a:gd name="connsiteX4" fmla="*/ 777109 w 990600"/>
              <a:gd name="connsiteY4" fmla="*/ 672991 h 672991"/>
              <a:gd name="connsiteX5" fmla="*/ 213492 w 990600"/>
              <a:gd name="connsiteY5" fmla="*/ 672991 h 672991"/>
              <a:gd name="connsiteX6" fmla="*/ 0 w 990600"/>
              <a:gd name="connsiteY6" fmla="*/ 246008 h 6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0" h="672991">
                <a:moveTo>
                  <a:pt x="0" y="246008"/>
                </a:moveTo>
                <a:lnTo>
                  <a:pt x="120624" y="0"/>
                </a:lnTo>
                <a:lnTo>
                  <a:pt x="867596" y="0"/>
                </a:lnTo>
                <a:lnTo>
                  <a:pt x="990600" y="246008"/>
                </a:lnTo>
                <a:lnTo>
                  <a:pt x="777109" y="672991"/>
                </a:lnTo>
                <a:lnTo>
                  <a:pt x="213492" y="672991"/>
                </a:lnTo>
                <a:lnTo>
                  <a:pt x="0" y="246008"/>
                </a:lnTo>
                <a:close/>
              </a:path>
            </a:pathLst>
          </a:custGeom>
          <a:solidFill>
            <a:srgbClr val="09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Hexagon 13"/>
          <p:cNvSpPr/>
          <p:nvPr/>
        </p:nvSpPr>
        <p:spPr>
          <a:xfrm>
            <a:off x="11515722" y="128"/>
            <a:ext cx="678657" cy="248389"/>
          </a:xfrm>
          <a:custGeom>
            <a:avLst/>
            <a:gdLst>
              <a:gd name="connsiteX0" fmla="*/ 0 w 990600"/>
              <a:gd name="connsiteY0" fmla="*/ 426983 h 853966"/>
              <a:gd name="connsiteX1" fmla="*/ 213492 w 990600"/>
              <a:gd name="connsiteY1" fmla="*/ 0 h 853966"/>
              <a:gd name="connsiteX2" fmla="*/ 777109 w 990600"/>
              <a:gd name="connsiteY2" fmla="*/ 0 h 853966"/>
              <a:gd name="connsiteX3" fmla="*/ 990600 w 990600"/>
              <a:gd name="connsiteY3" fmla="*/ 426983 h 853966"/>
              <a:gd name="connsiteX4" fmla="*/ 777109 w 990600"/>
              <a:gd name="connsiteY4" fmla="*/ 853966 h 853966"/>
              <a:gd name="connsiteX5" fmla="*/ 213492 w 990600"/>
              <a:gd name="connsiteY5" fmla="*/ 853966 h 853966"/>
              <a:gd name="connsiteX6" fmla="*/ 0 w 990600"/>
              <a:gd name="connsiteY6" fmla="*/ 426983 h 853966"/>
              <a:gd name="connsiteX0" fmla="*/ 0 w 990600"/>
              <a:gd name="connsiteY0" fmla="*/ 426983 h 853966"/>
              <a:gd name="connsiteX1" fmla="*/ 777109 w 990600"/>
              <a:gd name="connsiteY1" fmla="*/ 0 h 853966"/>
              <a:gd name="connsiteX2" fmla="*/ 990600 w 990600"/>
              <a:gd name="connsiteY2" fmla="*/ 426983 h 853966"/>
              <a:gd name="connsiteX3" fmla="*/ 777109 w 990600"/>
              <a:gd name="connsiteY3" fmla="*/ 853966 h 853966"/>
              <a:gd name="connsiteX4" fmla="*/ 213492 w 990600"/>
              <a:gd name="connsiteY4" fmla="*/ 853966 h 853966"/>
              <a:gd name="connsiteX5" fmla="*/ 0 w 990600"/>
              <a:gd name="connsiteY5" fmla="*/ 426983 h 853966"/>
              <a:gd name="connsiteX0" fmla="*/ 0 w 990600"/>
              <a:gd name="connsiteY0" fmla="*/ 0 h 426983"/>
              <a:gd name="connsiteX1" fmla="*/ 990600 w 990600"/>
              <a:gd name="connsiteY1" fmla="*/ 0 h 426983"/>
              <a:gd name="connsiteX2" fmla="*/ 777109 w 990600"/>
              <a:gd name="connsiteY2" fmla="*/ 426983 h 426983"/>
              <a:gd name="connsiteX3" fmla="*/ 213492 w 990600"/>
              <a:gd name="connsiteY3" fmla="*/ 426983 h 426983"/>
              <a:gd name="connsiteX4" fmla="*/ 0 w 990600"/>
              <a:gd name="connsiteY4" fmla="*/ 0 h 426983"/>
              <a:gd name="connsiteX0" fmla="*/ 0 w 907257"/>
              <a:gd name="connsiteY0" fmla="*/ 178594 h 426983"/>
              <a:gd name="connsiteX1" fmla="*/ 907257 w 907257"/>
              <a:gd name="connsiteY1" fmla="*/ 0 h 426983"/>
              <a:gd name="connsiteX2" fmla="*/ 693766 w 907257"/>
              <a:gd name="connsiteY2" fmla="*/ 426983 h 426983"/>
              <a:gd name="connsiteX3" fmla="*/ 130149 w 907257"/>
              <a:gd name="connsiteY3" fmla="*/ 426983 h 426983"/>
              <a:gd name="connsiteX4" fmla="*/ 0 w 907257"/>
              <a:gd name="connsiteY4" fmla="*/ 178594 h 426983"/>
              <a:gd name="connsiteX0" fmla="*/ 0 w 693766"/>
              <a:gd name="connsiteY0" fmla="*/ 7144 h 255533"/>
              <a:gd name="connsiteX1" fmla="*/ 566738 w 693766"/>
              <a:gd name="connsiteY1" fmla="*/ 0 h 255533"/>
              <a:gd name="connsiteX2" fmla="*/ 693766 w 693766"/>
              <a:gd name="connsiteY2" fmla="*/ 255533 h 255533"/>
              <a:gd name="connsiteX3" fmla="*/ 130149 w 693766"/>
              <a:gd name="connsiteY3" fmla="*/ 255533 h 255533"/>
              <a:gd name="connsiteX4" fmla="*/ 0 w 693766"/>
              <a:gd name="connsiteY4" fmla="*/ 7144 h 255533"/>
              <a:gd name="connsiteX0" fmla="*/ 0 w 693766"/>
              <a:gd name="connsiteY0" fmla="*/ 0 h 248389"/>
              <a:gd name="connsiteX1" fmla="*/ 678657 w 693766"/>
              <a:gd name="connsiteY1" fmla="*/ 0 h 248389"/>
              <a:gd name="connsiteX2" fmla="*/ 693766 w 693766"/>
              <a:gd name="connsiteY2" fmla="*/ 248389 h 248389"/>
              <a:gd name="connsiteX3" fmla="*/ 130149 w 693766"/>
              <a:gd name="connsiteY3" fmla="*/ 248389 h 248389"/>
              <a:gd name="connsiteX4" fmla="*/ 0 w 693766"/>
              <a:gd name="connsiteY4" fmla="*/ 0 h 248389"/>
              <a:gd name="connsiteX0" fmla="*/ 0 w 678657"/>
              <a:gd name="connsiteY0" fmla="*/ 0 h 248389"/>
              <a:gd name="connsiteX1" fmla="*/ 678657 w 678657"/>
              <a:gd name="connsiteY1" fmla="*/ 0 h 248389"/>
              <a:gd name="connsiteX2" fmla="*/ 677097 w 678657"/>
              <a:gd name="connsiteY2" fmla="*/ 248389 h 248389"/>
              <a:gd name="connsiteX3" fmla="*/ 130149 w 678657"/>
              <a:gd name="connsiteY3" fmla="*/ 248389 h 248389"/>
              <a:gd name="connsiteX4" fmla="*/ 0 w 678657"/>
              <a:gd name="connsiteY4" fmla="*/ 0 h 24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57" h="248389">
                <a:moveTo>
                  <a:pt x="0" y="0"/>
                </a:moveTo>
                <a:lnTo>
                  <a:pt x="678657" y="0"/>
                </a:lnTo>
                <a:lnTo>
                  <a:pt x="677097" y="248389"/>
                </a:lnTo>
                <a:lnTo>
                  <a:pt x="130149" y="248389"/>
                </a:lnTo>
                <a:lnTo>
                  <a:pt x="0" y="0"/>
                </a:lnTo>
                <a:close/>
              </a:path>
            </a:pathLst>
          </a:custGeom>
          <a:solidFill>
            <a:srgbClr val="139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468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defTabSz="6857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Understanding the work at hand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Fundamentals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34" y="6541886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100"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dirty="0"/>
              <a:t> Designed for chapter 2, pages 25-77 </a:t>
            </a:r>
            <a:r>
              <a:rPr lang="en-US" dirty="0" smtClean="0"/>
              <a:t>of </a:t>
            </a:r>
            <a:r>
              <a:rPr lang="en-US" i="1" dirty="0"/>
              <a:t>Project Team Leadership and Communication </a:t>
            </a:r>
            <a:r>
              <a:rPr lang="en-US" dirty="0"/>
              <a:t>by Samuel Malachowsky, ISBN 9781732378902, 9781732378919.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step must be</a:t>
            </a:r>
            <a:br>
              <a:rPr lang="en-US" dirty="0" smtClean="0"/>
            </a:br>
            <a:r>
              <a:rPr lang="en-US" dirty="0" smtClean="0"/>
              <a:t>completely done before</a:t>
            </a:r>
            <a:br>
              <a:rPr lang="en-US" dirty="0" smtClean="0"/>
            </a:br>
            <a:r>
              <a:rPr lang="en-US" dirty="0" smtClean="0"/>
              <a:t>the next can be begun</a:t>
            </a:r>
          </a:p>
          <a:p>
            <a:r>
              <a:rPr lang="en-US" dirty="0" smtClean="0"/>
              <a:t>Plans are made for each step, then</a:t>
            </a:r>
            <a:br>
              <a:rPr lang="en-US" dirty="0" smtClean="0"/>
            </a:br>
            <a:r>
              <a:rPr lang="en-US" dirty="0" smtClean="0"/>
              <a:t>executed ‘waterfall’ style</a:t>
            </a:r>
          </a:p>
          <a:p>
            <a:r>
              <a:rPr lang="en-US" dirty="0" smtClean="0"/>
              <a:t>Strengths: high, schedule certainty, easy to understand, straightforward, time-tested</a:t>
            </a:r>
          </a:p>
          <a:p>
            <a:r>
              <a:rPr lang="en-US" dirty="0" smtClean="0"/>
              <a:t>Weaknesses: does not handle uncertainty/change well, stakeholder </a:t>
            </a:r>
            <a:r>
              <a:rPr lang="en-US" i="1" dirty="0" smtClean="0"/>
              <a:t>visibility</a:t>
            </a:r>
            <a:r>
              <a:rPr lang="en-US" dirty="0" smtClean="0"/>
              <a:t> can be poor (only changes of phase)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Plan-Focused Process Models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548" y="1809956"/>
            <a:ext cx="4979504" cy="1802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534" y="6396114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37.</a:t>
            </a:r>
          </a:p>
          <a:p>
            <a:pPr algn="r"/>
            <a:r>
              <a:rPr lang="en-US" sz="1100" dirty="0" smtClean="0"/>
              <a:t>Project Management Institute. A Guide to the Project Management Body of Knowledge – Fifth Edition. Project Management Institute Inc. p. 44-46. 2013.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945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20409" cy="4351338"/>
          </a:xfrm>
        </p:spPr>
        <p:txBody>
          <a:bodyPr/>
          <a:lstStyle/>
          <a:p>
            <a:r>
              <a:rPr lang="en-US" dirty="0" smtClean="0"/>
              <a:t>Projects cycle through delivery or feedback phases</a:t>
            </a:r>
          </a:p>
          <a:p>
            <a:r>
              <a:rPr lang="en-US" dirty="0" smtClean="0"/>
              <a:t>Plans are made a little-at-a-time</a:t>
            </a:r>
          </a:p>
          <a:p>
            <a:r>
              <a:rPr lang="en-US" dirty="0" smtClean="0"/>
              <a:t>Strengths: stakeholder visibility is often higher than Plan-Focused</a:t>
            </a:r>
          </a:p>
          <a:p>
            <a:r>
              <a:rPr lang="en-US" dirty="0" smtClean="0"/>
              <a:t>Weaknesses: can be difficulty to know when to stop, requires </a:t>
            </a:r>
            <a:r>
              <a:rPr lang="en-US" dirty="0"/>
              <a:t>strong </a:t>
            </a:r>
            <a:r>
              <a:rPr lang="en-US" dirty="0" smtClean="0"/>
              <a:t>disciplined leadership or can get out of control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Cyclical Process Models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534" y="6396114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Diagrams: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39.</a:t>
            </a:r>
          </a:p>
          <a:p>
            <a:pPr algn="r"/>
            <a:r>
              <a:rPr lang="en-US" sz="1100" dirty="0" smtClean="0"/>
              <a:t>Project Management Institute. A Guide to the Project Management Body of Knowledge – Fifth Edition. Project Management Institute Inc. p. 44-46. 2013.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432" y="4159717"/>
            <a:ext cx="4444721" cy="1273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432" y="1785748"/>
            <a:ext cx="4444721" cy="1623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05192" y="345144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Incremental Process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05192" y="546865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Iterative Process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965" y="1812373"/>
            <a:ext cx="5102087" cy="14379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Responsiveness to change and </a:t>
            </a:r>
            <a:br>
              <a:rPr lang="en-US" dirty="0" smtClean="0"/>
            </a:br>
            <a:r>
              <a:rPr lang="en-US" dirty="0" smtClean="0"/>
              <a:t>stakeholder input is the most </a:t>
            </a:r>
            <a:br>
              <a:rPr lang="en-US" dirty="0" smtClean="0"/>
            </a:br>
            <a:r>
              <a:rPr lang="en-US" dirty="0" smtClean="0"/>
              <a:t>important aspect</a:t>
            </a:r>
          </a:p>
          <a:p>
            <a:r>
              <a:rPr lang="en-US" dirty="0" smtClean="0"/>
              <a:t>Similar to Cyclical Process Models</a:t>
            </a:r>
          </a:p>
          <a:p>
            <a:r>
              <a:rPr lang="en-US" dirty="0" smtClean="0"/>
              <a:t>Requires experienced, disciplined leaders and team members</a:t>
            </a:r>
          </a:p>
          <a:p>
            <a:r>
              <a:rPr lang="en-US" dirty="0" smtClean="0"/>
              <a:t>Strengths: </a:t>
            </a:r>
            <a:r>
              <a:rPr lang="en-US" dirty="0"/>
              <a:t>stakeholder visibility is </a:t>
            </a:r>
            <a:r>
              <a:rPr lang="en-US" dirty="0" smtClean="0"/>
              <a:t>high (they’re consulted frequently), responds well to changing market conditions or circumstances</a:t>
            </a:r>
          </a:p>
          <a:p>
            <a:r>
              <a:rPr lang="en-US" dirty="0" smtClean="0"/>
              <a:t>Weaknesses: can ‘go on forever’ if stakeholders are uncertain or conditions keep changing, requires frequent customer interactions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Change-Focused Process Models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534" y="6396114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40.</a:t>
            </a:r>
          </a:p>
          <a:p>
            <a:pPr algn="r"/>
            <a:r>
              <a:rPr lang="en-US" sz="1100" dirty="0" smtClean="0"/>
              <a:t>Project Management Institute. A Guide to the Project Management Body of Knowledge – Fifth Edition. Project Management Institute Inc. p. 44-46. 2013.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460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in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Process are actually much less abstract (they’re more exact) in organizations</a:t>
            </a:r>
          </a:p>
          <a:p>
            <a:r>
              <a:rPr lang="en-US" dirty="0" smtClean="0"/>
              <a:t>Steps in some processes may be other processes</a:t>
            </a:r>
          </a:p>
          <a:p>
            <a:r>
              <a:rPr lang="en-US" dirty="0" smtClean="0"/>
              <a:t>Standardization allows simplification, learning from experience of others, and cost savings</a:t>
            </a:r>
          </a:p>
          <a:p>
            <a:r>
              <a:rPr lang="en-US" dirty="0" smtClean="0"/>
              <a:t>ISO 9001 is a process certification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775102"/>
            <a:ext cx="5181600" cy="4081328"/>
          </a:xfrm>
        </p:spPr>
      </p:pic>
      <p:sp>
        <p:nvSpPr>
          <p:cNvPr id="6" name="TextBox 5"/>
          <p:cNvSpPr txBox="1"/>
          <p:nvPr/>
        </p:nvSpPr>
        <p:spPr>
          <a:xfrm>
            <a:off x="118534" y="6541887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42.</a:t>
            </a:r>
          </a:p>
        </p:txBody>
      </p:sp>
    </p:spTree>
    <p:extLst>
      <p:ext uri="{BB962C8B-B14F-4D97-AF65-F5344CB8AC3E}">
        <p14:creationId xmlns:p14="http://schemas.microsoft.com/office/powerpoint/2010/main" val="28375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167" y="1796704"/>
            <a:ext cx="2022885" cy="240527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is hard to define; most agree there are </a:t>
            </a:r>
            <a:br>
              <a:rPr lang="en-US" dirty="0" smtClean="0"/>
            </a:br>
            <a:r>
              <a:rPr lang="en-US" dirty="0" smtClean="0"/>
              <a:t>three main aspects:</a:t>
            </a:r>
          </a:p>
          <a:p>
            <a:pPr lvl="1"/>
            <a:r>
              <a:rPr lang="en-US" b="1" dirty="0" smtClean="0"/>
              <a:t>Standards</a:t>
            </a:r>
            <a:r>
              <a:rPr lang="en-US" dirty="0" smtClean="0"/>
              <a:t> defined by the industry, organization, or team</a:t>
            </a:r>
          </a:p>
          <a:p>
            <a:pPr lvl="1"/>
            <a:r>
              <a:rPr lang="en-US" b="1" dirty="0" smtClean="0"/>
              <a:t>Conformance</a:t>
            </a:r>
            <a:r>
              <a:rPr lang="en-US" dirty="0" smtClean="0"/>
              <a:t> to the requirements, specifications, and</a:t>
            </a:r>
            <a:br>
              <a:rPr lang="en-US" dirty="0" smtClean="0"/>
            </a:br>
            <a:r>
              <a:rPr lang="en-US" dirty="0" smtClean="0"/>
              <a:t>commitments inherent to the project</a:t>
            </a:r>
          </a:p>
          <a:p>
            <a:pPr lvl="1"/>
            <a:r>
              <a:rPr lang="en-US" b="1" dirty="0" smtClean="0"/>
              <a:t>Excellence</a:t>
            </a:r>
            <a:r>
              <a:rPr lang="en-US" dirty="0" smtClean="0"/>
              <a:t>, the need to go beyond strictly meeting basic</a:t>
            </a:r>
            <a:br>
              <a:rPr lang="en-US" dirty="0" smtClean="0"/>
            </a:br>
            <a:r>
              <a:rPr lang="en-US" dirty="0" smtClean="0"/>
              <a:t>requirements/specifications.  Thinking about elements such</a:t>
            </a:r>
            <a:br>
              <a:rPr lang="en-US" dirty="0" smtClean="0"/>
            </a:br>
            <a:r>
              <a:rPr lang="en-US" dirty="0" smtClean="0"/>
              <a:t>as the user’s perspective, maintenance, long-term cost, etc.</a:t>
            </a:r>
          </a:p>
          <a:p>
            <a:r>
              <a:rPr lang="en-US" dirty="0" smtClean="0"/>
              <a:t>A fourth element can’t be ignored, though:</a:t>
            </a:r>
          </a:p>
          <a:p>
            <a:pPr lvl="1"/>
            <a:r>
              <a:rPr lang="en-US" b="1" dirty="0" smtClean="0"/>
              <a:t>Perception</a:t>
            </a:r>
            <a:r>
              <a:rPr lang="en-US" dirty="0" smtClean="0"/>
              <a:t> – do stakeholders have an appropriate, well-informed view of the project?  Are communications appropriate?  Is the team acting professionally?</a:t>
            </a:r>
          </a:p>
          <a:p>
            <a:pPr lvl="1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Quality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534" y="6396114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44.</a:t>
            </a:r>
          </a:p>
          <a:p>
            <a:pPr algn="r"/>
            <a:r>
              <a:rPr lang="en-US" sz="1100" dirty="0"/>
              <a:t>Crosby, P.B. Completeness: Quality for the 21st century. Plume. p. 45. 1992.</a:t>
            </a:r>
          </a:p>
        </p:txBody>
      </p:sp>
    </p:spTree>
    <p:extLst>
      <p:ext uri="{BB962C8B-B14F-4D97-AF65-F5344CB8AC3E}">
        <p14:creationId xmlns:p14="http://schemas.microsoft.com/office/powerpoint/2010/main" val="10264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and Process Quality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105939" cy="4351338"/>
          </a:xfrm>
        </p:spPr>
        <p:txBody>
          <a:bodyPr/>
          <a:lstStyle/>
          <a:p>
            <a:r>
              <a:rPr lang="en-US" dirty="0" smtClean="0"/>
              <a:t>Product Quality relates to what the project is trying to produce</a:t>
            </a:r>
          </a:p>
          <a:p>
            <a:pPr lvl="1"/>
            <a:r>
              <a:rPr lang="en-US" dirty="0" smtClean="0"/>
              <a:t>Examples include: Features, performance, durability, reliability, resources consumed</a:t>
            </a:r>
          </a:p>
          <a:p>
            <a:r>
              <a:rPr lang="en-US" dirty="0" smtClean="0"/>
              <a:t>Process Quality relates to the team’s planning and execution of the project</a:t>
            </a:r>
          </a:p>
          <a:p>
            <a:pPr lvl="1"/>
            <a:r>
              <a:rPr lang="en-US" dirty="0" smtClean="0"/>
              <a:t>Examples include: Timeliness, safety, compliance, responsiveness to customer</a:t>
            </a:r>
          </a:p>
          <a:p>
            <a:r>
              <a:rPr lang="en-US" dirty="0" smtClean="0"/>
              <a:t>Both must be addressed, balance must be achieved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374" y="1703940"/>
            <a:ext cx="4502426" cy="2904965"/>
          </a:xfrm>
        </p:spPr>
      </p:pic>
      <p:sp>
        <p:nvSpPr>
          <p:cNvPr id="9" name="TextBox 8"/>
          <p:cNvSpPr txBox="1"/>
          <p:nvPr/>
        </p:nvSpPr>
        <p:spPr>
          <a:xfrm>
            <a:off x="7730987" y="492531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‘Radar Chart’ Showing Balance/Prioritization of Quality in a Project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534" y="6541887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71.</a:t>
            </a:r>
          </a:p>
        </p:txBody>
      </p:sp>
    </p:spTree>
    <p:extLst>
      <p:ext uri="{BB962C8B-B14F-4D97-AF65-F5344CB8AC3E}">
        <p14:creationId xmlns:p14="http://schemas.microsoft.com/office/powerpoint/2010/main" val="9264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585251"/>
            <a:ext cx="10515600" cy="1591711"/>
          </a:xfrm>
        </p:spPr>
        <p:txBody>
          <a:bodyPr/>
          <a:lstStyle/>
          <a:p>
            <a:r>
              <a:rPr lang="en-US" dirty="0" smtClean="0"/>
              <a:t>Projects must balance the </a:t>
            </a:r>
            <a:r>
              <a:rPr lang="en-US" i="1" dirty="0" smtClean="0"/>
              <a:t>cost of quality</a:t>
            </a:r>
            <a:r>
              <a:rPr lang="en-US" dirty="0" smtClean="0"/>
              <a:t> with the </a:t>
            </a:r>
            <a:r>
              <a:rPr lang="en-US" i="1" dirty="0" smtClean="0"/>
              <a:t>cost of poor quality</a:t>
            </a:r>
          </a:p>
          <a:p>
            <a:r>
              <a:rPr lang="en-US" dirty="0" smtClean="0"/>
              <a:t>Determining where that balance lies requires teams to think about future implications of their actions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is a Balancing Act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534" y="6396114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46.</a:t>
            </a:r>
          </a:p>
          <a:p>
            <a:pPr algn="r"/>
            <a:r>
              <a:rPr lang="en-US" sz="1100" dirty="0" err="1"/>
              <a:t>Feigenbaum</a:t>
            </a:r>
            <a:r>
              <a:rPr lang="en-US" sz="1100" dirty="0"/>
              <a:t>, Armand V. Total Quality Control, Harvard Business Review November 1956, p. </a:t>
            </a:r>
            <a:r>
              <a:rPr lang="en-US" sz="1100" dirty="0" smtClean="0"/>
              <a:t>34.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658" y="1812373"/>
            <a:ext cx="5324683" cy="23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173527"/>
            <a:ext cx="10515600" cy="3003436"/>
          </a:xfrm>
        </p:spPr>
        <p:txBody>
          <a:bodyPr>
            <a:normAutofit/>
          </a:bodyPr>
          <a:lstStyle/>
          <a:p>
            <a:r>
              <a:rPr lang="en-US" b="1" dirty="0" smtClean="0"/>
              <a:t>Resources</a:t>
            </a:r>
            <a:r>
              <a:rPr lang="en-US" dirty="0" smtClean="0"/>
              <a:t>: The budget, materials, wages, etc.</a:t>
            </a:r>
          </a:p>
          <a:p>
            <a:r>
              <a:rPr lang="en-US" b="1" dirty="0" smtClean="0"/>
              <a:t>Schedule</a:t>
            </a:r>
            <a:r>
              <a:rPr lang="en-US" dirty="0" smtClean="0"/>
              <a:t>: The time expended</a:t>
            </a:r>
          </a:p>
          <a:p>
            <a:r>
              <a:rPr lang="en-US" b="1" i="1" dirty="0" smtClean="0"/>
              <a:t>Scope</a:t>
            </a:r>
            <a:r>
              <a:rPr lang="en-US" dirty="0" smtClean="0"/>
              <a:t>: What is and isn’t included in the project outcomes</a:t>
            </a:r>
          </a:p>
          <a:p>
            <a:r>
              <a:rPr lang="en-US" b="1" dirty="0" smtClean="0"/>
              <a:t>Quality</a:t>
            </a:r>
            <a:r>
              <a:rPr lang="en-US" dirty="0" smtClean="0"/>
              <a:t> can relate to any or all of the three</a:t>
            </a:r>
          </a:p>
          <a:p>
            <a:r>
              <a:rPr lang="en-US" dirty="0" smtClean="0"/>
              <a:t>Balance: More scope requires more resources, more schedule, or both.  Faster project means less scope/more resources, etc.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Projects are a Balancing Act, The </a:t>
            </a:r>
            <a:r>
              <a:rPr lang="en-US" sz="4000" i="1" dirty="0" smtClean="0"/>
              <a:t>Project Triangle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46.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855" y="1783885"/>
            <a:ext cx="2760287" cy="12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368" y="1812374"/>
            <a:ext cx="5707849" cy="214344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276759"/>
            <a:ext cx="10515600" cy="1900204"/>
          </a:xfrm>
        </p:spPr>
        <p:txBody>
          <a:bodyPr/>
          <a:lstStyle/>
          <a:p>
            <a:r>
              <a:rPr lang="en-US" dirty="0" smtClean="0"/>
              <a:t>Defining the projects outcomes, or </a:t>
            </a:r>
            <a:r>
              <a:rPr lang="en-US" i="1" dirty="0" smtClean="0"/>
              <a:t>deliverables</a:t>
            </a:r>
            <a:r>
              <a:rPr lang="en-US" dirty="0" smtClean="0"/>
              <a:t> often requires multiple </a:t>
            </a:r>
            <a:r>
              <a:rPr lang="en-US" i="1" dirty="0" smtClean="0"/>
              <a:t>artifacts</a:t>
            </a:r>
            <a:r>
              <a:rPr lang="en-US" dirty="0" smtClean="0"/>
              <a:t> (documents).  </a:t>
            </a:r>
          </a:p>
          <a:p>
            <a:r>
              <a:rPr lang="en-US" dirty="0" smtClean="0"/>
              <a:t>Artifacts are ‘stacked together’ to clarify all project outcomes</a:t>
            </a:r>
          </a:p>
          <a:p>
            <a:pPr lvl="1"/>
            <a:r>
              <a:rPr lang="en-US" dirty="0" smtClean="0"/>
              <a:t>Specific artifacts can vary by industry, organization, or team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Project Outcomes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59.</a:t>
            </a:r>
          </a:p>
        </p:txBody>
      </p:sp>
    </p:spTree>
    <p:extLst>
      <p:ext uri="{BB962C8B-B14F-4D97-AF65-F5344CB8AC3E}">
        <p14:creationId xmlns:p14="http://schemas.microsoft.com/office/powerpoint/2010/main" val="2722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606716" y="1600206"/>
            <a:ext cx="59756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“Increase </a:t>
            </a:r>
            <a:r>
              <a:rPr lang="en-US" sz="2800" dirty="0"/>
              <a:t>pedestrian access to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B-line </a:t>
            </a:r>
            <a:r>
              <a:rPr lang="en-US" sz="2800" dirty="0"/>
              <a:t>subway by 50</a:t>
            </a:r>
            <a:r>
              <a:rPr lang="en-US" sz="2800" dirty="0" smtClean="0"/>
              <a:t>%”</a:t>
            </a: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800" dirty="0" smtClean="0"/>
              <a:t>“Create </a:t>
            </a:r>
            <a:r>
              <a:rPr lang="en-US" sz="2800" dirty="0"/>
              <a:t>a connection platform that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will </a:t>
            </a:r>
            <a:r>
              <a:rPr lang="en-US" sz="2800" dirty="0"/>
              <a:t>allow RB-8 tractors to power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HST-4 jackhammer”</a:t>
            </a: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800" dirty="0" smtClean="0"/>
              <a:t>“Install </a:t>
            </a:r>
            <a:r>
              <a:rPr lang="en-US" sz="2800" dirty="0"/>
              <a:t>a well that will provide potable drinking water for 300 </a:t>
            </a:r>
            <a:r>
              <a:rPr lang="en-US" sz="2800" dirty="0" smtClean="0"/>
              <a:t>residents”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Project Goal Statements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588168"/>
            <a:ext cx="3998495" cy="4588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Goals</a:t>
            </a:r>
            <a:r>
              <a:rPr lang="en-US" sz="2400" dirty="0" smtClean="0"/>
              <a:t> – The overarching outcomes of the project</a:t>
            </a:r>
          </a:p>
          <a:p>
            <a:r>
              <a:rPr lang="en-US" sz="2400" dirty="0" smtClean="0"/>
              <a:t>High-level: What the project is trying to achieve</a:t>
            </a:r>
          </a:p>
          <a:p>
            <a:r>
              <a:rPr lang="en-US" sz="2400" dirty="0" smtClean="0"/>
              <a:t>Measurable: It should be clear when the goal is or isn’t met</a:t>
            </a:r>
          </a:p>
          <a:p>
            <a:r>
              <a:rPr lang="en-US" sz="2400" dirty="0" smtClean="0"/>
              <a:t>Achievable: Within the capability of the resources/time available</a:t>
            </a:r>
          </a:p>
          <a:p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257521" y="1585729"/>
            <a:ext cx="0" cy="4386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534" y="6541887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52.</a:t>
            </a:r>
          </a:p>
        </p:txBody>
      </p:sp>
    </p:spTree>
    <p:extLst>
      <p:ext uri="{BB962C8B-B14F-4D97-AF65-F5344CB8AC3E}">
        <p14:creationId xmlns:p14="http://schemas.microsoft.com/office/powerpoint/2010/main" val="32880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 business need or opportunity</a:t>
            </a:r>
          </a:p>
          <a:p>
            <a:r>
              <a:rPr lang="en-US" dirty="0" smtClean="0"/>
              <a:t>Often explored and initiated by the </a:t>
            </a:r>
            <a:r>
              <a:rPr lang="en-US" i="1" dirty="0" smtClean="0"/>
              <a:t>Project Sponsor(s)</a:t>
            </a:r>
            <a:r>
              <a:rPr lang="en-US" dirty="0" smtClean="0"/>
              <a:t>, who writes or approves the </a:t>
            </a:r>
            <a:r>
              <a:rPr lang="en-US" i="1" dirty="0" smtClean="0"/>
              <a:t>Project Charter</a:t>
            </a:r>
            <a:endParaRPr lang="en-US" dirty="0"/>
          </a:p>
          <a:p>
            <a:r>
              <a:rPr lang="en-US" dirty="0" smtClean="0"/>
              <a:t>Has the following features:</a:t>
            </a:r>
          </a:p>
          <a:p>
            <a:pPr lvl="1"/>
            <a:r>
              <a:rPr lang="en-US" dirty="0" smtClean="0"/>
              <a:t>A defined beginning and end</a:t>
            </a:r>
          </a:p>
          <a:p>
            <a:pPr lvl="1"/>
            <a:r>
              <a:rPr lang="en-US" dirty="0" smtClean="0"/>
              <a:t>Unique goals and outcomes</a:t>
            </a:r>
          </a:p>
          <a:p>
            <a:pPr lvl="1"/>
            <a:r>
              <a:rPr lang="en-US" dirty="0" smtClean="0"/>
              <a:t>Typically requires team members with varied skills</a:t>
            </a:r>
          </a:p>
          <a:p>
            <a:r>
              <a:rPr lang="en-US" dirty="0" smtClean="0"/>
              <a:t>Contrasts with </a:t>
            </a:r>
            <a:r>
              <a:rPr lang="en-US" i="1" dirty="0" smtClean="0"/>
              <a:t>Operational Work</a:t>
            </a:r>
            <a:r>
              <a:rPr lang="en-US" dirty="0" smtClean="0"/>
              <a:t>, which is repetitive ‘business as usual’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Project?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34" y="6541886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 Project Management Institute. A Guide to the Project Management Body of Knowledge – Fifth Edition. Project Management Institute Inc. p. 3. 2013.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339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606716" y="1600206"/>
            <a:ext cx="59756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/>
              <a:t>Project: </a:t>
            </a:r>
            <a:r>
              <a:rPr lang="en-US" sz="2300" dirty="0" err="1"/>
              <a:t>PartCo</a:t>
            </a:r>
            <a:r>
              <a:rPr lang="en-US" sz="2300" dirty="0"/>
              <a:t> RX-58 Installation</a:t>
            </a:r>
          </a:p>
          <a:p>
            <a:pPr marL="0" indent="0">
              <a:buNone/>
            </a:pPr>
            <a:r>
              <a:rPr lang="en-US" sz="2300" b="1" dirty="0"/>
              <a:t>Scope Statement:</a:t>
            </a:r>
            <a:r>
              <a:rPr lang="en-US" sz="2300" dirty="0"/>
              <a:t> This project will include installation, testing, and </a:t>
            </a:r>
            <a:r>
              <a:rPr lang="en-US" sz="2300" dirty="0" smtClean="0"/>
              <a:t>on-site training </a:t>
            </a:r>
            <a:r>
              <a:rPr lang="en-US" sz="2300" dirty="0"/>
              <a:t>of the RX-58 stamping machine within </a:t>
            </a:r>
            <a:r>
              <a:rPr lang="en-US" sz="2300" dirty="0" err="1"/>
              <a:t>PartCo’s</a:t>
            </a:r>
            <a:r>
              <a:rPr lang="en-US" sz="2300" dirty="0"/>
              <a:t> Springtown </a:t>
            </a:r>
            <a:r>
              <a:rPr lang="en-US" sz="2300" dirty="0" smtClean="0"/>
              <a:t>manufacturing </a:t>
            </a:r>
            <a:r>
              <a:rPr lang="en-US" sz="2300" dirty="0"/>
              <a:t>facility</a:t>
            </a:r>
            <a:r>
              <a:rPr lang="en-US" sz="2300" dirty="0" smtClean="0"/>
              <a:t>.</a:t>
            </a:r>
            <a:endParaRPr lang="en-US" sz="1050" dirty="0" smtClean="0"/>
          </a:p>
          <a:p>
            <a:pPr marL="0" indent="0">
              <a:buNone/>
            </a:pP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300" dirty="0" smtClean="0"/>
              <a:t>The </a:t>
            </a:r>
            <a:r>
              <a:rPr lang="en-US" sz="2300" dirty="0"/>
              <a:t>project will not include electrical tie-in beyond an in-place power box, </a:t>
            </a:r>
            <a:r>
              <a:rPr lang="en-US" sz="2300" dirty="0" smtClean="0"/>
              <a:t>integration </a:t>
            </a:r>
            <a:r>
              <a:rPr lang="en-US" sz="2300" dirty="0"/>
              <a:t>of the machine with upstream or downstream machines or processes, </a:t>
            </a:r>
            <a:r>
              <a:rPr lang="en-US" sz="2300" dirty="0" smtClean="0"/>
              <a:t>testing beyond </a:t>
            </a:r>
            <a:r>
              <a:rPr lang="en-US" sz="2300" dirty="0"/>
              <a:t>basic functionality, training after the date of installation, or training </a:t>
            </a:r>
            <a:r>
              <a:rPr lang="en-US" sz="2300" dirty="0" smtClean="0"/>
              <a:t>for more </a:t>
            </a:r>
            <a:r>
              <a:rPr lang="en-US" sz="2300" dirty="0"/>
              <a:t>than 10 employees of </a:t>
            </a:r>
            <a:r>
              <a:rPr lang="en-US" sz="2300" dirty="0" err="1"/>
              <a:t>PartCo</a:t>
            </a:r>
            <a:r>
              <a:rPr lang="en-US" sz="23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Project Scope Statements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588168"/>
            <a:ext cx="3998495" cy="4588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Scope Statements </a:t>
            </a:r>
            <a:r>
              <a:rPr lang="en-US" sz="2400" dirty="0"/>
              <a:t>– What </a:t>
            </a:r>
            <a:r>
              <a:rPr lang="en-US" sz="2400" i="1" dirty="0"/>
              <a:t>is</a:t>
            </a:r>
            <a:r>
              <a:rPr lang="en-US" sz="2400" dirty="0"/>
              <a:t> and </a:t>
            </a:r>
            <a:r>
              <a:rPr lang="en-US" sz="2400" i="1" dirty="0"/>
              <a:t>isn’t</a:t>
            </a:r>
            <a:r>
              <a:rPr lang="en-US" sz="2400" dirty="0"/>
              <a:t> included in the project</a:t>
            </a:r>
          </a:p>
          <a:p>
            <a:r>
              <a:rPr lang="en-US" sz="2400" dirty="0"/>
              <a:t>A list of major </a:t>
            </a:r>
            <a:r>
              <a:rPr lang="en-US" sz="2400" i="1" dirty="0" err="1"/>
              <a:t>delieverables</a:t>
            </a:r>
            <a:endParaRPr lang="en-US" sz="2400" i="1" dirty="0"/>
          </a:p>
          <a:p>
            <a:r>
              <a:rPr lang="en-US" sz="2400" dirty="0"/>
              <a:t>A basic strategy</a:t>
            </a:r>
          </a:p>
          <a:p>
            <a:r>
              <a:rPr lang="en-US" sz="2400" dirty="0"/>
              <a:t>Constraints, assumptions, and external dependencies</a:t>
            </a:r>
          </a:p>
          <a:p>
            <a:r>
              <a:rPr lang="en-US" sz="2400" dirty="0"/>
              <a:t>Often in the form of paragraphs with ‘bullets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257521" y="1585729"/>
            <a:ext cx="0" cy="4386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534" y="6541887"/>
            <a:ext cx="1199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56.</a:t>
            </a:r>
          </a:p>
        </p:txBody>
      </p:sp>
    </p:spTree>
    <p:extLst>
      <p:ext uri="{BB962C8B-B14F-4D97-AF65-F5344CB8AC3E}">
        <p14:creationId xmlns:p14="http://schemas.microsoft.com/office/powerpoint/2010/main" val="38286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606716" y="1600206"/>
            <a:ext cx="5975684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/>
              <a:t>“All user-accessible web pages shall render properly on the latest major </a:t>
            </a:r>
            <a:r>
              <a:rPr lang="en-US" sz="2800" dirty="0" smtClean="0"/>
              <a:t>version of </a:t>
            </a:r>
            <a:r>
              <a:rPr lang="en-US" sz="2800" dirty="0"/>
              <a:t>each of the top three mobile </a:t>
            </a:r>
            <a:r>
              <a:rPr lang="en-US" sz="2800" dirty="0" smtClean="0"/>
              <a:t>browsers”</a:t>
            </a: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800" dirty="0"/>
              <a:t> “The secondary module casing shall be produced using 0.3 thick 304 </a:t>
            </a:r>
            <a:r>
              <a:rPr lang="en-US" sz="2800" dirty="0" smtClean="0"/>
              <a:t>grade stainless </a:t>
            </a:r>
            <a:r>
              <a:rPr lang="en-US" sz="2800" dirty="0"/>
              <a:t>steel”</a:t>
            </a: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800" dirty="0"/>
              <a:t> “The product in its entirety is to be delivered 45 business days after the </a:t>
            </a:r>
            <a:r>
              <a:rPr lang="en-US" sz="2800" dirty="0" smtClean="0"/>
              <a:t>Statement </a:t>
            </a:r>
            <a:r>
              <a:rPr lang="en-US" sz="2800" dirty="0"/>
              <a:t>of Work is signed”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Project Requirements / Specifications</a:t>
            </a:r>
            <a:endParaRPr lang="en-US" sz="4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257521" y="1585729"/>
            <a:ext cx="0" cy="4386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588168"/>
            <a:ext cx="3998495" cy="4588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Requirements </a:t>
            </a:r>
            <a:r>
              <a:rPr lang="en-US" sz="2400" dirty="0"/>
              <a:t>and/or  </a:t>
            </a:r>
            <a:r>
              <a:rPr lang="en-US" sz="2400" b="1" dirty="0"/>
              <a:t>Specifications </a:t>
            </a:r>
            <a:r>
              <a:rPr lang="en-US" sz="2400" dirty="0"/>
              <a:t>– Details for what’s expected</a:t>
            </a:r>
          </a:p>
          <a:p>
            <a:r>
              <a:rPr lang="en-US" sz="2400" dirty="0"/>
              <a:t>Non-ambiguous</a:t>
            </a:r>
          </a:p>
          <a:p>
            <a:r>
              <a:rPr lang="en-US" sz="2400" dirty="0"/>
              <a:t>Reader should know exactly what’s needed</a:t>
            </a:r>
          </a:p>
          <a:p>
            <a:r>
              <a:rPr lang="en-US" sz="2400" dirty="0"/>
              <a:t>Functional (the outcomes) and non-functional (limits such as schedule, safety, etc.)</a:t>
            </a:r>
          </a:p>
        </p:txBody>
      </p:sp>
    </p:spTree>
    <p:extLst>
      <p:ext uri="{BB962C8B-B14F-4D97-AF65-F5344CB8AC3E}">
        <p14:creationId xmlns:p14="http://schemas.microsoft.com/office/powerpoint/2010/main" val="38286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‘Project Kickoff Meeting’ is designed to:</a:t>
            </a:r>
          </a:p>
          <a:p>
            <a:r>
              <a:rPr lang="en-US" dirty="0" smtClean="0"/>
              <a:t>Establish the project and begin the work</a:t>
            </a:r>
          </a:p>
          <a:p>
            <a:r>
              <a:rPr lang="en-US" dirty="0" smtClean="0"/>
              <a:t>Introduce team members and stakeholders to each other, and define roles/responsibilities</a:t>
            </a:r>
          </a:p>
          <a:p>
            <a:r>
              <a:rPr lang="en-US" dirty="0" smtClean="0"/>
              <a:t>Share clear goals and objectives, define what success means to the team</a:t>
            </a:r>
          </a:p>
          <a:p>
            <a:r>
              <a:rPr lang="en-US" dirty="0" smtClean="0"/>
              <a:t>Choose/share tools, meeting times, etc.</a:t>
            </a:r>
          </a:p>
          <a:p>
            <a:r>
              <a:rPr lang="en-US" dirty="0" smtClean="0"/>
              <a:t>Begin foundational work on the project plans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Kicking Off a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central </a:t>
            </a:r>
            <a:r>
              <a:rPr lang="en-US" i="1" dirty="0" smtClean="0"/>
              <a:t>artifact</a:t>
            </a:r>
            <a:r>
              <a:rPr lang="en-US" dirty="0" smtClean="0"/>
              <a:t> in planning any project</a:t>
            </a:r>
          </a:p>
          <a:p>
            <a:r>
              <a:rPr lang="en-US" dirty="0" smtClean="0"/>
              <a:t>Can consist of one or more documents</a:t>
            </a:r>
          </a:p>
          <a:p>
            <a:r>
              <a:rPr lang="en-US" dirty="0" smtClean="0"/>
              <a:t>Anyone reading the project plan should have all of the information they need to carry out the project as planned</a:t>
            </a:r>
          </a:p>
          <a:p>
            <a:r>
              <a:rPr lang="en-US" dirty="0" smtClean="0"/>
              <a:t>Sections (continued on next slide):</a:t>
            </a:r>
          </a:p>
          <a:p>
            <a:pPr lvl="1"/>
            <a:r>
              <a:rPr lang="en-US" b="1" dirty="0" smtClean="0"/>
              <a:t>Executive Summary</a:t>
            </a:r>
            <a:r>
              <a:rPr lang="en-US" dirty="0" smtClean="0"/>
              <a:t>: Written last, one page, summarized the plan at a high level</a:t>
            </a:r>
          </a:p>
          <a:p>
            <a:pPr lvl="1"/>
            <a:r>
              <a:rPr lang="en-US" b="1" dirty="0" smtClean="0"/>
              <a:t>Outcomes: </a:t>
            </a:r>
            <a:r>
              <a:rPr lang="en-US" dirty="0" smtClean="0"/>
              <a:t>Includes goals, scope statements, requirements/specifications, and any other elements needed to clearly define the project’s outcomes</a:t>
            </a:r>
          </a:p>
          <a:p>
            <a:pPr lvl="1"/>
            <a:r>
              <a:rPr lang="en-US" b="1" dirty="0" smtClean="0"/>
              <a:t>Schedule and Budget: </a:t>
            </a:r>
            <a:r>
              <a:rPr lang="en-US" dirty="0" smtClean="0"/>
              <a:t>How time and resources are to be expended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 Plan (1 of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6149"/>
          </a:xfrm>
        </p:spPr>
        <p:txBody>
          <a:bodyPr>
            <a:normAutofit/>
          </a:bodyPr>
          <a:lstStyle/>
          <a:p>
            <a:r>
              <a:rPr lang="en-US" dirty="0" smtClean="0"/>
              <a:t>Sections (continued from previous slide):</a:t>
            </a:r>
          </a:p>
          <a:p>
            <a:pPr lvl="1"/>
            <a:r>
              <a:rPr lang="en-US" b="1" dirty="0" smtClean="0"/>
              <a:t>Resource and Process Management:</a:t>
            </a:r>
            <a:r>
              <a:rPr lang="en-US" dirty="0" smtClean="0"/>
              <a:t> How human resources (team members) are to be acquired and managed as well as how materials and other resources are to be acquired and managed.  Includes processes and change procedures</a:t>
            </a:r>
          </a:p>
          <a:p>
            <a:pPr lvl="1"/>
            <a:r>
              <a:rPr lang="en-US" b="1" dirty="0" smtClean="0"/>
              <a:t>Quality Assurance Plan:</a:t>
            </a:r>
            <a:r>
              <a:rPr lang="en-US" dirty="0" smtClean="0"/>
              <a:t> How product and process quality are going to be managed</a:t>
            </a:r>
          </a:p>
          <a:p>
            <a:pPr lvl="1"/>
            <a:r>
              <a:rPr lang="en-US" b="1" dirty="0" smtClean="0"/>
              <a:t>Stakeholder Communication Plan: </a:t>
            </a:r>
            <a:r>
              <a:rPr lang="en-US" dirty="0" smtClean="0"/>
              <a:t>A listing of all project stakeholders and who/what/where/when/by whom communications are planned</a:t>
            </a:r>
          </a:p>
          <a:p>
            <a:pPr lvl="1"/>
            <a:r>
              <a:rPr lang="en-US" b="1" dirty="0" smtClean="0"/>
              <a:t>Risk and Issue Management: </a:t>
            </a:r>
            <a:r>
              <a:rPr lang="en-US" dirty="0" smtClean="0"/>
              <a:t>A listing and strategies for all risks and issues identified within the project</a:t>
            </a:r>
          </a:p>
          <a:p>
            <a:pPr lvl="1"/>
            <a:r>
              <a:rPr lang="en-US" b="1" dirty="0" smtClean="0"/>
              <a:t>Document Revision and Approval: </a:t>
            </a:r>
            <a:r>
              <a:rPr lang="en-US" dirty="0" smtClean="0"/>
              <a:t>A log of changes and sign-off/approval for the plan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 Plan</a:t>
            </a:r>
            <a:r>
              <a:rPr lang="en-US" dirty="0"/>
              <a:t>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</p:spTree>
    <p:extLst>
      <p:ext uri="{BB962C8B-B14F-4D97-AF65-F5344CB8AC3E}">
        <p14:creationId xmlns:p14="http://schemas.microsoft.com/office/powerpoint/2010/main" val="2035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Projects are unique and time limited, and vary from organization to organization (size, length, etc.)</a:t>
            </a:r>
          </a:p>
          <a:p>
            <a:r>
              <a:rPr lang="en-US" dirty="0" smtClean="0"/>
              <a:t>Organizational structures, values, and needs have very significant effects on projects and how they’re carried out</a:t>
            </a:r>
          </a:p>
          <a:p>
            <a:r>
              <a:rPr lang="en-US" dirty="0" smtClean="0"/>
              <a:t>Quality (the cost of quality and the cost of poor quality) and the Project Triangle represent a constant give-and-take balancing act</a:t>
            </a:r>
          </a:p>
          <a:p>
            <a:r>
              <a:rPr lang="en-US" dirty="0" smtClean="0"/>
              <a:t>Project outcomes are defined in layers, which can include goals, objective, requirements/</a:t>
            </a:r>
            <a:r>
              <a:rPr lang="en-US" dirty="0" err="1" smtClean="0"/>
              <a:t>specifiactions</a:t>
            </a:r>
            <a:r>
              <a:rPr lang="en-US" dirty="0" smtClean="0"/>
              <a:t>, and other artifacts</a:t>
            </a:r>
          </a:p>
          <a:p>
            <a:r>
              <a:rPr lang="en-US" dirty="0" smtClean="0"/>
              <a:t>Project kickoff meetings and creating the project plan are often the initial steps in any project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05069"/>
            <a:ext cx="10363200" cy="1470025"/>
          </a:xfrm>
        </p:spPr>
        <p:txBody>
          <a:bodyPr/>
          <a:lstStyle/>
          <a:p>
            <a:r>
              <a:rPr lang="en-US" dirty="0" smtClean="0"/>
              <a:t>Questions /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748989"/>
            <a:ext cx="10515600" cy="34279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Conception/Initiation Phase</a:t>
            </a:r>
          </a:p>
          <a:p>
            <a:pPr lvl="1"/>
            <a:r>
              <a:rPr lang="en-US" dirty="0" smtClean="0"/>
              <a:t>Research conducted, leadership chosen, goals and requirements established</a:t>
            </a:r>
          </a:p>
          <a:p>
            <a:r>
              <a:rPr lang="en-US" dirty="0" smtClean="0"/>
              <a:t>Planning Phase</a:t>
            </a:r>
          </a:p>
          <a:p>
            <a:pPr lvl="1"/>
            <a:r>
              <a:rPr lang="en-US" dirty="0" smtClean="0"/>
              <a:t>Detailed plans drafted and documented</a:t>
            </a:r>
          </a:p>
          <a:p>
            <a:r>
              <a:rPr lang="en-US" dirty="0" smtClean="0"/>
              <a:t>Execution Phase</a:t>
            </a:r>
          </a:p>
          <a:p>
            <a:pPr lvl="1"/>
            <a:r>
              <a:rPr lang="en-US" dirty="0" smtClean="0"/>
              <a:t>Plans are implemented, intended result of project takes shape</a:t>
            </a:r>
          </a:p>
          <a:p>
            <a:r>
              <a:rPr lang="en-US" dirty="0" smtClean="0"/>
              <a:t>Closing Phase</a:t>
            </a:r>
          </a:p>
          <a:p>
            <a:pPr lvl="1"/>
            <a:r>
              <a:rPr lang="en-US" dirty="0" smtClean="0"/>
              <a:t>Results handed off, lessons learned collected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700" y="1730375"/>
            <a:ext cx="7848600" cy="7884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Phases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34" y="6396114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27.</a:t>
            </a:r>
          </a:p>
          <a:p>
            <a:pPr algn="r"/>
            <a:r>
              <a:rPr lang="en-US" sz="1100" dirty="0" smtClean="0"/>
              <a:t>Project Management Institute. A Guide to the Project Management Body of Knowledge – Fifth Edition. Project Management Institute Inc. p. 42. 2013.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817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339548"/>
            <a:ext cx="10515600" cy="2837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Unlike individual phases, </a:t>
            </a:r>
            <a:r>
              <a:rPr lang="en-US" i="1" dirty="0" smtClean="0"/>
              <a:t>Project Functions </a:t>
            </a:r>
            <a:r>
              <a:rPr lang="en-US" dirty="0" smtClean="0"/>
              <a:t>don’t occur at one point in time – they require continuous attention and/or action</a:t>
            </a:r>
          </a:p>
          <a:p>
            <a:pPr lvl="1"/>
            <a:r>
              <a:rPr lang="en-US" dirty="0" smtClean="0"/>
              <a:t>Risk and Issue Management</a:t>
            </a:r>
          </a:p>
          <a:p>
            <a:pPr lvl="1"/>
            <a:r>
              <a:rPr lang="en-US" dirty="0" smtClean="0"/>
              <a:t>Quality Management</a:t>
            </a:r>
          </a:p>
          <a:p>
            <a:pPr lvl="1"/>
            <a:r>
              <a:rPr lang="en-US" dirty="0" smtClean="0"/>
              <a:t>Communications Management</a:t>
            </a:r>
          </a:p>
          <a:p>
            <a:pPr lvl="1"/>
            <a:r>
              <a:rPr lang="en-US" i="1" dirty="0" smtClean="0"/>
              <a:t>Project Management</a:t>
            </a:r>
            <a:r>
              <a:rPr lang="en-US" dirty="0" smtClean="0"/>
              <a:t> itself!</a:t>
            </a:r>
            <a:endParaRPr lang="en-US" i="1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887" y="1730444"/>
            <a:ext cx="7845552" cy="13551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34" y="6396114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28.</a:t>
            </a:r>
          </a:p>
          <a:p>
            <a:pPr algn="r"/>
            <a:r>
              <a:rPr lang="en-US" sz="1100" dirty="0" smtClean="0"/>
              <a:t>Project Management Institute. A Guide to the Project Management Body of Knowledge – Fifth Edition. Project Management Institute Inc. p. 42. 2013.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952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6035857" cy="15948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Can Vary in Size and Scale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539" y="3768959"/>
            <a:ext cx="6335261" cy="2472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5930" y="1690688"/>
            <a:ext cx="4157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large project can have multiple sub-projects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768959"/>
            <a:ext cx="3985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i="1" dirty="0" smtClean="0"/>
              <a:t>product life cycle </a:t>
            </a:r>
            <a:r>
              <a:rPr lang="en-US" sz="2800" dirty="0" smtClean="0"/>
              <a:t>includes projects in every phase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8534" y="6396114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Diagrams: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29, 30.</a:t>
            </a:r>
          </a:p>
          <a:p>
            <a:pPr algn="r"/>
            <a:r>
              <a:rPr lang="en-US" sz="1100" dirty="0" smtClean="0"/>
              <a:t>Project Management Institute. A Guide to the Project Management Body of Knowledge – Fifth Edition. Project Management Institute Inc. p. 42. 2013.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629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‘Classic’ organizational structure</a:t>
            </a:r>
          </a:p>
          <a:p>
            <a:r>
              <a:rPr lang="en-US" dirty="0" smtClean="0"/>
              <a:t>Organization made up of functional </a:t>
            </a:r>
            <a:br>
              <a:rPr lang="en-US" dirty="0" smtClean="0"/>
            </a:br>
            <a:r>
              <a:rPr lang="en-US" dirty="0" smtClean="0"/>
              <a:t>‘silos’ (HR, Sales, Marketing, etc.)</a:t>
            </a:r>
          </a:p>
          <a:p>
            <a:r>
              <a:rPr lang="en-US" dirty="0" smtClean="0"/>
              <a:t>Project </a:t>
            </a:r>
            <a:r>
              <a:rPr lang="en-US" dirty="0"/>
              <a:t>t</a:t>
            </a:r>
            <a:r>
              <a:rPr lang="en-US" dirty="0" smtClean="0"/>
              <a:t>eams consist of resources</a:t>
            </a:r>
            <a:br>
              <a:rPr lang="en-US" dirty="0" smtClean="0"/>
            </a:br>
            <a:r>
              <a:rPr lang="en-US" dirty="0" smtClean="0"/>
              <a:t>from multiple departments</a:t>
            </a:r>
          </a:p>
          <a:p>
            <a:r>
              <a:rPr lang="en-US" dirty="0" smtClean="0"/>
              <a:t>Strengths: resource redundancy</a:t>
            </a:r>
          </a:p>
          <a:p>
            <a:r>
              <a:rPr lang="en-US" dirty="0" smtClean="0"/>
              <a:t>Weaknesses: resources don’t report to project leader, functional managers may not be supportive of project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Organizational Structure</a:t>
            </a:r>
            <a:endParaRPr lang="en-US" dirty="0"/>
          </a:p>
        </p:txBody>
      </p:sp>
      <p:pic>
        <p:nvPicPr>
          <p:cNvPr id="2050" name="Picture 2" descr="C:\Users\sam\Dropbox\Books\Project Team Leadership and Communication\curriculum\images\OrganizationFunc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7147" y="1810043"/>
            <a:ext cx="4376653" cy="20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534" y="6396114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31.</a:t>
            </a:r>
          </a:p>
          <a:p>
            <a:pPr algn="r"/>
            <a:r>
              <a:rPr lang="en-US" sz="1100" dirty="0" smtClean="0"/>
              <a:t>Project Management Institute. A Guide to the Project Management Body of Knowledge – Fifth Edition. Project Management Institute Inc. p. 21-22. 2013.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372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‘Flat’ organizational structure</a:t>
            </a:r>
          </a:p>
          <a:p>
            <a:r>
              <a:rPr lang="en-US" dirty="0" smtClean="0"/>
              <a:t>Organization made of project</a:t>
            </a:r>
            <a:br>
              <a:rPr lang="en-US" dirty="0" smtClean="0"/>
            </a:br>
            <a:r>
              <a:rPr lang="en-US" dirty="0" smtClean="0"/>
              <a:t>leads and resources, with few ‘layers’</a:t>
            </a:r>
          </a:p>
          <a:p>
            <a:r>
              <a:rPr lang="en-US" dirty="0" smtClean="0"/>
              <a:t>Project </a:t>
            </a:r>
            <a:r>
              <a:rPr lang="en-US" dirty="0"/>
              <a:t>t</a:t>
            </a:r>
            <a:r>
              <a:rPr lang="en-US" dirty="0" smtClean="0"/>
              <a:t>eams consist of resources </a:t>
            </a:r>
            <a:br>
              <a:rPr lang="en-US" dirty="0" smtClean="0"/>
            </a:br>
            <a:r>
              <a:rPr lang="en-US" dirty="0" smtClean="0"/>
              <a:t>specifically recruited/assigned to that project</a:t>
            </a:r>
            <a:endParaRPr lang="en-US" dirty="0"/>
          </a:p>
          <a:p>
            <a:r>
              <a:rPr lang="en-US" dirty="0" smtClean="0"/>
              <a:t>Strengths: Autonomy/freedom/self-direction, no functional managers</a:t>
            </a:r>
          </a:p>
          <a:p>
            <a:r>
              <a:rPr lang="en-US" dirty="0" smtClean="0"/>
              <a:t>Weaknesses: Resources are tempted to join other projects ‘jump ship’ to retain employment, projects must ‘stand on their own’, competition between projects for resources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Project-Focused </a:t>
            </a:r>
            <a:r>
              <a:rPr lang="en-US" dirty="0" smtClean="0"/>
              <a:t>Organizational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534" y="6396114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33.</a:t>
            </a:r>
          </a:p>
          <a:p>
            <a:pPr algn="r"/>
            <a:r>
              <a:rPr lang="en-US" sz="1100" dirty="0" smtClean="0"/>
              <a:t>Project Management Institute. A Guide to the Project Management Body of Knowledge – Fifth Edition. Project Management Institute Inc. p. 21-22. 2013.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504" y="1813205"/>
            <a:ext cx="4850296" cy="12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278218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‘Strong’ or ‘weak’ matrix depending on ratio of Functional to Project-Focused aspects</a:t>
            </a:r>
          </a:p>
          <a:p>
            <a:r>
              <a:rPr lang="en-US" dirty="0" smtClean="0"/>
              <a:t>Resources are often external contractors</a:t>
            </a:r>
          </a:p>
          <a:p>
            <a:r>
              <a:rPr lang="en-US" dirty="0" smtClean="0"/>
              <a:t>Strengths: compatible with older, ‘classic’ orgs, can be adjusted as needed</a:t>
            </a:r>
          </a:p>
          <a:p>
            <a:r>
              <a:rPr lang="en-US" dirty="0" smtClean="0"/>
              <a:t>Weaknesses: some resources may feel more detached from project than others, significant increase in number of stakeholders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Organizational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534" y="6396114"/>
            <a:ext cx="1199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Diagram: Malachowsky, Samuel. Project Team Leadership and Communication. </a:t>
            </a:r>
            <a:r>
              <a:rPr lang="en-US" sz="1100" dirty="0" err="1" smtClean="0"/>
              <a:t>Lintwood</a:t>
            </a:r>
            <a:r>
              <a:rPr lang="en-US" sz="1100" dirty="0" smtClean="0"/>
              <a:t> Press. 2018. p. 35.</a:t>
            </a:r>
          </a:p>
          <a:p>
            <a:pPr algn="r"/>
            <a:r>
              <a:rPr lang="en-US" sz="1100" dirty="0" smtClean="0"/>
              <a:t>Project Management Institute. A Guide to the Project Management Body of Knowledge – Fifth Edition. Project Management Institute Inc. p. 21-22. 2013.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939" y="1826895"/>
            <a:ext cx="4104860" cy="325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the concept of </a:t>
            </a:r>
            <a:r>
              <a:rPr lang="en-US" i="1" dirty="0" smtClean="0"/>
              <a:t>culture</a:t>
            </a:r>
            <a:r>
              <a:rPr lang="en-US" dirty="0" smtClean="0"/>
              <a:t>, organizations have defining characteristics:</a:t>
            </a:r>
          </a:p>
          <a:p>
            <a:pPr lvl="1"/>
            <a:r>
              <a:rPr lang="en-US" dirty="0" smtClean="0"/>
              <a:t>How customers are treated (input, visibility into inner workings)</a:t>
            </a:r>
          </a:p>
          <a:p>
            <a:pPr lvl="1"/>
            <a:r>
              <a:rPr lang="en-US" dirty="0" smtClean="0"/>
              <a:t>Risk tolerance and preferred schedule certainty</a:t>
            </a:r>
          </a:p>
          <a:p>
            <a:pPr lvl="1"/>
            <a:r>
              <a:rPr lang="en-US" dirty="0" smtClean="0"/>
              <a:t>Experience level of personnel and management</a:t>
            </a:r>
          </a:p>
          <a:p>
            <a:r>
              <a:rPr lang="en-US" dirty="0" smtClean="0"/>
              <a:t>And these can highlight certain needs.  For example:</a:t>
            </a:r>
          </a:p>
          <a:p>
            <a:pPr lvl="1"/>
            <a:r>
              <a:rPr lang="en-US" dirty="0" smtClean="0"/>
              <a:t>The need for extremely clear requirements/specifications vs. the need for stakeholder input (prototypes, revisions, etc.)</a:t>
            </a:r>
          </a:p>
          <a:p>
            <a:pPr lvl="1"/>
            <a:r>
              <a:rPr lang="en-US" dirty="0" smtClean="0"/>
              <a:t>The need for a clear schedule vs. the need for a responsive project</a:t>
            </a:r>
          </a:p>
          <a:p>
            <a:pPr lvl="1"/>
            <a:r>
              <a:rPr lang="en-US" dirty="0" smtClean="0"/>
              <a:t>The need for many or few project </a:t>
            </a:r>
            <a:r>
              <a:rPr lang="en-US" i="1" dirty="0" smtClean="0"/>
              <a:t>artifacts</a:t>
            </a:r>
            <a:r>
              <a:rPr lang="en-US" dirty="0"/>
              <a:t> </a:t>
            </a:r>
            <a:r>
              <a:rPr lang="en-US" dirty="0" smtClean="0"/>
              <a:t>(documentation)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Values and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Leadershi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adershipBook3.potx" id="{FA589EC2-89E0-4490-BF87-66EAA3C17F0B}" vid="{9D6338BE-032C-45CD-9BF1-8912E18B15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LeadershipBook4</Template>
  <TotalTime>1961</TotalTime>
  <Words>3098</Words>
  <Application>Microsoft Office PowerPoint</Application>
  <PresentationFormat>Custom</PresentationFormat>
  <Paragraphs>354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ProjectLeadership</vt:lpstr>
      <vt:lpstr>Project Fundamentals</vt:lpstr>
      <vt:lpstr>What is a Project?</vt:lpstr>
      <vt:lpstr>Project Phases</vt:lpstr>
      <vt:lpstr>Project Functions</vt:lpstr>
      <vt:lpstr>Projects Can Vary in Size and Scale</vt:lpstr>
      <vt:lpstr>Functional Organizational Structure</vt:lpstr>
      <vt:lpstr>Project-Focused Organizational Structure</vt:lpstr>
      <vt:lpstr>Matrix Organizational Structure</vt:lpstr>
      <vt:lpstr>Organizational Values and Needs</vt:lpstr>
      <vt:lpstr>Plan-Focused Process Models</vt:lpstr>
      <vt:lpstr>Cyclical Process Models</vt:lpstr>
      <vt:lpstr>Change-Focused Process Models</vt:lpstr>
      <vt:lpstr>Process in Organizations</vt:lpstr>
      <vt:lpstr>Project Quality</vt:lpstr>
      <vt:lpstr>Product and Process Quality</vt:lpstr>
      <vt:lpstr>Quality is a Balancing Act</vt:lpstr>
      <vt:lpstr>Projects are a Balancing Act, The Project Triangle</vt:lpstr>
      <vt:lpstr>Defining Project Outcomes</vt:lpstr>
      <vt:lpstr>Project Goal Statements</vt:lpstr>
      <vt:lpstr>Project Scope Statements</vt:lpstr>
      <vt:lpstr>Project Requirements / Specifications</vt:lpstr>
      <vt:lpstr>Kicking Off a Project</vt:lpstr>
      <vt:lpstr>The Project Plan (1 of 2)</vt:lpstr>
      <vt:lpstr>The Project Plan (2 of 2)</vt:lpstr>
      <vt:lpstr>Summary and Conclusions</vt:lpstr>
      <vt:lpstr>Questions / Discussion</vt:lpstr>
    </vt:vector>
  </TitlesOfParts>
  <Company>Rochester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Leadership</dc:title>
  <dc:creator>Samuel Malachowsky</dc:creator>
  <cp:lastModifiedBy>Samuel Malachowsky</cp:lastModifiedBy>
  <cp:revision>113</cp:revision>
  <dcterms:created xsi:type="dcterms:W3CDTF">2018-05-21T18:12:12Z</dcterms:created>
  <dcterms:modified xsi:type="dcterms:W3CDTF">2018-11-15T15:49:46Z</dcterms:modified>
</cp:coreProperties>
</file>