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02" r:id="rId2"/>
    <p:sldId id="304" r:id="rId3"/>
    <p:sldId id="303" r:id="rId4"/>
    <p:sldId id="300" r:id="rId5"/>
    <p:sldId id="305" r:id="rId6"/>
    <p:sldId id="30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3" autoAdjust="0"/>
    <p:restoredTop sz="73588" autoAdjust="0"/>
  </p:normalViewPr>
  <p:slideViewPr>
    <p:cSldViewPr snapToGrid="0">
      <p:cViewPr>
        <p:scale>
          <a:sx n="50" d="100"/>
          <a:sy n="50" d="100"/>
        </p:scale>
        <p:origin x="-1104" y="-1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A6FD9-2EDC-4E70-A748-596C191FD959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EB05C-5264-453A-BF38-BF23082C0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4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29-30 of the Project Team Leadership and Communication book.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Exercise #2 on page 76 is a similar question.</a:t>
            </a: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Propose multiple</a:t>
            </a:r>
            <a:r>
              <a:rPr lang="en-US" baseline="0" dirty="0" smtClean="0"/>
              <a:t> projects within a single product’s life cycle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7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1.5,</a:t>
            </a:r>
            <a:r>
              <a:rPr lang="en-US" i="1" baseline="0" dirty="0" smtClean="0"/>
              <a:t> pages 10-12, and section 2.2, pages 30-35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10-15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Analyze the cultural</a:t>
            </a:r>
            <a:r>
              <a:rPr lang="en-US" baseline="0" dirty="0" smtClean="0"/>
              <a:t> norms and organizational structures of multiple industries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33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2.3,</a:t>
            </a:r>
            <a:r>
              <a:rPr lang="en-US" i="1" baseline="0" dirty="0" smtClean="0"/>
              <a:t> pages 36-43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15-20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Analyze a scenario and c</a:t>
            </a:r>
            <a:r>
              <a:rPr lang="en-US" dirty="0" smtClean="0"/>
              <a:t>onstruct a basic process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2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44-46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10-15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Develop</a:t>
            </a:r>
            <a:r>
              <a:rPr lang="en-US" b="0" baseline="0" dirty="0" smtClean="0"/>
              <a:t> scenario-specific quality-related elements of consideration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68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2.5,</a:t>
            </a:r>
            <a:r>
              <a:rPr lang="en-US" i="1" baseline="0" dirty="0" smtClean="0"/>
              <a:t> pages 51-61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Similar to exercise 6 on pages 76-77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10-15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Construct</a:t>
            </a:r>
            <a:r>
              <a:rPr lang="en-US" b="0" baseline="0" dirty="0" smtClean="0"/>
              <a:t> scenario-specific goals, scope statements, and </a:t>
            </a:r>
            <a:r>
              <a:rPr lang="en-US" dirty="0" smtClean="0"/>
              <a:t>specifications/requirements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68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2.6,</a:t>
            </a:r>
            <a:r>
              <a:rPr lang="en-US" i="1" baseline="0" dirty="0" smtClean="0"/>
              <a:t> pages 61-69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10-15</a:t>
            </a:r>
            <a:r>
              <a:rPr lang="en-US" baseline="0" dirty="0" smtClean="0"/>
              <a:t> minute </a:t>
            </a:r>
            <a:r>
              <a:rPr lang="en-US" baseline="0" dirty="0" smtClean="0"/>
              <a:t>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</a:t>
            </a:r>
            <a:r>
              <a:rPr lang="en-US" b="0" dirty="0" smtClean="0"/>
              <a:t> Design</a:t>
            </a:r>
            <a:r>
              <a:rPr lang="en-US" b="0" baseline="0" dirty="0" smtClean="0"/>
              <a:t> a project plan outline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74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33467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7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8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6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8246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the following scenario: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i="1" dirty="0" smtClean="0"/>
              <a:t>Your team is overseeing the design, production, and marketing of a new type of non-stick frying pan.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List 10 projects that might be a part of this product's life cycle.  Be sure to include at least 1 from each phase (conception, growth, maturity, decline, withdrawal)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One Product, Multiple Projects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634" y="3257520"/>
            <a:ext cx="4742505" cy="18511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30.</a:t>
            </a:r>
          </a:p>
        </p:txBody>
      </p:sp>
    </p:spTree>
    <p:extLst>
      <p:ext uri="{BB962C8B-B14F-4D97-AF65-F5344CB8AC3E}">
        <p14:creationId xmlns:p14="http://schemas.microsoft.com/office/powerpoint/2010/main" val="316555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00207"/>
            <a:ext cx="10972800" cy="2190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For each of the industries listed below, answer the following questions: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 3 words or less, what cultural value is commonly held by the average organization in the industry?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Which organizational structure (functional, project-focused, matrix) are organizations in the industry most likely to follow?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– </a:t>
            </a:r>
            <a:r>
              <a:rPr lang="en-US" dirty="0" smtClean="0"/>
              <a:t>Organizational Culture and Structure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392625"/>
              </p:ext>
            </p:extLst>
          </p:nvPr>
        </p:nvGraphicFramePr>
        <p:xfrm>
          <a:off x="992270" y="3855897"/>
          <a:ext cx="1007578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890"/>
                <a:gridCol w="5037890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Automobile Manufacturing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Agriculture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Banking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Software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Defense Contractors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Canned Food Manufacturing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Health Care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Microbrewing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Music Production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Publishing/Printing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University Education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Venture Capital and Investment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0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teams of 3-4, consider the following scenario: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b="1" i="1" dirty="0" smtClean="0"/>
              <a:t>Management at Austere Engineering, </a:t>
            </a:r>
            <a:r>
              <a:rPr lang="en-US" b="1" i="1" dirty="0"/>
              <a:t>I</a:t>
            </a:r>
            <a:r>
              <a:rPr lang="en-US" b="1" i="1" dirty="0" smtClean="0"/>
              <a:t>nc. has recently come to the realization that there is no formal onboarding (hiring, orientation, training, etc.) process for new engineering team members.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 smtClean="0"/>
              <a:t>Look at the values and needs listed on page 36.  As a group, </a:t>
            </a:r>
            <a:r>
              <a:rPr lang="en-US" b="1" dirty="0" smtClean="0"/>
              <a:t>decide how important </a:t>
            </a:r>
            <a:r>
              <a:rPr lang="en-US" dirty="0" smtClean="0"/>
              <a:t>each of these elements are to Austere Engineering, </a:t>
            </a:r>
            <a:r>
              <a:rPr lang="en-US" dirty="0"/>
              <a:t>I</a:t>
            </a:r>
            <a:r>
              <a:rPr lang="en-US" dirty="0" smtClean="0"/>
              <a:t>nc.</a:t>
            </a:r>
          </a:p>
          <a:p>
            <a:r>
              <a:rPr lang="en-US" dirty="0" smtClean="0"/>
              <a:t>Considering the models illustrated on pages 37-41, </a:t>
            </a:r>
            <a:r>
              <a:rPr lang="en-US" b="1" dirty="0" smtClean="0"/>
              <a:t>create a basic process </a:t>
            </a:r>
            <a:r>
              <a:rPr lang="en-US" dirty="0" smtClean="0"/>
              <a:t>for onboarding a new engineer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‘Rolling Your Own’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79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 into teams of 3-4 and consider the following scenario: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b="1" i="1" dirty="0" smtClean="0"/>
              <a:t>Your team is developing a ladder that is 30% lighter than most competing products.  Recent tests have indicated that there are quality problems with both the design of the ladder and manufacturing process used to create it.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For each of the 4 quality concerns listed on pages 44-45 (standards, conformance, excellence, and perception), </a:t>
            </a:r>
            <a:r>
              <a:rPr lang="en-US" b="1" dirty="0" smtClean="0"/>
              <a:t>describe factors </a:t>
            </a:r>
            <a:r>
              <a:rPr lang="en-US" dirty="0" smtClean="0"/>
              <a:t>teams might examine when considering each aspect of quality (OSHA and ANSI standards, for instance)</a:t>
            </a:r>
            <a:endParaRPr lang="en-US" dirty="0"/>
          </a:p>
          <a:p>
            <a:r>
              <a:rPr lang="en-US" dirty="0" smtClean="0"/>
              <a:t>Using a template similar to the balance-scales on page 46, list at least 5 scenario-specific </a:t>
            </a:r>
            <a:r>
              <a:rPr lang="en-US" b="1" dirty="0" smtClean="0"/>
              <a:t>costs of quality </a:t>
            </a:r>
            <a:r>
              <a:rPr lang="en-US" dirty="0" smtClean="0"/>
              <a:t>and 5 scenario-specific </a:t>
            </a:r>
            <a:r>
              <a:rPr lang="en-US" b="1" dirty="0" smtClean="0"/>
              <a:t>costs of poor quality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Understanding 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74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Organize into teams of 3-4 and consider the following scenario: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b="1" i="1" dirty="0"/>
              <a:t>You’re using the layered approach to define the </a:t>
            </a:r>
            <a:r>
              <a:rPr lang="en-US" b="1" i="1" dirty="0" smtClean="0"/>
              <a:t>outcomes </a:t>
            </a:r>
            <a:r>
              <a:rPr lang="en-US" b="1" i="1" dirty="0"/>
              <a:t>of a </a:t>
            </a:r>
            <a:r>
              <a:rPr lang="en-US" b="1" i="1" dirty="0" smtClean="0"/>
              <a:t>playground project</a:t>
            </a:r>
            <a:endParaRPr lang="en-US" b="1" i="1" dirty="0"/>
          </a:p>
          <a:p>
            <a:pPr marL="0" indent="0">
              <a:buNone/>
            </a:pPr>
            <a:r>
              <a:rPr lang="en-US" b="1" i="1" dirty="0"/>
              <a:t>for the local </a:t>
            </a:r>
            <a:r>
              <a:rPr lang="en-US" b="1" i="1" dirty="0" smtClean="0"/>
              <a:t>parks and recreation department. </a:t>
            </a:r>
          </a:p>
          <a:p>
            <a:pPr marL="0" indent="0">
              <a:buNone/>
            </a:pPr>
            <a:endParaRPr lang="en-US" b="1" i="1" dirty="0"/>
          </a:p>
          <a:p>
            <a:r>
              <a:rPr lang="en-US" dirty="0" smtClean="0"/>
              <a:t>Write </a:t>
            </a:r>
            <a:r>
              <a:rPr lang="en-US" dirty="0"/>
              <a:t>3 </a:t>
            </a:r>
            <a:r>
              <a:rPr lang="en-US" dirty="0" smtClean="0"/>
              <a:t>goals/objectives</a:t>
            </a:r>
          </a:p>
          <a:p>
            <a:r>
              <a:rPr lang="en-US" dirty="0" smtClean="0"/>
              <a:t>Write a basic </a:t>
            </a:r>
            <a:r>
              <a:rPr lang="en-US" dirty="0"/>
              <a:t>scope </a:t>
            </a:r>
            <a:r>
              <a:rPr lang="en-US" dirty="0" smtClean="0"/>
              <a:t>statement including </a:t>
            </a:r>
            <a:r>
              <a:rPr lang="en-US" dirty="0"/>
              <a:t>what is and isn’t a part of the </a:t>
            </a:r>
            <a:r>
              <a:rPr lang="en-US" dirty="0" smtClean="0"/>
              <a:t>project</a:t>
            </a:r>
            <a:endParaRPr lang="en-US" dirty="0"/>
          </a:p>
          <a:p>
            <a:r>
              <a:rPr lang="en-US" dirty="0" smtClean="0"/>
              <a:t>Write 3 specifications/requirements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Layering Project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good project plan takes a great deal of thought and effort.  Like a project, the first step is planning.  Using the basic structure below as well as the guidelines provided in section 2.6 (pages 63-69), create an outline to be used by project teams.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lvl="1"/>
            <a:r>
              <a:rPr lang="en-US" b="1" dirty="0"/>
              <a:t>Executive </a:t>
            </a:r>
            <a:r>
              <a:rPr lang="en-US" b="1" dirty="0" smtClean="0"/>
              <a:t>Summary</a:t>
            </a:r>
            <a:endParaRPr lang="en-US" dirty="0"/>
          </a:p>
          <a:p>
            <a:pPr lvl="1"/>
            <a:r>
              <a:rPr lang="en-US" b="1" dirty="0" smtClean="0"/>
              <a:t>Outcomes</a:t>
            </a:r>
          </a:p>
          <a:p>
            <a:pPr lvl="1"/>
            <a:r>
              <a:rPr lang="en-US" b="1" dirty="0" smtClean="0"/>
              <a:t>Schedule </a:t>
            </a:r>
            <a:r>
              <a:rPr lang="en-US" b="1" dirty="0"/>
              <a:t>and </a:t>
            </a:r>
            <a:r>
              <a:rPr lang="en-US" b="1" dirty="0" smtClean="0"/>
              <a:t>Budget</a:t>
            </a:r>
          </a:p>
          <a:p>
            <a:pPr lvl="1"/>
            <a:r>
              <a:rPr lang="en-US" b="1" dirty="0"/>
              <a:t>Resource and Process </a:t>
            </a:r>
            <a:r>
              <a:rPr lang="en-US" b="1" dirty="0" smtClean="0"/>
              <a:t>Management</a:t>
            </a:r>
          </a:p>
          <a:p>
            <a:pPr lvl="1"/>
            <a:r>
              <a:rPr lang="en-US" b="1" dirty="0" smtClean="0"/>
              <a:t>Quality </a:t>
            </a:r>
            <a:r>
              <a:rPr lang="en-US" b="1" dirty="0"/>
              <a:t>Assurance </a:t>
            </a:r>
            <a:r>
              <a:rPr lang="en-US" b="1" dirty="0" smtClean="0"/>
              <a:t>Plan</a:t>
            </a:r>
          </a:p>
          <a:p>
            <a:pPr lvl="1"/>
            <a:r>
              <a:rPr lang="en-US" b="1" dirty="0" smtClean="0"/>
              <a:t>Stakeholder </a:t>
            </a:r>
            <a:r>
              <a:rPr lang="en-US" b="1" dirty="0"/>
              <a:t>Communication </a:t>
            </a:r>
            <a:r>
              <a:rPr lang="en-US" b="1" dirty="0" smtClean="0"/>
              <a:t>Plan</a:t>
            </a:r>
          </a:p>
          <a:p>
            <a:pPr lvl="1"/>
            <a:r>
              <a:rPr lang="en-US" b="1" dirty="0" smtClean="0"/>
              <a:t>Risk </a:t>
            </a:r>
            <a:r>
              <a:rPr lang="en-US" b="1" dirty="0"/>
              <a:t>and Issue </a:t>
            </a:r>
            <a:r>
              <a:rPr lang="en-US" b="1" dirty="0" smtClean="0"/>
              <a:t>Management</a:t>
            </a:r>
          </a:p>
          <a:p>
            <a:pPr lvl="1"/>
            <a:r>
              <a:rPr lang="en-US" b="1" dirty="0" smtClean="0"/>
              <a:t>Document </a:t>
            </a:r>
            <a:r>
              <a:rPr lang="en-US" b="1" dirty="0"/>
              <a:t>Revision and </a:t>
            </a:r>
            <a:r>
              <a:rPr lang="en-US" b="1" dirty="0" smtClean="0"/>
              <a:t>Approval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Outlining the Project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150022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7471</TotalTime>
  <Words>804</Words>
  <Application>Microsoft Office PowerPoint</Application>
  <PresentationFormat>Custom</PresentationFormat>
  <Paragraphs>108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ProjectLeadership</vt:lpstr>
      <vt:lpstr>Activity – One Product, Multiple Projects</vt:lpstr>
      <vt:lpstr>Activity – Organizational Culture and Structure</vt:lpstr>
      <vt:lpstr>Activity – ‘Rolling Your Own’ Process</vt:lpstr>
      <vt:lpstr>Activity – Understanding Quality</vt:lpstr>
      <vt:lpstr>Activity – Layering Project Outcomes</vt:lpstr>
      <vt:lpstr>Activity – Outlining the Project Plan</vt:lpstr>
    </vt:vector>
  </TitlesOfParts>
  <Company>Rochester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120</cp:revision>
  <dcterms:created xsi:type="dcterms:W3CDTF">2018-05-21T18:12:12Z</dcterms:created>
  <dcterms:modified xsi:type="dcterms:W3CDTF">2018-11-08T15:51:23Z</dcterms:modified>
</cp:coreProperties>
</file>