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80" r:id="rId4"/>
    <p:sldId id="281" r:id="rId5"/>
    <p:sldId id="282" r:id="rId6"/>
    <p:sldId id="279" r:id="rId7"/>
    <p:sldId id="283" r:id="rId8"/>
    <p:sldId id="285" r:id="rId9"/>
    <p:sldId id="294" r:id="rId10"/>
    <p:sldId id="286" r:id="rId11"/>
    <p:sldId id="288" r:id="rId12"/>
    <p:sldId id="293" r:id="rId13"/>
    <p:sldId id="287" r:id="rId14"/>
    <p:sldId id="289" r:id="rId15"/>
    <p:sldId id="290" r:id="rId16"/>
    <p:sldId id="291" r:id="rId17"/>
    <p:sldId id="292" r:id="rId18"/>
    <p:sldId id="276" r:id="rId19"/>
    <p:sldId id="27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5" autoAdjust="0"/>
    <p:restoredTop sz="55482" autoAdjust="0"/>
  </p:normalViewPr>
  <p:slideViewPr>
    <p:cSldViewPr snapToGrid="0">
      <p:cViewPr varScale="1">
        <p:scale>
          <a:sx n="38" d="100"/>
          <a:sy n="38" d="100"/>
        </p:scale>
        <p:origin x="-158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7056"/>
    </p:cViewPr>
  </p:notesTextViewPr>
  <p:notesViewPr>
    <p:cSldViewPr snapToGrid="0">
      <p:cViewPr varScale="1">
        <p:scale>
          <a:sx n="89" d="100"/>
          <a:sy n="89" d="100"/>
        </p:scale>
        <p:origin x="289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9B3180-A19F-48B7-B68D-18E7D073CF27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2A6999-AED6-422C-8B6D-B86B8D6B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E6916A-2F30-4BD5-A05E-656FEC62A0E7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4432E4-4C49-4E27-8846-7ED75FA3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chapter 3, pages 79-110 of the Project Team Leadership and Communication book.  ISBN: 9781732378902 (Softcover), 9781732378919 (Hardcover).  These slides may only be posted or used in conjunction with the book in a training or classroom environment.  Key terms (pages 107-108) are often italicized on the slides.</a:t>
            </a:r>
          </a:p>
          <a:p>
            <a:pPr defTabSz="931774">
              <a:defRPr/>
            </a:pPr>
            <a:endParaRPr lang="en-US" i="0" baseline="0" dirty="0" smtClean="0"/>
          </a:p>
          <a:p>
            <a:pPr defTabSz="931774">
              <a:defRPr/>
            </a:pPr>
            <a:r>
              <a:rPr lang="en-US" i="0" baseline="0" dirty="0" smtClean="0"/>
              <a:t>Prioritization is essential because it answers many of the common question-categories in a project: what work is more important, the order to do things in, how far along we are, and what to do about problems that may arise</a:t>
            </a:r>
          </a:p>
          <a:p>
            <a:pPr defTabSz="931774">
              <a:defRPr/>
            </a:pPr>
            <a:endParaRPr lang="en-US" i="0" baseline="0" dirty="0" smtClean="0"/>
          </a:p>
          <a:p>
            <a:pPr defTabSz="931774">
              <a:defRPr/>
            </a:pPr>
            <a:r>
              <a:rPr lang="en-US" b="1" i="0" baseline="0" dirty="0" smtClean="0"/>
              <a:t>Outline: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Planning and Prioritizing Project Work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Estimation Techniques (3 Slides)</a:t>
            </a:r>
          </a:p>
          <a:p>
            <a:pPr marL="628650" lvl="1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Expert Judgement</a:t>
            </a:r>
          </a:p>
          <a:p>
            <a:pPr marL="628650" lvl="1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Group Consensus</a:t>
            </a:r>
          </a:p>
          <a:p>
            <a:pPr marL="628650" lvl="1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Top-Down</a:t>
            </a:r>
          </a:p>
          <a:p>
            <a:pPr marL="628650" lvl="1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Bottom-Up</a:t>
            </a:r>
          </a:p>
          <a:p>
            <a:pPr marL="628650" lvl="1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Comparison or Analogy</a:t>
            </a:r>
          </a:p>
          <a:p>
            <a:pPr marL="628650" lvl="1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Other Methods</a:t>
            </a:r>
          </a:p>
          <a:p>
            <a:pPr marL="171450" lvl="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Estimates vs. Commitments</a:t>
            </a:r>
          </a:p>
          <a:p>
            <a:pPr marL="171450" lvl="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Accuracy vs. Precision</a:t>
            </a:r>
          </a:p>
          <a:p>
            <a:pPr marL="171450" lvl="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Organizing Tasks: The Work Breakdown Structure</a:t>
            </a:r>
          </a:p>
          <a:p>
            <a:pPr marL="171450" lvl="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One-to-Two Rule</a:t>
            </a:r>
          </a:p>
          <a:p>
            <a:pPr marL="171450" lvl="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Sequencing and Scheduling Tasks</a:t>
            </a:r>
          </a:p>
          <a:p>
            <a:pPr marL="171450" lvl="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Tracking Progress</a:t>
            </a:r>
          </a:p>
          <a:p>
            <a:pPr marL="171450" lvl="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Tracking Earned Value</a:t>
            </a:r>
          </a:p>
          <a:p>
            <a:pPr marL="171450" lvl="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Scheduling/Tracking Tools and Visualizations</a:t>
            </a:r>
          </a:p>
          <a:p>
            <a:pPr marL="171450" lvl="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Risk</a:t>
            </a:r>
          </a:p>
          <a:p>
            <a:pPr marL="628650" lvl="1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Risk Identification</a:t>
            </a:r>
          </a:p>
          <a:p>
            <a:pPr marL="628650" lvl="1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Risk Analysis</a:t>
            </a:r>
          </a:p>
          <a:p>
            <a:pPr marL="628650" lvl="1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Risk Response</a:t>
            </a:r>
          </a:p>
          <a:p>
            <a:pPr marL="171450" lvl="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Prioritizing Stakeholders</a:t>
            </a:r>
          </a:p>
          <a:p>
            <a:pPr marL="171450" lvl="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Summary and Conclusions</a:t>
            </a:r>
          </a:p>
          <a:p>
            <a:pPr defTabSz="931774">
              <a:defRPr/>
            </a:pPr>
            <a:endParaRPr lang="en-US" i="0" baseline="0" dirty="0" smtClean="0"/>
          </a:p>
          <a:p>
            <a:pPr defTabSz="931774">
              <a:defRPr/>
            </a:pPr>
            <a:r>
              <a:rPr lang="en-US" b="1" i="0" baseline="0" dirty="0" smtClean="0"/>
              <a:t>Learning Objectives:</a:t>
            </a:r>
          </a:p>
          <a:p>
            <a:r>
              <a:rPr lang="en-US" dirty="0" smtClean="0">
                <a:effectLst/>
              </a:rPr>
              <a:t>3.1 Why is Prioritization So Essential?</a:t>
            </a:r>
          </a:p>
          <a:p>
            <a:pPr lvl="1"/>
            <a:r>
              <a:rPr lang="en-US" dirty="0" smtClean="0">
                <a:effectLst/>
              </a:rPr>
              <a:t>Identify the connection between the concept of prioritization and individual project activities</a:t>
            </a:r>
          </a:p>
          <a:p>
            <a:r>
              <a:rPr lang="en-US" dirty="0" smtClean="0">
                <a:effectLst/>
              </a:rPr>
              <a:t>3.2 Estimation Methods</a:t>
            </a:r>
          </a:p>
          <a:p>
            <a:pPr lvl="1"/>
            <a:r>
              <a:rPr lang="en-US" dirty="0" smtClean="0">
                <a:effectLst/>
              </a:rPr>
              <a:t>Describe 5 basic estimation methods</a:t>
            </a:r>
          </a:p>
          <a:p>
            <a:pPr lvl="1"/>
            <a:r>
              <a:rPr lang="en-US" dirty="0" smtClean="0">
                <a:effectLst/>
              </a:rPr>
              <a:t>Recognize the strengths, weaknesses, and appropriate application of each estimation method</a:t>
            </a:r>
          </a:p>
          <a:p>
            <a:r>
              <a:rPr lang="en-US" dirty="0" smtClean="0">
                <a:effectLst/>
              </a:rPr>
              <a:t>3.3 Estimates vs. Commitments</a:t>
            </a:r>
          </a:p>
          <a:p>
            <a:pPr lvl="1"/>
            <a:r>
              <a:rPr lang="en-US" dirty="0" smtClean="0">
                <a:effectLst/>
              </a:rPr>
              <a:t>Relate issues and negative conditions that may arise during the estimation process</a:t>
            </a:r>
          </a:p>
          <a:p>
            <a:r>
              <a:rPr lang="en-US" dirty="0" smtClean="0">
                <a:effectLst/>
              </a:rPr>
              <a:t>3.4 Accuracy and Precision</a:t>
            </a:r>
          </a:p>
          <a:p>
            <a:pPr lvl="1"/>
            <a:r>
              <a:rPr lang="en-US" dirty="0" smtClean="0">
                <a:effectLst/>
              </a:rPr>
              <a:t>Define the terms ‘accuracy’ and ‘precision’ in a general context</a:t>
            </a:r>
          </a:p>
          <a:p>
            <a:pPr lvl="1"/>
            <a:r>
              <a:rPr lang="en-US" dirty="0" smtClean="0">
                <a:effectLst/>
              </a:rPr>
              <a:t>Relate the concepts illustrated in the ‘cone of uncertainty’</a:t>
            </a:r>
          </a:p>
          <a:p>
            <a:pPr lvl="1"/>
            <a:r>
              <a:rPr lang="en-US" dirty="0" smtClean="0">
                <a:effectLst/>
              </a:rPr>
              <a:t>List several ways to accurately express low-precision estimates</a:t>
            </a:r>
          </a:p>
          <a:p>
            <a:r>
              <a:rPr lang="en-US" dirty="0" smtClean="0">
                <a:effectLst/>
              </a:rPr>
              <a:t>3.5 Project Scheduling</a:t>
            </a:r>
          </a:p>
          <a:p>
            <a:pPr lvl="1"/>
            <a:r>
              <a:rPr lang="en-US" dirty="0" smtClean="0">
                <a:effectLst/>
              </a:rPr>
              <a:t>Describe how ‘work breakdown structures’ are constructed and recorded</a:t>
            </a:r>
          </a:p>
          <a:p>
            <a:pPr lvl="1"/>
            <a:r>
              <a:rPr lang="en-US" dirty="0" smtClean="0">
                <a:effectLst/>
              </a:rPr>
              <a:t>Relate ‘precedence techniques’ including diagramming and related terms/techniques</a:t>
            </a:r>
          </a:p>
          <a:p>
            <a:pPr lvl="1"/>
            <a:r>
              <a:rPr lang="en-US" dirty="0" smtClean="0">
                <a:effectLst/>
              </a:rPr>
              <a:t>List 3 common project schedule visualization tools</a:t>
            </a:r>
          </a:p>
          <a:p>
            <a:pPr lvl="1"/>
            <a:r>
              <a:rPr lang="en-US" dirty="0" smtClean="0">
                <a:effectLst/>
              </a:rPr>
              <a:t>Relate scheduling activities to basic process concepts</a:t>
            </a:r>
          </a:p>
          <a:p>
            <a:r>
              <a:rPr lang="en-US" dirty="0" smtClean="0">
                <a:effectLst/>
              </a:rPr>
              <a:t>3.6 Project Tracking</a:t>
            </a:r>
          </a:p>
          <a:p>
            <a:pPr lvl="1"/>
            <a:r>
              <a:rPr lang="en-US" dirty="0" smtClean="0">
                <a:effectLst/>
              </a:rPr>
              <a:t>Define ‘project visibility’ in the context of project tracking</a:t>
            </a:r>
          </a:p>
          <a:p>
            <a:pPr lvl="1"/>
            <a:r>
              <a:rPr lang="en-US" dirty="0" smtClean="0">
                <a:effectLst/>
              </a:rPr>
              <a:t>Describe the concept of ‘earned value’ in the context of a project</a:t>
            </a:r>
          </a:p>
          <a:p>
            <a:pPr lvl="1"/>
            <a:r>
              <a:rPr lang="en-US" dirty="0" smtClean="0">
                <a:effectLst/>
              </a:rPr>
              <a:t>List 2 common project tracking visualization tools</a:t>
            </a:r>
          </a:p>
          <a:p>
            <a:r>
              <a:rPr lang="en-US" dirty="0" smtClean="0">
                <a:effectLst/>
              </a:rPr>
              <a:t>3.7 Risk Management</a:t>
            </a:r>
          </a:p>
          <a:p>
            <a:pPr lvl="1"/>
            <a:r>
              <a:rPr lang="en-US" dirty="0" smtClean="0">
                <a:effectLst/>
              </a:rPr>
              <a:t>Define ‘risk,’ identifying 3 essential elements in the context of a project</a:t>
            </a:r>
          </a:p>
          <a:p>
            <a:pPr lvl="1"/>
            <a:r>
              <a:rPr lang="en-US" dirty="0" smtClean="0">
                <a:effectLst/>
              </a:rPr>
              <a:t>Relate techniques for identifying project risks, including SWOT analysis</a:t>
            </a:r>
          </a:p>
          <a:p>
            <a:pPr lvl="1"/>
            <a:r>
              <a:rPr lang="en-US" dirty="0" smtClean="0">
                <a:effectLst/>
              </a:rPr>
              <a:t>Identify basic project risk analysis/quantification techniques</a:t>
            </a:r>
          </a:p>
          <a:p>
            <a:pPr lvl="1"/>
            <a:r>
              <a:rPr lang="en-US" dirty="0" smtClean="0">
                <a:effectLst/>
              </a:rPr>
              <a:t>Describe 4 basic project risk response techniques</a:t>
            </a:r>
          </a:p>
          <a:p>
            <a:r>
              <a:rPr lang="en-US" dirty="0" smtClean="0">
                <a:effectLst/>
              </a:rPr>
              <a:t>3.8 Chapter Tool: Prioritizing Stakeholders</a:t>
            </a:r>
          </a:p>
          <a:p>
            <a:pPr lvl="1"/>
            <a:r>
              <a:rPr lang="en-US" dirty="0" smtClean="0">
                <a:effectLst/>
              </a:rPr>
              <a:t>Relate the basic structure of a ‘stakeholder register’</a:t>
            </a:r>
          </a:p>
          <a:p>
            <a:pPr lvl="1"/>
            <a:r>
              <a:rPr lang="en-US" dirty="0" smtClean="0">
                <a:effectLst/>
              </a:rPr>
              <a:t>Describe a technique for identifying which of 4 basic stakeholder management techniques are appropriate</a:t>
            </a:r>
          </a:p>
          <a:p>
            <a:pPr defTabSz="931774">
              <a:defRPr/>
            </a:pPr>
            <a:endParaRPr lang="en-US" i="0" baseline="0" dirty="0" smtClean="0"/>
          </a:p>
          <a:p>
            <a:r>
              <a:rPr lang="en-US" b="1" i="0" baseline="0" dirty="0" smtClean="0"/>
              <a:t>Associated Class Activities: </a:t>
            </a:r>
            <a:r>
              <a:rPr lang="en-US" b="0" i="0" baseline="0" dirty="0" smtClean="0"/>
              <a:t>(Separate Slides</a:t>
            </a:r>
            <a:r>
              <a:rPr lang="en-US" b="0" i="0" baseline="0" dirty="0" smtClean="0"/>
              <a:t>)</a:t>
            </a:r>
            <a:endParaRPr lang="en-US" dirty="0" smtClean="0"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Estimation Technique? (5 minutes, section 3.2)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appropriate estimation techniques based on brief scenarios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Estimating, Not Committing (5-10 minutes, sections 3.3 and 3.4)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 techniques for communicating an estimate without implying commitment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Organizing and Sequencing Tasks (15 minutes, section 3.5)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 a basic work breakdown structure and precedence diagram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Tracking Project Progress (10 minutes, section 3.6)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 earned value and construct a basic Gantt chart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Risky Scenario (10 minutes, section 3.7)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basic risks and mitigations based on a scenario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 and Analyzing Stakeholders (15 minutes, section 3.8)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 a list of stakeholders, analyze them, and propose a management strategy for each</a:t>
            </a:r>
            <a:endParaRPr lang="en-US" dirty="0" smtClean="0">
              <a:effectLst/>
            </a:endParaRPr>
          </a:p>
          <a:p>
            <a:pPr defTabSz="931774">
              <a:defRPr/>
            </a:pP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94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</a:t>
            </a:r>
            <a:r>
              <a:rPr lang="en-US" i="1" baseline="0" dirty="0" smtClean="0"/>
              <a:t>pages 89-90 of the Project Team Leadership and Communication book.</a:t>
            </a:r>
            <a:endParaRPr lang="en-US" i="1" dirty="0" smtClean="0"/>
          </a:p>
          <a:p>
            <a:endParaRPr lang="en-US" dirty="0" smtClean="0"/>
          </a:p>
          <a:p>
            <a:r>
              <a:rPr lang="en-US" i="1" dirty="0" smtClean="0"/>
              <a:t>Exercise #6</a:t>
            </a:r>
            <a:r>
              <a:rPr lang="en-US" i="1" baseline="0" dirty="0" smtClean="0"/>
              <a:t> on page 109 has another list of tasks, which could be the basis for a whiteboard classroom activity (create a precedence diagram, find the critical path, find the slack time of individual tasks)</a:t>
            </a:r>
            <a:endParaRPr lang="en-US" i="1" dirty="0" smtClean="0"/>
          </a:p>
          <a:p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Critical path: Start -&gt;</a:t>
            </a:r>
            <a:r>
              <a:rPr lang="en-US" baseline="0" dirty="0" smtClean="0"/>
              <a:t> </a:t>
            </a:r>
            <a:r>
              <a:rPr lang="en-US" dirty="0" smtClean="0"/>
              <a:t>“Move Obstacles” -&gt; “Sweep Floor” -&gt; “Mop Floor” -&gt; Finish</a:t>
            </a:r>
          </a:p>
          <a:p>
            <a:r>
              <a:rPr lang="en-US" dirty="0" smtClean="0"/>
              <a:t>“Find Broom” has a slack time of 1 minute and is not on the critical path</a:t>
            </a:r>
          </a:p>
          <a:p>
            <a:r>
              <a:rPr lang="en-US" dirty="0" smtClean="0"/>
              <a:t>“Sweep Floor” has a slack time of 0 minutes because it’s on the critical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69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section 3.6, </a:t>
            </a:r>
            <a:r>
              <a:rPr lang="en-US" i="1" baseline="0" dirty="0" smtClean="0"/>
              <a:t>pages 94-97 of the Project Team Leadership and Communication book.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63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00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</a:t>
            </a:r>
            <a:r>
              <a:rPr lang="en-US" i="1" baseline="0" dirty="0" smtClean="0"/>
              <a:t>pages 90-92 and 96 of the Project Team Leadership and Communication book.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Microsoft Project is a</a:t>
            </a:r>
            <a:r>
              <a:rPr lang="en-US" baseline="0" dirty="0" smtClean="0"/>
              <a:t> commonly used software package which utilizes Gantt charts extensively.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78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</a:t>
            </a:r>
            <a:r>
              <a:rPr lang="en-US" i="1" baseline="0" dirty="0" smtClean="0"/>
              <a:t>pages 97-99 of the Project Team Leadership and Communication book.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7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</a:t>
            </a:r>
            <a:r>
              <a:rPr lang="en-US" i="1" baseline="0" dirty="0" smtClean="0"/>
              <a:t>pages 99-100 of the Project Team Leadership and Communication book.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Estimating risk probability can use estimation techniques </a:t>
            </a:r>
            <a:r>
              <a:rPr lang="en-US" i="1" dirty="0" smtClean="0"/>
              <a:t>(earlier</a:t>
            </a:r>
            <a:r>
              <a:rPr lang="en-US" i="1" baseline="0" dirty="0" smtClean="0"/>
              <a:t> this chapter)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2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</a:t>
            </a:r>
            <a:r>
              <a:rPr lang="en-US" i="1" baseline="0" dirty="0" smtClean="0"/>
              <a:t>pages 100-101 of the Project Team Leadership and Communication book.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7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section 3.8,</a:t>
            </a:r>
            <a:r>
              <a:rPr lang="en-US" i="1" baseline="0" dirty="0" smtClean="0"/>
              <a:t> pages 102-105 of the Project Team Leadership and Communication book.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definition of stakeholders was previously covered in chapter 1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12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</a:t>
            </a:r>
            <a:r>
              <a:rPr lang="en-US" i="1" baseline="0" dirty="0" smtClean="0"/>
              <a:t>section 3.9, page 106 of the Project Team Leadership and Communication book.  Summarizes chapter 3 and these slides.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28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i="1" dirty="0" smtClean="0"/>
              <a:t>Chapter 3 includes several additional support elements</a:t>
            </a:r>
            <a:r>
              <a:rPr lang="en-US" i="1" baseline="0" dirty="0" smtClean="0"/>
              <a:t> which could become classroom activities or discussion elements.</a:t>
            </a:r>
          </a:p>
          <a:p>
            <a:pPr lvl="1"/>
            <a:endParaRPr lang="en-US" i="1" baseline="0" dirty="0" smtClean="0"/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i="1" baseline="0" dirty="0" smtClean="0"/>
              <a:t>The chapter tool, entitled Chapter Tool: Who We Are as Leaders (section 3.8, pages 102-105) includes an exercise in finding, recording, and analyzing stakeholders that is an ideal classroom white-board discussion/activity.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i="1" baseline="0" dirty="0" smtClean="0"/>
              <a:t>There are quite a few key terms defined on pages 107-108.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i="1" baseline="0" dirty="0" smtClean="0"/>
              <a:t>Review questions cover most of the chapter (page 108, answers on page 223).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i="1" dirty="0" smtClean="0"/>
              <a:t>The exercises</a:t>
            </a:r>
            <a:r>
              <a:rPr lang="en-US" i="1" baseline="0" dirty="0" smtClean="0"/>
              <a:t> on pages 109-110 are designed to allow readers to apply and extend what they’ve learned.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5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Corresponds to </a:t>
            </a:r>
            <a:r>
              <a:rPr lang="en-US" i="1" baseline="0" dirty="0" smtClean="0"/>
              <a:t>section 3.1, pages 79-80, and page 88 of the Project Team Leadership and Communication book.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0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</a:t>
            </a:r>
            <a:r>
              <a:rPr lang="en-US" i="1" baseline="0" dirty="0" smtClean="0"/>
              <a:t>pages 80-81, and page 82 of the Project Team Leadership and Communication book.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</a:t>
            </a:r>
            <a:r>
              <a:rPr lang="en-US" i="1" baseline="0" dirty="0" smtClean="0"/>
              <a:t>page 81 of the Project Team Leadership and Communication book.</a:t>
            </a:r>
          </a:p>
          <a:p>
            <a:pPr defTabSz="931774">
              <a:defRPr/>
            </a:pPr>
            <a:endParaRPr lang="en-US" i="1" baseline="0" dirty="0" smtClean="0"/>
          </a:p>
          <a:p>
            <a:pPr defTabSz="931774">
              <a:defRPr/>
            </a:pPr>
            <a:r>
              <a:rPr lang="en-US" i="1" baseline="0" dirty="0" smtClean="0"/>
              <a:t>The one-to-two rule, outlined on page 82, helps determine how granular estimates should get: the task should take 1-2 resources 1-2 weeks.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</a:t>
            </a:r>
            <a:r>
              <a:rPr lang="en-US" i="1" baseline="0" dirty="0" smtClean="0"/>
              <a:t>pages 81-82 and 82-83 of the Project Team Leadership and Communication book.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8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</a:t>
            </a:r>
            <a:r>
              <a:rPr lang="en-US" i="1" baseline="0" dirty="0" smtClean="0"/>
              <a:t>pages 83-85 and 87 of the Project Team Leadership and Communication book.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0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section 3.4</a:t>
            </a:r>
            <a:r>
              <a:rPr lang="en-US" i="1" baseline="0" dirty="0" smtClean="0"/>
              <a:t>, pages 85-86 of the Project Team Leadership and Communication book.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4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 smtClean="0"/>
              <a:t>Corresponds to </a:t>
            </a:r>
            <a:r>
              <a:rPr lang="en-US" i="1" baseline="0" dirty="0" smtClean="0"/>
              <a:t>pages 88-89 of the Project Team Leadership and Communication book.</a:t>
            </a:r>
            <a:endParaRPr lang="en-US" i="1" dirty="0" smtClean="0"/>
          </a:p>
          <a:p>
            <a:endParaRPr lang="en-US" dirty="0" smtClean="0"/>
          </a:p>
          <a:p>
            <a:pPr defTabSz="931774">
              <a:defRPr/>
            </a:pPr>
            <a:r>
              <a:rPr lang="en-US" i="1" dirty="0" smtClean="0"/>
              <a:t>Exercise #4</a:t>
            </a:r>
            <a:r>
              <a:rPr lang="en-US" i="1" baseline="0" dirty="0" smtClean="0"/>
              <a:t> on page 109 could be the basis for a whiteboard classroom activity (create a work breakdown structure from elements in a typical home)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3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/>
            <a:r>
              <a:rPr lang="en-US" i="1" dirty="0" smtClean="0"/>
              <a:t>Corresponds to </a:t>
            </a:r>
            <a:r>
              <a:rPr lang="en-US" i="1" baseline="0" dirty="0" smtClean="0"/>
              <a:t>page 83 of the Project Team Leadership and Communication book.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44472" y="978639"/>
            <a:ext cx="1143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7560207" y="445848"/>
            <a:ext cx="1905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8970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8" name="Hexagon 137"/>
          <p:cNvSpPr/>
          <p:nvPr/>
        </p:nvSpPr>
        <p:spPr>
          <a:xfrm>
            <a:off x="4069501" y="5615432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0" name="Hexagon 139"/>
          <p:cNvSpPr/>
          <p:nvPr/>
        </p:nvSpPr>
        <p:spPr>
          <a:xfrm>
            <a:off x="1757559" y="6042415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1" name="Hexagon 140"/>
          <p:cNvSpPr/>
          <p:nvPr/>
        </p:nvSpPr>
        <p:spPr>
          <a:xfrm>
            <a:off x="3299847" y="6042415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Hexagon 141"/>
          <p:cNvSpPr/>
          <p:nvPr/>
        </p:nvSpPr>
        <p:spPr>
          <a:xfrm>
            <a:off x="6369541" y="6019720"/>
            <a:ext cx="990600" cy="853966"/>
          </a:xfrm>
          <a:prstGeom prst="hexagon">
            <a:avLst/>
          </a:prstGeom>
          <a:solidFill>
            <a:srgbClr val="052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144" name="Hexagon 143"/>
          <p:cNvSpPr/>
          <p:nvPr/>
        </p:nvSpPr>
        <p:spPr>
          <a:xfrm>
            <a:off x="217161" y="6051914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6" name="Hexagon 145"/>
          <p:cNvSpPr/>
          <p:nvPr/>
        </p:nvSpPr>
        <p:spPr>
          <a:xfrm>
            <a:off x="2531911" y="5621012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7" name="Hexagon 146"/>
          <p:cNvSpPr/>
          <p:nvPr/>
        </p:nvSpPr>
        <p:spPr>
          <a:xfrm>
            <a:off x="989660" y="5636203"/>
            <a:ext cx="990600" cy="853966"/>
          </a:xfrm>
          <a:prstGeom prst="hexagon">
            <a:avLst/>
          </a:prstGeom>
          <a:solidFill>
            <a:srgbClr val="052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8" name="Hexagon 147"/>
          <p:cNvSpPr/>
          <p:nvPr/>
        </p:nvSpPr>
        <p:spPr>
          <a:xfrm>
            <a:off x="5597689" y="5585380"/>
            <a:ext cx="990600" cy="868680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1" name="Hexagon 150"/>
          <p:cNvSpPr/>
          <p:nvPr/>
        </p:nvSpPr>
        <p:spPr>
          <a:xfrm>
            <a:off x="4828797" y="6014377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5" name="Hexagon 154"/>
          <p:cNvSpPr/>
          <p:nvPr/>
        </p:nvSpPr>
        <p:spPr>
          <a:xfrm>
            <a:off x="7913461" y="6035295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9" name="Hexagon 158"/>
          <p:cNvSpPr/>
          <p:nvPr/>
        </p:nvSpPr>
        <p:spPr>
          <a:xfrm>
            <a:off x="7146285" y="5598080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" name="Hexagon 162"/>
          <p:cNvSpPr/>
          <p:nvPr/>
        </p:nvSpPr>
        <p:spPr>
          <a:xfrm>
            <a:off x="210985" y="-14049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Hexagon 163"/>
          <p:cNvSpPr/>
          <p:nvPr/>
        </p:nvSpPr>
        <p:spPr>
          <a:xfrm>
            <a:off x="8711852" y="405454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Hexagon 164"/>
          <p:cNvSpPr/>
          <p:nvPr/>
        </p:nvSpPr>
        <p:spPr>
          <a:xfrm>
            <a:off x="3304609" y="-20094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Hexagon 165"/>
          <p:cNvSpPr/>
          <p:nvPr/>
        </p:nvSpPr>
        <p:spPr>
          <a:xfrm>
            <a:off x="4849660" y="-18812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Hexagon 166"/>
          <p:cNvSpPr/>
          <p:nvPr/>
        </p:nvSpPr>
        <p:spPr>
          <a:xfrm>
            <a:off x="972991" y="1259865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Hexagon 167"/>
          <p:cNvSpPr/>
          <p:nvPr/>
        </p:nvSpPr>
        <p:spPr>
          <a:xfrm>
            <a:off x="8711852" y="1254309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9" name="Hexagon 168"/>
          <p:cNvSpPr/>
          <p:nvPr/>
        </p:nvSpPr>
        <p:spPr>
          <a:xfrm>
            <a:off x="4852835" y="833872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Hexagon 169"/>
          <p:cNvSpPr/>
          <p:nvPr/>
        </p:nvSpPr>
        <p:spPr>
          <a:xfrm>
            <a:off x="3304609" y="833872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1" name="Hexagon 170"/>
          <p:cNvSpPr/>
          <p:nvPr/>
        </p:nvSpPr>
        <p:spPr>
          <a:xfrm>
            <a:off x="984899" y="405790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Hexagon 171"/>
          <p:cNvSpPr/>
          <p:nvPr/>
        </p:nvSpPr>
        <p:spPr>
          <a:xfrm>
            <a:off x="4080615" y="1260855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4" name="Hexagon 173"/>
          <p:cNvSpPr/>
          <p:nvPr/>
        </p:nvSpPr>
        <p:spPr>
          <a:xfrm>
            <a:off x="1752003" y="836057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6" name="Hexagon 175"/>
          <p:cNvSpPr/>
          <p:nvPr/>
        </p:nvSpPr>
        <p:spPr>
          <a:xfrm>
            <a:off x="2531911" y="1259865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8" name="Hexagon 177"/>
          <p:cNvSpPr/>
          <p:nvPr/>
        </p:nvSpPr>
        <p:spPr>
          <a:xfrm>
            <a:off x="1765496" y="-11668"/>
            <a:ext cx="990600" cy="853966"/>
          </a:xfrm>
          <a:prstGeom prst="hexagon">
            <a:avLst/>
          </a:prstGeom>
          <a:solidFill>
            <a:srgbClr val="052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9" name="Hexagon 178"/>
          <p:cNvSpPr/>
          <p:nvPr/>
        </p:nvSpPr>
        <p:spPr>
          <a:xfrm>
            <a:off x="4074265" y="406889"/>
            <a:ext cx="990600" cy="853966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0" name="Hexagon 179"/>
          <p:cNvSpPr/>
          <p:nvPr/>
        </p:nvSpPr>
        <p:spPr>
          <a:xfrm>
            <a:off x="2529531" y="405790"/>
            <a:ext cx="990600" cy="853966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1" name="Hexagon 180"/>
          <p:cNvSpPr/>
          <p:nvPr/>
        </p:nvSpPr>
        <p:spPr>
          <a:xfrm>
            <a:off x="210985" y="840026"/>
            <a:ext cx="990600" cy="853966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2" name="Hexagon 181"/>
          <p:cNvSpPr/>
          <p:nvPr/>
        </p:nvSpPr>
        <p:spPr>
          <a:xfrm>
            <a:off x="7934455" y="-8981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3" name="Hexagon 182"/>
          <p:cNvSpPr/>
          <p:nvPr/>
        </p:nvSpPr>
        <p:spPr>
          <a:xfrm>
            <a:off x="6396755" y="-1600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4" name="Hexagon 183"/>
          <p:cNvSpPr/>
          <p:nvPr/>
        </p:nvSpPr>
        <p:spPr>
          <a:xfrm>
            <a:off x="6384228" y="832089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5" name="Hexagon 184"/>
          <p:cNvSpPr/>
          <p:nvPr/>
        </p:nvSpPr>
        <p:spPr>
          <a:xfrm>
            <a:off x="7161756" y="412140"/>
            <a:ext cx="990600" cy="853966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6" name="Hexagon 185"/>
          <p:cNvSpPr/>
          <p:nvPr/>
        </p:nvSpPr>
        <p:spPr>
          <a:xfrm>
            <a:off x="5624187" y="399614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0" name="Hexagon 189"/>
          <p:cNvSpPr/>
          <p:nvPr/>
        </p:nvSpPr>
        <p:spPr>
          <a:xfrm>
            <a:off x="-6278" y="406889"/>
            <a:ext cx="446908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8"/>
              <a:gd name="connsiteY0" fmla="*/ 853966 h 853966"/>
              <a:gd name="connsiteX1" fmla="*/ 0 w 777108"/>
              <a:gd name="connsiteY1" fmla="*/ 0 h 853966"/>
              <a:gd name="connsiteX2" fmla="*/ 563617 w 777108"/>
              <a:gd name="connsiteY2" fmla="*/ 0 h 853966"/>
              <a:gd name="connsiteX3" fmla="*/ 777108 w 777108"/>
              <a:gd name="connsiteY3" fmla="*/ 426983 h 853966"/>
              <a:gd name="connsiteX4" fmla="*/ 563617 w 777108"/>
              <a:gd name="connsiteY4" fmla="*/ 853966 h 853966"/>
              <a:gd name="connsiteX5" fmla="*/ 0 w 777108"/>
              <a:gd name="connsiteY5" fmla="*/ 853966 h 853966"/>
              <a:gd name="connsiteX0" fmla="*/ 368300 w 777108"/>
              <a:gd name="connsiteY0" fmla="*/ 857141 h 857141"/>
              <a:gd name="connsiteX1" fmla="*/ 0 w 777108"/>
              <a:gd name="connsiteY1" fmla="*/ 0 h 857141"/>
              <a:gd name="connsiteX2" fmla="*/ 563617 w 777108"/>
              <a:gd name="connsiteY2" fmla="*/ 0 h 857141"/>
              <a:gd name="connsiteX3" fmla="*/ 777108 w 777108"/>
              <a:gd name="connsiteY3" fmla="*/ 426983 h 857141"/>
              <a:gd name="connsiteX4" fmla="*/ 563617 w 777108"/>
              <a:gd name="connsiteY4" fmla="*/ 853966 h 857141"/>
              <a:gd name="connsiteX5" fmla="*/ 368300 w 777108"/>
              <a:gd name="connsiteY5" fmla="*/ 857141 h 857141"/>
              <a:gd name="connsiteX0" fmla="*/ 327025 w 777108"/>
              <a:gd name="connsiteY0" fmla="*/ 857141 h 857141"/>
              <a:gd name="connsiteX1" fmla="*/ 0 w 777108"/>
              <a:gd name="connsiteY1" fmla="*/ 0 h 857141"/>
              <a:gd name="connsiteX2" fmla="*/ 563617 w 777108"/>
              <a:gd name="connsiteY2" fmla="*/ 0 h 857141"/>
              <a:gd name="connsiteX3" fmla="*/ 777108 w 777108"/>
              <a:gd name="connsiteY3" fmla="*/ 426983 h 857141"/>
              <a:gd name="connsiteX4" fmla="*/ 563617 w 777108"/>
              <a:gd name="connsiteY4" fmla="*/ 853966 h 857141"/>
              <a:gd name="connsiteX5" fmla="*/ 327025 w 777108"/>
              <a:gd name="connsiteY5" fmla="*/ 857141 h 857141"/>
              <a:gd name="connsiteX0" fmla="*/ 0 w 450083"/>
              <a:gd name="connsiteY0" fmla="*/ 857141 h 857141"/>
              <a:gd name="connsiteX1" fmla="*/ 6350 w 450083"/>
              <a:gd name="connsiteY1" fmla="*/ 3175 h 857141"/>
              <a:gd name="connsiteX2" fmla="*/ 236592 w 450083"/>
              <a:gd name="connsiteY2" fmla="*/ 0 h 857141"/>
              <a:gd name="connsiteX3" fmla="*/ 450083 w 450083"/>
              <a:gd name="connsiteY3" fmla="*/ 426983 h 857141"/>
              <a:gd name="connsiteX4" fmla="*/ 236592 w 450083"/>
              <a:gd name="connsiteY4" fmla="*/ 853966 h 857141"/>
              <a:gd name="connsiteX5" fmla="*/ 0 w 450083"/>
              <a:gd name="connsiteY5" fmla="*/ 857141 h 857141"/>
              <a:gd name="connsiteX0" fmla="*/ 0 w 446908"/>
              <a:gd name="connsiteY0" fmla="*/ 853966 h 853966"/>
              <a:gd name="connsiteX1" fmla="*/ 3175 w 446908"/>
              <a:gd name="connsiteY1" fmla="*/ 3175 h 853966"/>
              <a:gd name="connsiteX2" fmla="*/ 233417 w 446908"/>
              <a:gd name="connsiteY2" fmla="*/ 0 h 853966"/>
              <a:gd name="connsiteX3" fmla="*/ 446908 w 446908"/>
              <a:gd name="connsiteY3" fmla="*/ 426983 h 853966"/>
              <a:gd name="connsiteX4" fmla="*/ 233417 w 446908"/>
              <a:gd name="connsiteY4" fmla="*/ 853966 h 853966"/>
              <a:gd name="connsiteX5" fmla="*/ 0 w 446908"/>
              <a:gd name="connsiteY5" fmla="*/ 853966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908" h="853966">
                <a:moveTo>
                  <a:pt x="0" y="853966"/>
                </a:moveTo>
                <a:cubicBezTo>
                  <a:pt x="2117" y="569311"/>
                  <a:pt x="1058" y="287830"/>
                  <a:pt x="3175" y="3175"/>
                </a:cubicBezTo>
                <a:lnTo>
                  <a:pt x="233417" y="0"/>
                </a:lnTo>
                <a:lnTo>
                  <a:pt x="446908" y="426983"/>
                </a:lnTo>
                <a:lnTo>
                  <a:pt x="233417" y="853966"/>
                </a:lnTo>
                <a:lnTo>
                  <a:pt x="0" y="853966"/>
                </a:lnTo>
                <a:close/>
              </a:path>
            </a:pathLst>
          </a:cu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1" name="Hexagon 190"/>
          <p:cNvSpPr/>
          <p:nvPr/>
        </p:nvSpPr>
        <p:spPr>
          <a:xfrm>
            <a:off x="7934455" y="826597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Hexagon 191"/>
          <p:cNvSpPr/>
          <p:nvPr/>
        </p:nvSpPr>
        <p:spPr>
          <a:xfrm>
            <a:off x="7161593" y="1257875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3" name="Hexagon 192"/>
          <p:cNvSpPr/>
          <p:nvPr/>
        </p:nvSpPr>
        <p:spPr>
          <a:xfrm>
            <a:off x="5622347" y="1253580"/>
            <a:ext cx="990600" cy="853966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7" name="Hexagon 196"/>
          <p:cNvSpPr/>
          <p:nvPr/>
        </p:nvSpPr>
        <p:spPr>
          <a:xfrm>
            <a:off x="8687813" y="5610837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0" name="Hexagon 199"/>
          <p:cNvSpPr/>
          <p:nvPr/>
        </p:nvSpPr>
        <p:spPr>
          <a:xfrm>
            <a:off x="10237908" y="1250562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1" name="Hexagon 200"/>
          <p:cNvSpPr/>
          <p:nvPr/>
        </p:nvSpPr>
        <p:spPr>
          <a:xfrm>
            <a:off x="10237908" y="-20373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2" name="Hexagon 201"/>
          <p:cNvSpPr/>
          <p:nvPr/>
        </p:nvSpPr>
        <p:spPr>
          <a:xfrm>
            <a:off x="10237908" y="396596"/>
            <a:ext cx="990600" cy="853966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3" name="Hexagon 202"/>
          <p:cNvSpPr/>
          <p:nvPr/>
        </p:nvSpPr>
        <p:spPr>
          <a:xfrm>
            <a:off x="9469741" y="-15917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4" name="Hexagon 203"/>
          <p:cNvSpPr/>
          <p:nvPr/>
        </p:nvSpPr>
        <p:spPr>
          <a:xfrm>
            <a:off x="9474349" y="829424"/>
            <a:ext cx="990600" cy="853966"/>
          </a:xfrm>
          <a:prstGeom prst="hexagon">
            <a:avLst/>
          </a:prstGeom>
          <a:solidFill>
            <a:srgbClr val="052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5" name="Hexagon 204"/>
          <p:cNvSpPr/>
          <p:nvPr/>
        </p:nvSpPr>
        <p:spPr>
          <a:xfrm>
            <a:off x="11006755" y="815948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6" name="Hexagon 205"/>
          <p:cNvSpPr/>
          <p:nvPr/>
        </p:nvSpPr>
        <p:spPr>
          <a:xfrm>
            <a:off x="11009929" y="-28667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7" name="Hexagon 206"/>
          <p:cNvSpPr/>
          <p:nvPr/>
        </p:nvSpPr>
        <p:spPr>
          <a:xfrm>
            <a:off x="11775331" y="1248155"/>
            <a:ext cx="417769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41515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424684"/>
              <a:gd name="connsiteY0" fmla="*/ 426983 h 853966"/>
              <a:gd name="connsiteX1" fmla="*/ 213492 w 424684"/>
              <a:gd name="connsiteY1" fmla="*/ 0 h 853966"/>
              <a:gd name="connsiteX2" fmla="*/ 424684 w 424684"/>
              <a:gd name="connsiteY2" fmla="*/ 0 h 853966"/>
              <a:gd name="connsiteX3" fmla="*/ 415159 w 424684"/>
              <a:gd name="connsiteY3" fmla="*/ 853966 h 853966"/>
              <a:gd name="connsiteX4" fmla="*/ 213492 w 424684"/>
              <a:gd name="connsiteY4" fmla="*/ 853966 h 853966"/>
              <a:gd name="connsiteX5" fmla="*/ 0 w 424684"/>
              <a:gd name="connsiteY5" fmla="*/ 426983 h 853966"/>
              <a:gd name="connsiteX0" fmla="*/ 0 w 417540"/>
              <a:gd name="connsiteY0" fmla="*/ 426983 h 853966"/>
              <a:gd name="connsiteX1" fmla="*/ 213492 w 417540"/>
              <a:gd name="connsiteY1" fmla="*/ 0 h 853966"/>
              <a:gd name="connsiteX2" fmla="*/ 417540 w 417540"/>
              <a:gd name="connsiteY2" fmla="*/ 0 h 853966"/>
              <a:gd name="connsiteX3" fmla="*/ 415159 w 417540"/>
              <a:gd name="connsiteY3" fmla="*/ 853966 h 853966"/>
              <a:gd name="connsiteX4" fmla="*/ 213492 w 417540"/>
              <a:gd name="connsiteY4" fmla="*/ 853966 h 853966"/>
              <a:gd name="connsiteX5" fmla="*/ 0 w 417540"/>
              <a:gd name="connsiteY5" fmla="*/ 426983 h 853966"/>
              <a:gd name="connsiteX0" fmla="*/ 0 w 415264"/>
              <a:gd name="connsiteY0" fmla="*/ 426983 h 853966"/>
              <a:gd name="connsiteX1" fmla="*/ 213492 w 415264"/>
              <a:gd name="connsiteY1" fmla="*/ 0 h 853966"/>
              <a:gd name="connsiteX2" fmla="*/ 412777 w 415264"/>
              <a:gd name="connsiteY2" fmla="*/ 0 h 853966"/>
              <a:gd name="connsiteX3" fmla="*/ 415159 w 415264"/>
              <a:gd name="connsiteY3" fmla="*/ 853966 h 853966"/>
              <a:gd name="connsiteX4" fmla="*/ 213492 w 415264"/>
              <a:gd name="connsiteY4" fmla="*/ 853966 h 853966"/>
              <a:gd name="connsiteX5" fmla="*/ 0 w 415264"/>
              <a:gd name="connsiteY5" fmla="*/ 426983 h 853966"/>
              <a:gd name="connsiteX0" fmla="*/ 0 w 415388"/>
              <a:gd name="connsiteY0" fmla="*/ 426983 h 853966"/>
              <a:gd name="connsiteX1" fmla="*/ 213492 w 415388"/>
              <a:gd name="connsiteY1" fmla="*/ 0 h 853966"/>
              <a:gd name="connsiteX2" fmla="*/ 415158 w 415388"/>
              <a:gd name="connsiteY2" fmla="*/ 0 h 853966"/>
              <a:gd name="connsiteX3" fmla="*/ 415159 w 415388"/>
              <a:gd name="connsiteY3" fmla="*/ 853966 h 853966"/>
              <a:gd name="connsiteX4" fmla="*/ 213492 w 415388"/>
              <a:gd name="connsiteY4" fmla="*/ 853966 h 853966"/>
              <a:gd name="connsiteX5" fmla="*/ 0 w 415388"/>
              <a:gd name="connsiteY5" fmla="*/ 426983 h 853966"/>
              <a:gd name="connsiteX0" fmla="*/ 0 w 417646"/>
              <a:gd name="connsiteY0" fmla="*/ 426983 h 853966"/>
              <a:gd name="connsiteX1" fmla="*/ 213492 w 417646"/>
              <a:gd name="connsiteY1" fmla="*/ 0 h 853966"/>
              <a:gd name="connsiteX2" fmla="*/ 415158 w 417646"/>
              <a:gd name="connsiteY2" fmla="*/ 0 h 853966"/>
              <a:gd name="connsiteX3" fmla="*/ 417541 w 417646"/>
              <a:gd name="connsiteY3" fmla="*/ 853966 h 853966"/>
              <a:gd name="connsiteX4" fmla="*/ 213492 w 417646"/>
              <a:gd name="connsiteY4" fmla="*/ 853966 h 853966"/>
              <a:gd name="connsiteX5" fmla="*/ 0 w 417646"/>
              <a:gd name="connsiteY5" fmla="*/ 426983 h 853966"/>
              <a:gd name="connsiteX0" fmla="*/ 0 w 417769"/>
              <a:gd name="connsiteY0" fmla="*/ 426983 h 853966"/>
              <a:gd name="connsiteX1" fmla="*/ 213492 w 417769"/>
              <a:gd name="connsiteY1" fmla="*/ 0 h 853966"/>
              <a:gd name="connsiteX2" fmla="*/ 417539 w 417769"/>
              <a:gd name="connsiteY2" fmla="*/ 0 h 853966"/>
              <a:gd name="connsiteX3" fmla="*/ 417541 w 417769"/>
              <a:gd name="connsiteY3" fmla="*/ 853966 h 853966"/>
              <a:gd name="connsiteX4" fmla="*/ 213492 w 417769"/>
              <a:gd name="connsiteY4" fmla="*/ 853966 h 853966"/>
              <a:gd name="connsiteX5" fmla="*/ 0 w 417769"/>
              <a:gd name="connsiteY5" fmla="*/ 426983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69" h="853966">
                <a:moveTo>
                  <a:pt x="0" y="426983"/>
                </a:moveTo>
                <a:lnTo>
                  <a:pt x="213492" y="0"/>
                </a:lnTo>
                <a:lnTo>
                  <a:pt x="417539" y="0"/>
                </a:lnTo>
                <a:cubicBezTo>
                  <a:pt x="416745" y="284655"/>
                  <a:pt x="418335" y="569311"/>
                  <a:pt x="417541" y="853966"/>
                </a:cubicBezTo>
                <a:lnTo>
                  <a:pt x="213492" y="853966"/>
                </a:lnTo>
                <a:lnTo>
                  <a:pt x="0" y="426983"/>
                </a:lnTo>
                <a:close/>
              </a:path>
            </a:pathLst>
          </a:cu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3" name="Hexagon 212"/>
          <p:cNvSpPr/>
          <p:nvPr/>
        </p:nvSpPr>
        <p:spPr>
          <a:xfrm>
            <a:off x="10218942" y="5627244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4" name="Hexagon 213"/>
          <p:cNvSpPr/>
          <p:nvPr/>
        </p:nvSpPr>
        <p:spPr>
          <a:xfrm>
            <a:off x="9446244" y="6046896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5" name="Hexagon 214"/>
          <p:cNvSpPr/>
          <p:nvPr/>
        </p:nvSpPr>
        <p:spPr>
          <a:xfrm>
            <a:off x="10980434" y="6015146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8" name="Hexagon 206"/>
          <p:cNvSpPr/>
          <p:nvPr/>
        </p:nvSpPr>
        <p:spPr>
          <a:xfrm>
            <a:off x="11778096" y="396596"/>
            <a:ext cx="417769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41515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424684"/>
              <a:gd name="connsiteY0" fmla="*/ 426983 h 853966"/>
              <a:gd name="connsiteX1" fmla="*/ 213492 w 424684"/>
              <a:gd name="connsiteY1" fmla="*/ 0 h 853966"/>
              <a:gd name="connsiteX2" fmla="*/ 424684 w 424684"/>
              <a:gd name="connsiteY2" fmla="*/ 0 h 853966"/>
              <a:gd name="connsiteX3" fmla="*/ 415159 w 424684"/>
              <a:gd name="connsiteY3" fmla="*/ 853966 h 853966"/>
              <a:gd name="connsiteX4" fmla="*/ 213492 w 424684"/>
              <a:gd name="connsiteY4" fmla="*/ 853966 h 853966"/>
              <a:gd name="connsiteX5" fmla="*/ 0 w 424684"/>
              <a:gd name="connsiteY5" fmla="*/ 426983 h 853966"/>
              <a:gd name="connsiteX0" fmla="*/ 0 w 417540"/>
              <a:gd name="connsiteY0" fmla="*/ 426983 h 853966"/>
              <a:gd name="connsiteX1" fmla="*/ 213492 w 417540"/>
              <a:gd name="connsiteY1" fmla="*/ 0 h 853966"/>
              <a:gd name="connsiteX2" fmla="*/ 417540 w 417540"/>
              <a:gd name="connsiteY2" fmla="*/ 0 h 853966"/>
              <a:gd name="connsiteX3" fmla="*/ 415159 w 417540"/>
              <a:gd name="connsiteY3" fmla="*/ 853966 h 853966"/>
              <a:gd name="connsiteX4" fmla="*/ 213492 w 417540"/>
              <a:gd name="connsiteY4" fmla="*/ 853966 h 853966"/>
              <a:gd name="connsiteX5" fmla="*/ 0 w 417540"/>
              <a:gd name="connsiteY5" fmla="*/ 426983 h 853966"/>
              <a:gd name="connsiteX0" fmla="*/ 0 w 415264"/>
              <a:gd name="connsiteY0" fmla="*/ 426983 h 853966"/>
              <a:gd name="connsiteX1" fmla="*/ 213492 w 415264"/>
              <a:gd name="connsiteY1" fmla="*/ 0 h 853966"/>
              <a:gd name="connsiteX2" fmla="*/ 412777 w 415264"/>
              <a:gd name="connsiteY2" fmla="*/ 0 h 853966"/>
              <a:gd name="connsiteX3" fmla="*/ 415159 w 415264"/>
              <a:gd name="connsiteY3" fmla="*/ 853966 h 853966"/>
              <a:gd name="connsiteX4" fmla="*/ 213492 w 415264"/>
              <a:gd name="connsiteY4" fmla="*/ 853966 h 853966"/>
              <a:gd name="connsiteX5" fmla="*/ 0 w 415264"/>
              <a:gd name="connsiteY5" fmla="*/ 426983 h 853966"/>
              <a:gd name="connsiteX0" fmla="*/ 0 w 415388"/>
              <a:gd name="connsiteY0" fmla="*/ 426983 h 853966"/>
              <a:gd name="connsiteX1" fmla="*/ 213492 w 415388"/>
              <a:gd name="connsiteY1" fmla="*/ 0 h 853966"/>
              <a:gd name="connsiteX2" fmla="*/ 415158 w 415388"/>
              <a:gd name="connsiteY2" fmla="*/ 0 h 853966"/>
              <a:gd name="connsiteX3" fmla="*/ 415159 w 415388"/>
              <a:gd name="connsiteY3" fmla="*/ 853966 h 853966"/>
              <a:gd name="connsiteX4" fmla="*/ 213492 w 415388"/>
              <a:gd name="connsiteY4" fmla="*/ 853966 h 853966"/>
              <a:gd name="connsiteX5" fmla="*/ 0 w 415388"/>
              <a:gd name="connsiteY5" fmla="*/ 426983 h 853966"/>
              <a:gd name="connsiteX0" fmla="*/ 0 w 417646"/>
              <a:gd name="connsiteY0" fmla="*/ 426983 h 853966"/>
              <a:gd name="connsiteX1" fmla="*/ 213492 w 417646"/>
              <a:gd name="connsiteY1" fmla="*/ 0 h 853966"/>
              <a:gd name="connsiteX2" fmla="*/ 415158 w 417646"/>
              <a:gd name="connsiteY2" fmla="*/ 0 h 853966"/>
              <a:gd name="connsiteX3" fmla="*/ 417541 w 417646"/>
              <a:gd name="connsiteY3" fmla="*/ 853966 h 853966"/>
              <a:gd name="connsiteX4" fmla="*/ 213492 w 417646"/>
              <a:gd name="connsiteY4" fmla="*/ 853966 h 853966"/>
              <a:gd name="connsiteX5" fmla="*/ 0 w 417646"/>
              <a:gd name="connsiteY5" fmla="*/ 426983 h 853966"/>
              <a:gd name="connsiteX0" fmla="*/ 0 w 417769"/>
              <a:gd name="connsiteY0" fmla="*/ 426983 h 853966"/>
              <a:gd name="connsiteX1" fmla="*/ 213492 w 417769"/>
              <a:gd name="connsiteY1" fmla="*/ 0 h 853966"/>
              <a:gd name="connsiteX2" fmla="*/ 417539 w 417769"/>
              <a:gd name="connsiteY2" fmla="*/ 0 h 853966"/>
              <a:gd name="connsiteX3" fmla="*/ 417541 w 417769"/>
              <a:gd name="connsiteY3" fmla="*/ 853966 h 853966"/>
              <a:gd name="connsiteX4" fmla="*/ 213492 w 417769"/>
              <a:gd name="connsiteY4" fmla="*/ 853966 h 853966"/>
              <a:gd name="connsiteX5" fmla="*/ 0 w 417769"/>
              <a:gd name="connsiteY5" fmla="*/ 426983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69" h="853966">
                <a:moveTo>
                  <a:pt x="0" y="426983"/>
                </a:moveTo>
                <a:lnTo>
                  <a:pt x="213492" y="0"/>
                </a:lnTo>
                <a:lnTo>
                  <a:pt x="417539" y="0"/>
                </a:lnTo>
                <a:cubicBezTo>
                  <a:pt x="416745" y="284655"/>
                  <a:pt x="418335" y="569311"/>
                  <a:pt x="417541" y="853966"/>
                </a:cubicBezTo>
                <a:lnTo>
                  <a:pt x="213492" y="853966"/>
                </a:lnTo>
                <a:lnTo>
                  <a:pt x="0" y="426983"/>
                </a:lnTo>
                <a:close/>
              </a:path>
            </a:pathLst>
          </a:cu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19" name="Hexagon 206"/>
          <p:cNvSpPr/>
          <p:nvPr/>
        </p:nvSpPr>
        <p:spPr>
          <a:xfrm>
            <a:off x="11780160" y="-25136"/>
            <a:ext cx="417769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41515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424684"/>
              <a:gd name="connsiteY0" fmla="*/ 426983 h 853966"/>
              <a:gd name="connsiteX1" fmla="*/ 213492 w 424684"/>
              <a:gd name="connsiteY1" fmla="*/ 0 h 853966"/>
              <a:gd name="connsiteX2" fmla="*/ 424684 w 424684"/>
              <a:gd name="connsiteY2" fmla="*/ 0 h 853966"/>
              <a:gd name="connsiteX3" fmla="*/ 415159 w 424684"/>
              <a:gd name="connsiteY3" fmla="*/ 853966 h 853966"/>
              <a:gd name="connsiteX4" fmla="*/ 213492 w 424684"/>
              <a:gd name="connsiteY4" fmla="*/ 853966 h 853966"/>
              <a:gd name="connsiteX5" fmla="*/ 0 w 424684"/>
              <a:gd name="connsiteY5" fmla="*/ 426983 h 853966"/>
              <a:gd name="connsiteX0" fmla="*/ 0 w 417540"/>
              <a:gd name="connsiteY0" fmla="*/ 426983 h 853966"/>
              <a:gd name="connsiteX1" fmla="*/ 213492 w 417540"/>
              <a:gd name="connsiteY1" fmla="*/ 0 h 853966"/>
              <a:gd name="connsiteX2" fmla="*/ 417540 w 417540"/>
              <a:gd name="connsiteY2" fmla="*/ 0 h 853966"/>
              <a:gd name="connsiteX3" fmla="*/ 415159 w 417540"/>
              <a:gd name="connsiteY3" fmla="*/ 853966 h 853966"/>
              <a:gd name="connsiteX4" fmla="*/ 213492 w 417540"/>
              <a:gd name="connsiteY4" fmla="*/ 853966 h 853966"/>
              <a:gd name="connsiteX5" fmla="*/ 0 w 417540"/>
              <a:gd name="connsiteY5" fmla="*/ 426983 h 853966"/>
              <a:gd name="connsiteX0" fmla="*/ 0 w 415264"/>
              <a:gd name="connsiteY0" fmla="*/ 426983 h 853966"/>
              <a:gd name="connsiteX1" fmla="*/ 213492 w 415264"/>
              <a:gd name="connsiteY1" fmla="*/ 0 h 853966"/>
              <a:gd name="connsiteX2" fmla="*/ 412777 w 415264"/>
              <a:gd name="connsiteY2" fmla="*/ 0 h 853966"/>
              <a:gd name="connsiteX3" fmla="*/ 415159 w 415264"/>
              <a:gd name="connsiteY3" fmla="*/ 853966 h 853966"/>
              <a:gd name="connsiteX4" fmla="*/ 213492 w 415264"/>
              <a:gd name="connsiteY4" fmla="*/ 853966 h 853966"/>
              <a:gd name="connsiteX5" fmla="*/ 0 w 415264"/>
              <a:gd name="connsiteY5" fmla="*/ 426983 h 853966"/>
              <a:gd name="connsiteX0" fmla="*/ 0 w 415388"/>
              <a:gd name="connsiteY0" fmla="*/ 426983 h 853966"/>
              <a:gd name="connsiteX1" fmla="*/ 213492 w 415388"/>
              <a:gd name="connsiteY1" fmla="*/ 0 h 853966"/>
              <a:gd name="connsiteX2" fmla="*/ 415158 w 415388"/>
              <a:gd name="connsiteY2" fmla="*/ 0 h 853966"/>
              <a:gd name="connsiteX3" fmla="*/ 415159 w 415388"/>
              <a:gd name="connsiteY3" fmla="*/ 853966 h 853966"/>
              <a:gd name="connsiteX4" fmla="*/ 213492 w 415388"/>
              <a:gd name="connsiteY4" fmla="*/ 853966 h 853966"/>
              <a:gd name="connsiteX5" fmla="*/ 0 w 415388"/>
              <a:gd name="connsiteY5" fmla="*/ 426983 h 853966"/>
              <a:gd name="connsiteX0" fmla="*/ 0 w 417646"/>
              <a:gd name="connsiteY0" fmla="*/ 426983 h 853966"/>
              <a:gd name="connsiteX1" fmla="*/ 213492 w 417646"/>
              <a:gd name="connsiteY1" fmla="*/ 0 h 853966"/>
              <a:gd name="connsiteX2" fmla="*/ 415158 w 417646"/>
              <a:gd name="connsiteY2" fmla="*/ 0 h 853966"/>
              <a:gd name="connsiteX3" fmla="*/ 417541 w 417646"/>
              <a:gd name="connsiteY3" fmla="*/ 853966 h 853966"/>
              <a:gd name="connsiteX4" fmla="*/ 213492 w 417646"/>
              <a:gd name="connsiteY4" fmla="*/ 853966 h 853966"/>
              <a:gd name="connsiteX5" fmla="*/ 0 w 417646"/>
              <a:gd name="connsiteY5" fmla="*/ 426983 h 853966"/>
              <a:gd name="connsiteX0" fmla="*/ 0 w 417769"/>
              <a:gd name="connsiteY0" fmla="*/ 426983 h 853966"/>
              <a:gd name="connsiteX1" fmla="*/ 213492 w 417769"/>
              <a:gd name="connsiteY1" fmla="*/ 0 h 853966"/>
              <a:gd name="connsiteX2" fmla="*/ 417539 w 417769"/>
              <a:gd name="connsiteY2" fmla="*/ 0 h 853966"/>
              <a:gd name="connsiteX3" fmla="*/ 417541 w 417769"/>
              <a:gd name="connsiteY3" fmla="*/ 853966 h 853966"/>
              <a:gd name="connsiteX4" fmla="*/ 213492 w 417769"/>
              <a:gd name="connsiteY4" fmla="*/ 853966 h 853966"/>
              <a:gd name="connsiteX5" fmla="*/ 0 w 417769"/>
              <a:gd name="connsiteY5" fmla="*/ 426983 h 853966"/>
              <a:gd name="connsiteX0" fmla="*/ 0 w 417769"/>
              <a:gd name="connsiteY0" fmla="*/ 426983 h 853966"/>
              <a:gd name="connsiteX1" fmla="*/ 417539 w 417769"/>
              <a:gd name="connsiteY1" fmla="*/ 0 h 853966"/>
              <a:gd name="connsiteX2" fmla="*/ 417541 w 417769"/>
              <a:gd name="connsiteY2" fmla="*/ 853966 h 853966"/>
              <a:gd name="connsiteX3" fmla="*/ 213492 w 417769"/>
              <a:gd name="connsiteY3" fmla="*/ 853966 h 853966"/>
              <a:gd name="connsiteX4" fmla="*/ 0 w 417769"/>
              <a:gd name="connsiteY4" fmla="*/ 426983 h 853966"/>
              <a:gd name="connsiteX0" fmla="*/ 0 w 417769"/>
              <a:gd name="connsiteY0" fmla="*/ 3121 h 430104"/>
              <a:gd name="connsiteX1" fmla="*/ 417539 w 417769"/>
              <a:gd name="connsiteY1" fmla="*/ 0 h 430104"/>
              <a:gd name="connsiteX2" fmla="*/ 417541 w 417769"/>
              <a:gd name="connsiteY2" fmla="*/ 430104 h 430104"/>
              <a:gd name="connsiteX3" fmla="*/ 213492 w 417769"/>
              <a:gd name="connsiteY3" fmla="*/ 430104 h 430104"/>
              <a:gd name="connsiteX4" fmla="*/ 0 w 417769"/>
              <a:gd name="connsiteY4" fmla="*/ 3121 h 430104"/>
              <a:gd name="connsiteX0" fmla="*/ 0 w 417769"/>
              <a:gd name="connsiteY0" fmla="*/ 0 h 426983"/>
              <a:gd name="connsiteX1" fmla="*/ 417539 w 417769"/>
              <a:gd name="connsiteY1" fmla="*/ 1642 h 426983"/>
              <a:gd name="connsiteX2" fmla="*/ 417541 w 417769"/>
              <a:gd name="connsiteY2" fmla="*/ 426983 h 426983"/>
              <a:gd name="connsiteX3" fmla="*/ 213492 w 417769"/>
              <a:gd name="connsiteY3" fmla="*/ 426983 h 426983"/>
              <a:gd name="connsiteX4" fmla="*/ 0 w 417769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769" h="426983">
                <a:moveTo>
                  <a:pt x="0" y="0"/>
                </a:moveTo>
                <a:lnTo>
                  <a:pt x="417539" y="1642"/>
                </a:lnTo>
                <a:cubicBezTo>
                  <a:pt x="416745" y="286297"/>
                  <a:pt x="418335" y="142328"/>
                  <a:pt x="417541" y="426983"/>
                </a:cubicBez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0" name="Hexagon 200"/>
          <p:cNvSpPr/>
          <p:nvPr/>
        </p:nvSpPr>
        <p:spPr>
          <a:xfrm>
            <a:off x="8705025" y="-14951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1" name="Hexagon 200"/>
          <p:cNvSpPr/>
          <p:nvPr/>
        </p:nvSpPr>
        <p:spPr>
          <a:xfrm>
            <a:off x="7160799" y="-5785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2" name="Hexagon 200"/>
          <p:cNvSpPr/>
          <p:nvPr/>
        </p:nvSpPr>
        <p:spPr>
          <a:xfrm>
            <a:off x="5627407" y="-15286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3" name="Hexagon 200"/>
          <p:cNvSpPr/>
          <p:nvPr/>
        </p:nvSpPr>
        <p:spPr>
          <a:xfrm>
            <a:off x="4076162" y="-19050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4" name="Hexagon 200"/>
          <p:cNvSpPr/>
          <p:nvPr/>
        </p:nvSpPr>
        <p:spPr>
          <a:xfrm>
            <a:off x="2543279" y="-13628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5" name="Hexagon 200"/>
          <p:cNvSpPr/>
          <p:nvPr/>
        </p:nvSpPr>
        <p:spPr>
          <a:xfrm>
            <a:off x="986353" y="-7637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6" name="Hexagon 200"/>
          <p:cNvSpPr/>
          <p:nvPr/>
        </p:nvSpPr>
        <p:spPr>
          <a:xfrm>
            <a:off x="-172" y="-13963"/>
            <a:ext cx="450083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  <a:gd name="connsiteX0" fmla="*/ 332608 w 777108"/>
              <a:gd name="connsiteY0" fmla="*/ 0 h 426983"/>
              <a:gd name="connsiteX1" fmla="*/ 777108 w 777108"/>
              <a:gd name="connsiteY1" fmla="*/ 0 h 426983"/>
              <a:gd name="connsiteX2" fmla="*/ 563617 w 777108"/>
              <a:gd name="connsiteY2" fmla="*/ 426983 h 426983"/>
              <a:gd name="connsiteX3" fmla="*/ 0 w 777108"/>
              <a:gd name="connsiteY3" fmla="*/ 426983 h 426983"/>
              <a:gd name="connsiteX4" fmla="*/ 332608 w 777108"/>
              <a:gd name="connsiteY4" fmla="*/ 0 h 426983"/>
              <a:gd name="connsiteX0" fmla="*/ 15108 w 459608"/>
              <a:gd name="connsiteY0" fmla="*/ 0 h 430158"/>
              <a:gd name="connsiteX1" fmla="*/ 459608 w 459608"/>
              <a:gd name="connsiteY1" fmla="*/ 0 h 430158"/>
              <a:gd name="connsiteX2" fmla="*/ 246117 w 459608"/>
              <a:gd name="connsiteY2" fmla="*/ 426983 h 430158"/>
              <a:gd name="connsiteX3" fmla="*/ 0 w 459608"/>
              <a:gd name="connsiteY3" fmla="*/ 430158 h 430158"/>
              <a:gd name="connsiteX4" fmla="*/ 15108 w 459608"/>
              <a:gd name="connsiteY4" fmla="*/ 0 h 430158"/>
              <a:gd name="connsiteX0" fmla="*/ 5583 w 450083"/>
              <a:gd name="connsiteY0" fmla="*/ 0 h 426983"/>
              <a:gd name="connsiteX1" fmla="*/ 450083 w 450083"/>
              <a:gd name="connsiteY1" fmla="*/ 0 h 426983"/>
              <a:gd name="connsiteX2" fmla="*/ 236592 w 450083"/>
              <a:gd name="connsiteY2" fmla="*/ 426983 h 426983"/>
              <a:gd name="connsiteX3" fmla="*/ 0 w 450083"/>
              <a:gd name="connsiteY3" fmla="*/ 426983 h 426983"/>
              <a:gd name="connsiteX4" fmla="*/ 5583 w 450083"/>
              <a:gd name="connsiteY4" fmla="*/ 0 h 426983"/>
              <a:gd name="connsiteX0" fmla="*/ 820 w 450083"/>
              <a:gd name="connsiteY0" fmla="*/ 7144 h 426983"/>
              <a:gd name="connsiteX1" fmla="*/ 450083 w 450083"/>
              <a:gd name="connsiteY1" fmla="*/ 0 h 426983"/>
              <a:gd name="connsiteX2" fmla="*/ 236592 w 450083"/>
              <a:gd name="connsiteY2" fmla="*/ 426983 h 426983"/>
              <a:gd name="connsiteX3" fmla="*/ 0 w 450083"/>
              <a:gd name="connsiteY3" fmla="*/ 426983 h 426983"/>
              <a:gd name="connsiteX4" fmla="*/ 820 w 450083"/>
              <a:gd name="connsiteY4" fmla="*/ 7144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83" h="426983">
                <a:moveTo>
                  <a:pt x="820" y="7144"/>
                </a:moveTo>
                <a:lnTo>
                  <a:pt x="450083" y="0"/>
                </a:lnTo>
                <a:lnTo>
                  <a:pt x="236592" y="426983"/>
                </a:lnTo>
                <a:lnTo>
                  <a:pt x="0" y="426983"/>
                </a:lnTo>
                <a:cubicBezTo>
                  <a:pt x="273" y="287037"/>
                  <a:pt x="547" y="147090"/>
                  <a:pt x="820" y="7144"/>
                </a:cubicBezTo>
                <a:close/>
              </a:path>
            </a:pathLst>
          </a:cu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7" name="Hexagon 189"/>
          <p:cNvSpPr/>
          <p:nvPr/>
        </p:nvSpPr>
        <p:spPr>
          <a:xfrm>
            <a:off x="-6279" y="1254968"/>
            <a:ext cx="446908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8"/>
              <a:gd name="connsiteY0" fmla="*/ 853966 h 853966"/>
              <a:gd name="connsiteX1" fmla="*/ 0 w 777108"/>
              <a:gd name="connsiteY1" fmla="*/ 0 h 853966"/>
              <a:gd name="connsiteX2" fmla="*/ 563617 w 777108"/>
              <a:gd name="connsiteY2" fmla="*/ 0 h 853966"/>
              <a:gd name="connsiteX3" fmla="*/ 777108 w 777108"/>
              <a:gd name="connsiteY3" fmla="*/ 426983 h 853966"/>
              <a:gd name="connsiteX4" fmla="*/ 563617 w 777108"/>
              <a:gd name="connsiteY4" fmla="*/ 853966 h 853966"/>
              <a:gd name="connsiteX5" fmla="*/ 0 w 777108"/>
              <a:gd name="connsiteY5" fmla="*/ 853966 h 853966"/>
              <a:gd name="connsiteX0" fmla="*/ 368300 w 777108"/>
              <a:gd name="connsiteY0" fmla="*/ 857141 h 857141"/>
              <a:gd name="connsiteX1" fmla="*/ 0 w 777108"/>
              <a:gd name="connsiteY1" fmla="*/ 0 h 857141"/>
              <a:gd name="connsiteX2" fmla="*/ 563617 w 777108"/>
              <a:gd name="connsiteY2" fmla="*/ 0 h 857141"/>
              <a:gd name="connsiteX3" fmla="*/ 777108 w 777108"/>
              <a:gd name="connsiteY3" fmla="*/ 426983 h 857141"/>
              <a:gd name="connsiteX4" fmla="*/ 563617 w 777108"/>
              <a:gd name="connsiteY4" fmla="*/ 853966 h 857141"/>
              <a:gd name="connsiteX5" fmla="*/ 368300 w 777108"/>
              <a:gd name="connsiteY5" fmla="*/ 857141 h 857141"/>
              <a:gd name="connsiteX0" fmla="*/ 327025 w 777108"/>
              <a:gd name="connsiteY0" fmla="*/ 857141 h 857141"/>
              <a:gd name="connsiteX1" fmla="*/ 0 w 777108"/>
              <a:gd name="connsiteY1" fmla="*/ 0 h 857141"/>
              <a:gd name="connsiteX2" fmla="*/ 563617 w 777108"/>
              <a:gd name="connsiteY2" fmla="*/ 0 h 857141"/>
              <a:gd name="connsiteX3" fmla="*/ 777108 w 777108"/>
              <a:gd name="connsiteY3" fmla="*/ 426983 h 857141"/>
              <a:gd name="connsiteX4" fmla="*/ 563617 w 777108"/>
              <a:gd name="connsiteY4" fmla="*/ 853966 h 857141"/>
              <a:gd name="connsiteX5" fmla="*/ 327025 w 777108"/>
              <a:gd name="connsiteY5" fmla="*/ 857141 h 857141"/>
              <a:gd name="connsiteX0" fmla="*/ 0 w 450083"/>
              <a:gd name="connsiteY0" fmla="*/ 857141 h 857141"/>
              <a:gd name="connsiteX1" fmla="*/ 6350 w 450083"/>
              <a:gd name="connsiteY1" fmla="*/ 3175 h 857141"/>
              <a:gd name="connsiteX2" fmla="*/ 236592 w 450083"/>
              <a:gd name="connsiteY2" fmla="*/ 0 h 857141"/>
              <a:gd name="connsiteX3" fmla="*/ 450083 w 450083"/>
              <a:gd name="connsiteY3" fmla="*/ 426983 h 857141"/>
              <a:gd name="connsiteX4" fmla="*/ 236592 w 450083"/>
              <a:gd name="connsiteY4" fmla="*/ 853966 h 857141"/>
              <a:gd name="connsiteX5" fmla="*/ 0 w 450083"/>
              <a:gd name="connsiteY5" fmla="*/ 857141 h 857141"/>
              <a:gd name="connsiteX0" fmla="*/ 0 w 446908"/>
              <a:gd name="connsiteY0" fmla="*/ 853966 h 853966"/>
              <a:gd name="connsiteX1" fmla="*/ 3175 w 446908"/>
              <a:gd name="connsiteY1" fmla="*/ 3175 h 853966"/>
              <a:gd name="connsiteX2" fmla="*/ 233417 w 446908"/>
              <a:gd name="connsiteY2" fmla="*/ 0 h 853966"/>
              <a:gd name="connsiteX3" fmla="*/ 446908 w 446908"/>
              <a:gd name="connsiteY3" fmla="*/ 426983 h 853966"/>
              <a:gd name="connsiteX4" fmla="*/ 233417 w 446908"/>
              <a:gd name="connsiteY4" fmla="*/ 853966 h 853966"/>
              <a:gd name="connsiteX5" fmla="*/ 0 w 446908"/>
              <a:gd name="connsiteY5" fmla="*/ 853966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908" h="853966">
                <a:moveTo>
                  <a:pt x="0" y="853966"/>
                </a:moveTo>
                <a:cubicBezTo>
                  <a:pt x="2117" y="569311"/>
                  <a:pt x="1058" y="287830"/>
                  <a:pt x="3175" y="3175"/>
                </a:cubicBezTo>
                <a:lnTo>
                  <a:pt x="233417" y="0"/>
                </a:lnTo>
                <a:lnTo>
                  <a:pt x="446908" y="426983"/>
                </a:lnTo>
                <a:lnTo>
                  <a:pt x="233417" y="853966"/>
                </a:lnTo>
                <a:lnTo>
                  <a:pt x="0" y="853966"/>
                </a:lnTo>
                <a:close/>
              </a:path>
            </a:pathLst>
          </a:cu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9" name="Hexagon 200"/>
          <p:cNvSpPr/>
          <p:nvPr/>
        </p:nvSpPr>
        <p:spPr>
          <a:xfrm rot="10800000">
            <a:off x="10211799" y="6437077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0" name="Hexagon 206"/>
          <p:cNvSpPr/>
          <p:nvPr/>
        </p:nvSpPr>
        <p:spPr>
          <a:xfrm rot="10800000">
            <a:off x="-1516" y="6469397"/>
            <a:ext cx="438414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41515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424684"/>
              <a:gd name="connsiteY0" fmla="*/ 426983 h 853966"/>
              <a:gd name="connsiteX1" fmla="*/ 213492 w 424684"/>
              <a:gd name="connsiteY1" fmla="*/ 0 h 853966"/>
              <a:gd name="connsiteX2" fmla="*/ 424684 w 424684"/>
              <a:gd name="connsiteY2" fmla="*/ 0 h 853966"/>
              <a:gd name="connsiteX3" fmla="*/ 415159 w 424684"/>
              <a:gd name="connsiteY3" fmla="*/ 853966 h 853966"/>
              <a:gd name="connsiteX4" fmla="*/ 213492 w 424684"/>
              <a:gd name="connsiteY4" fmla="*/ 853966 h 853966"/>
              <a:gd name="connsiteX5" fmla="*/ 0 w 424684"/>
              <a:gd name="connsiteY5" fmla="*/ 426983 h 853966"/>
              <a:gd name="connsiteX0" fmla="*/ 0 w 417540"/>
              <a:gd name="connsiteY0" fmla="*/ 426983 h 853966"/>
              <a:gd name="connsiteX1" fmla="*/ 213492 w 417540"/>
              <a:gd name="connsiteY1" fmla="*/ 0 h 853966"/>
              <a:gd name="connsiteX2" fmla="*/ 417540 w 417540"/>
              <a:gd name="connsiteY2" fmla="*/ 0 h 853966"/>
              <a:gd name="connsiteX3" fmla="*/ 415159 w 417540"/>
              <a:gd name="connsiteY3" fmla="*/ 853966 h 853966"/>
              <a:gd name="connsiteX4" fmla="*/ 213492 w 417540"/>
              <a:gd name="connsiteY4" fmla="*/ 853966 h 853966"/>
              <a:gd name="connsiteX5" fmla="*/ 0 w 417540"/>
              <a:gd name="connsiteY5" fmla="*/ 426983 h 853966"/>
              <a:gd name="connsiteX0" fmla="*/ 0 w 415264"/>
              <a:gd name="connsiteY0" fmla="*/ 426983 h 853966"/>
              <a:gd name="connsiteX1" fmla="*/ 213492 w 415264"/>
              <a:gd name="connsiteY1" fmla="*/ 0 h 853966"/>
              <a:gd name="connsiteX2" fmla="*/ 412777 w 415264"/>
              <a:gd name="connsiteY2" fmla="*/ 0 h 853966"/>
              <a:gd name="connsiteX3" fmla="*/ 415159 w 415264"/>
              <a:gd name="connsiteY3" fmla="*/ 853966 h 853966"/>
              <a:gd name="connsiteX4" fmla="*/ 213492 w 415264"/>
              <a:gd name="connsiteY4" fmla="*/ 853966 h 853966"/>
              <a:gd name="connsiteX5" fmla="*/ 0 w 415264"/>
              <a:gd name="connsiteY5" fmla="*/ 426983 h 853966"/>
              <a:gd name="connsiteX0" fmla="*/ 0 w 415388"/>
              <a:gd name="connsiteY0" fmla="*/ 426983 h 853966"/>
              <a:gd name="connsiteX1" fmla="*/ 213492 w 415388"/>
              <a:gd name="connsiteY1" fmla="*/ 0 h 853966"/>
              <a:gd name="connsiteX2" fmla="*/ 415158 w 415388"/>
              <a:gd name="connsiteY2" fmla="*/ 0 h 853966"/>
              <a:gd name="connsiteX3" fmla="*/ 415159 w 415388"/>
              <a:gd name="connsiteY3" fmla="*/ 853966 h 853966"/>
              <a:gd name="connsiteX4" fmla="*/ 213492 w 415388"/>
              <a:gd name="connsiteY4" fmla="*/ 853966 h 853966"/>
              <a:gd name="connsiteX5" fmla="*/ 0 w 415388"/>
              <a:gd name="connsiteY5" fmla="*/ 426983 h 853966"/>
              <a:gd name="connsiteX0" fmla="*/ 0 w 417646"/>
              <a:gd name="connsiteY0" fmla="*/ 426983 h 853966"/>
              <a:gd name="connsiteX1" fmla="*/ 213492 w 417646"/>
              <a:gd name="connsiteY1" fmla="*/ 0 h 853966"/>
              <a:gd name="connsiteX2" fmla="*/ 415158 w 417646"/>
              <a:gd name="connsiteY2" fmla="*/ 0 h 853966"/>
              <a:gd name="connsiteX3" fmla="*/ 417541 w 417646"/>
              <a:gd name="connsiteY3" fmla="*/ 853966 h 853966"/>
              <a:gd name="connsiteX4" fmla="*/ 213492 w 417646"/>
              <a:gd name="connsiteY4" fmla="*/ 853966 h 853966"/>
              <a:gd name="connsiteX5" fmla="*/ 0 w 417646"/>
              <a:gd name="connsiteY5" fmla="*/ 426983 h 853966"/>
              <a:gd name="connsiteX0" fmla="*/ 0 w 417769"/>
              <a:gd name="connsiteY0" fmla="*/ 426983 h 853966"/>
              <a:gd name="connsiteX1" fmla="*/ 213492 w 417769"/>
              <a:gd name="connsiteY1" fmla="*/ 0 h 853966"/>
              <a:gd name="connsiteX2" fmla="*/ 417539 w 417769"/>
              <a:gd name="connsiteY2" fmla="*/ 0 h 853966"/>
              <a:gd name="connsiteX3" fmla="*/ 417541 w 417769"/>
              <a:gd name="connsiteY3" fmla="*/ 853966 h 853966"/>
              <a:gd name="connsiteX4" fmla="*/ 213492 w 417769"/>
              <a:gd name="connsiteY4" fmla="*/ 853966 h 853966"/>
              <a:gd name="connsiteX5" fmla="*/ 0 w 417769"/>
              <a:gd name="connsiteY5" fmla="*/ 426983 h 853966"/>
              <a:gd name="connsiteX0" fmla="*/ 0 w 417769"/>
              <a:gd name="connsiteY0" fmla="*/ 426983 h 853966"/>
              <a:gd name="connsiteX1" fmla="*/ 417539 w 417769"/>
              <a:gd name="connsiteY1" fmla="*/ 0 h 853966"/>
              <a:gd name="connsiteX2" fmla="*/ 417541 w 417769"/>
              <a:gd name="connsiteY2" fmla="*/ 853966 h 853966"/>
              <a:gd name="connsiteX3" fmla="*/ 213492 w 417769"/>
              <a:gd name="connsiteY3" fmla="*/ 853966 h 853966"/>
              <a:gd name="connsiteX4" fmla="*/ 0 w 417769"/>
              <a:gd name="connsiteY4" fmla="*/ 426983 h 853966"/>
              <a:gd name="connsiteX0" fmla="*/ 0 w 417769"/>
              <a:gd name="connsiteY0" fmla="*/ 3121 h 430104"/>
              <a:gd name="connsiteX1" fmla="*/ 417539 w 417769"/>
              <a:gd name="connsiteY1" fmla="*/ 0 h 430104"/>
              <a:gd name="connsiteX2" fmla="*/ 417541 w 417769"/>
              <a:gd name="connsiteY2" fmla="*/ 430104 h 430104"/>
              <a:gd name="connsiteX3" fmla="*/ 213492 w 417769"/>
              <a:gd name="connsiteY3" fmla="*/ 430104 h 430104"/>
              <a:gd name="connsiteX4" fmla="*/ 0 w 417769"/>
              <a:gd name="connsiteY4" fmla="*/ 3121 h 430104"/>
              <a:gd name="connsiteX0" fmla="*/ 0 w 417769"/>
              <a:gd name="connsiteY0" fmla="*/ 0 h 426983"/>
              <a:gd name="connsiteX1" fmla="*/ 417539 w 417769"/>
              <a:gd name="connsiteY1" fmla="*/ 1642 h 426983"/>
              <a:gd name="connsiteX2" fmla="*/ 417541 w 417769"/>
              <a:gd name="connsiteY2" fmla="*/ 426983 h 426983"/>
              <a:gd name="connsiteX3" fmla="*/ 213492 w 417769"/>
              <a:gd name="connsiteY3" fmla="*/ 426983 h 426983"/>
              <a:gd name="connsiteX4" fmla="*/ 0 w 417769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769" h="426983">
                <a:moveTo>
                  <a:pt x="0" y="0"/>
                </a:moveTo>
                <a:lnTo>
                  <a:pt x="417539" y="1642"/>
                </a:lnTo>
                <a:cubicBezTo>
                  <a:pt x="416745" y="286297"/>
                  <a:pt x="418335" y="142328"/>
                  <a:pt x="417541" y="426983"/>
                </a:cubicBez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1" name="Hexagon 200"/>
          <p:cNvSpPr/>
          <p:nvPr/>
        </p:nvSpPr>
        <p:spPr>
          <a:xfrm rot="10800000">
            <a:off x="8678916" y="6442499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2" name="Hexagon 200"/>
          <p:cNvSpPr/>
          <p:nvPr/>
        </p:nvSpPr>
        <p:spPr>
          <a:xfrm rot="10800000">
            <a:off x="7134690" y="6451665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3" name="Hexagon 200"/>
          <p:cNvSpPr/>
          <p:nvPr/>
        </p:nvSpPr>
        <p:spPr>
          <a:xfrm rot="10800000">
            <a:off x="5601298" y="6442164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4" name="Hexagon 200"/>
          <p:cNvSpPr/>
          <p:nvPr/>
        </p:nvSpPr>
        <p:spPr>
          <a:xfrm rot="10800000">
            <a:off x="4064567" y="6438400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5" name="Hexagon 200"/>
          <p:cNvSpPr/>
          <p:nvPr/>
        </p:nvSpPr>
        <p:spPr>
          <a:xfrm rot="10800000">
            <a:off x="2531684" y="6458336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6" name="Hexagon 200"/>
          <p:cNvSpPr/>
          <p:nvPr/>
        </p:nvSpPr>
        <p:spPr>
          <a:xfrm rot="10800000">
            <a:off x="989998" y="6472673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7" name="Hexagon 200"/>
          <p:cNvSpPr/>
          <p:nvPr/>
        </p:nvSpPr>
        <p:spPr>
          <a:xfrm rot="10800000">
            <a:off x="11742974" y="6443726"/>
            <a:ext cx="450083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  <a:gd name="connsiteX0" fmla="*/ 332608 w 777108"/>
              <a:gd name="connsiteY0" fmla="*/ 0 h 426983"/>
              <a:gd name="connsiteX1" fmla="*/ 777108 w 777108"/>
              <a:gd name="connsiteY1" fmla="*/ 0 h 426983"/>
              <a:gd name="connsiteX2" fmla="*/ 563617 w 777108"/>
              <a:gd name="connsiteY2" fmla="*/ 426983 h 426983"/>
              <a:gd name="connsiteX3" fmla="*/ 0 w 777108"/>
              <a:gd name="connsiteY3" fmla="*/ 426983 h 426983"/>
              <a:gd name="connsiteX4" fmla="*/ 332608 w 777108"/>
              <a:gd name="connsiteY4" fmla="*/ 0 h 426983"/>
              <a:gd name="connsiteX0" fmla="*/ 15108 w 459608"/>
              <a:gd name="connsiteY0" fmla="*/ 0 h 430158"/>
              <a:gd name="connsiteX1" fmla="*/ 459608 w 459608"/>
              <a:gd name="connsiteY1" fmla="*/ 0 h 430158"/>
              <a:gd name="connsiteX2" fmla="*/ 246117 w 459608"/>
              <a:gd name="connsiteY2" fmla="*/ 426983 h 430158"/>
              <a:gd name="connsiteX3" fmla="*/ 0 w 459608"/>
              <a:gd name="connsiteY3" fmla="*/ 430158 h 430158"/>
              <a:gd name="connsiteX4" fmla="*/ 15108 w 459608"/>
              <a:gd name="connsiteY4" fmla="*/ 0 h 430158"/>
              <a:gd name="connsiteX0" fmla="*/ 5583 w 450083"/>
              <a:gd name="connsiteY0" fmla="*/ 0 h 426983"/>
              <a:gd name="connsiteX1" fmla="*/ 450083 w 450083"/>
              <a:gd name="connsiteY1" fmla="*/ 0 h 426983"/>
              <a:gd name="connsiteX2" fmla="*/ 236592 w 450083"/>
              <a:gd name="connsiteY2" fmla="*/ 426983 h 426983"/>
              <a:gd name="connsiteX3" fmla="*/ 0 w 450083"/>
              <a:gd name="connsiteY3" fmla="*/ 426983 h 426983"/>
              <a:gd name="connsiteX4" fmla="*/ 5583 w 450083"/>
              <a:gd name="connsiteY4" fmla="*/ 0 h 426983"/>
              <a:gd name="connsiteX0" fmla="*/ 820 w 450083"/>
              <a:gd name="connsiteY0" fmla="*/ 7144 h 426983"/>
              <a:gd name="connsiteX1" fmla="*/ 450083 w 450083"/>
              <a:gd name="connsiteY1" fmla="*/ 0 h 426983"/>
              <a:gd name="connsiteX2" fmla="*/ 236592 w 450083"/>
              <a:gd name="connsiteY2" fmla="*/ 426983 h 426983"/>
              <a:gd name="connsiteX3" fmla="*/ 0 w 450083"/>
              <a:gd name="connsiteY3" fmla="*/ 426983 h 426983"/>
              <a:gd name="connsiteX4" fmla="*/ 820 w 450083"/>
              <a:gd name="connsiteY4" fmla="*/ 7144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83" h="426983">
                <a:moveTo>
                  <a:pt x="820" y="7144"/>
                </a:moveTo>
                <a:lnTo>
                  <a:pt x="450083" y="0"/>
                </a:lnTo>
                <a:lnTo>
                  <a:pt x="236592" y="426983"/>
                </a:lnTo>
                <a:lnTo>
                  <a:pt x="0" y="426983"/>
                </a:lnTo>
                <a:cubicBezTo>
                  <a:pt x="273" y="287037"/>
                  <a:pt x="547" y="147090"/>
                  <a:pt x="820" y="7144"/>
                </a:cubicBezTo>
                <a:close/>
              </a:path>
            </a:pathLst>
          </a:cu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8" name="Hexagon 206"/>
          <p:cNvSpPr/>
          <p:nvPr/>
        </p:nvSpPr>
        <p:spPr>
          <a:xfrm rot="10800000">
            <a:off x="-1745" y="5619913"/>
            <a:ext cx="439031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41515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424684"/>
              <a:gd name="connsiteY0" fmla="*/ 426983 h 853966"/>
              <a:gd name="connsiteX1" fmla="*/ 213492 w 424684"/>
              <a:gd name="connsiteY1" fmla="*/ 0 h 853966"/>
              <a:gd name="connsiteX2" fmla="*/ 424684 w 424684"/>
              <a:gd name="connsiteY2" fmla="*/ 0 h 853966"/>
              <a:gd name="connsiteX3" fmla="*/ 415159 w 424684"/>
              <a:gd name="connsiteY3" fmla="*/ 853966 h 853966"/>
              <a:gd name="connsiteX4" fmla="*/ 213492 w 424684"/>
              <a:gd name="connsiteY4" fmla="*/ 853966 h 853966"/>
              <a:gd name="connsiteX5" fmla="*/ 0 w 424684"/>
              <a:gd name="connsiteY5" fmla="*/ 426983 h 853966"/>
              <a:gd name="connsiteX0" fmla="*/ 0 w 417540"/>
              <a:gd name="connsiteY0" fmla="*/ 426983 h 853966"/>
              <a:gd name="connsiteX1" fmla="*/ 213492 w 417540"/>
              <a:gd name="connsiteY1" fmla="*/ 0 h 853966"/>
              <a:gd name="connsiteX2" fmla="*/ 417540 w 417540"/>
              <a:gd name="connsiteY2" fmla="*/ 0 h 853966"/>
              <a:gd name="connsiteX3" fmla="*/ 415159 w 417540"/>
              <a:gd name="connsiteY3" fmla="*/ 853966 h 853966"/>
              <a:gd name="connsiteX4" fmla="*/ 213492 w 417540"/>
              <a:gd name="connsiteY4" fmla="*/ 853966 h 853966"/>
              <a:gd name="connsiteX5" fmla="*/ 0 w 417540"/>
              <a:gd name="connsiteY5" fmla="*/ 426983 h 853966"/>
              <a:gd name="connsiteX0" fmla="*/ 0 w 415264"/>
              <a:gd name="connsiteY0" fmla="*/ 426983 h 853966"/>
              <a:gd name="connsiteX1" fmla="*/ 213492 w 415264"/>
              <a:gd name="connsiteY1" fmla="*/ 0 h 853966"/>
              <a:gd name="connsiteX2" fmla="*/ 412777 w 415264"/>
              <a:gd name="connsiteY2" fmla="*/ 0 h 853966"/>
              <a:gd name="connsiteX3" fmla="*/ 415159 w 415264"/>
              <a:gd name="connsiteY3" fmla="*/ 853966 h 853966"/>
              <a:gd name="connsiteX4" fmla="*/ 213492 w 415264"/>
              <a:gd name="connsiteY4" fmla="*/ 853966 h 853966"/>
              <a:gd name="connsiteX5" fmla="*/ 0 w 415264"/>
              <a:gd name="connsiteY5" fmla="*/ 426983 h 853966"/>
              <a:gd name="connsiteX0" fmla="*/ 0 w 415388"/>
              <a:gd name="connsiteY0" fmla="*/ 426983 h 853966"/>
              <a:gd name="connsiteX1" fmla="*/ 213492 w 415388"/>
              <a:gd name="connsiteY1" fmla="*/ 0 h 853966"/>
              <a:gd name="connsiteX2" fmla="*/ 415158 w 415388"/>
              <a:gd name="connsiteY2" fmla="*/ 0 h 853966"/>
              <a:gd name="connsiteX3" fmla="*/ 415159 w 415388"/>
              <a:gd name="connsiteY3" fmla="*/ 853966 h 853966"/>
              <a:gd name="connsiteX4" fmla="*/ 213492 w 415388"/>
              <a:gd name="connsiteY4" fmla="*/ 853966 h 853966"/>
              <a:gd name="connsiteX5" fmla="*/ 0 w 415388"/>
              <a:gd name="connsiteY5" fmla="*/ 426983 h 853966"/>
              <a:gd name="connsiteX0" fmla="*/ 0 w 417646"/>
              <a:gd name="connsiteY0" fmla="*/ 426983 h 853966"/>
              <a:gd name="connsiteX1" fmla="*/ 213492 w 417646"/>
              <a:gd name="connsiteY1" fmla="*/ 0 h 853966"/>
              <a:gd name="connsiteX2" fmla="*/ 415158 w 417646"/>
              <a:gd name="connsiteY2" fmla="*/ 0 h 853966"/>
              <a:gd name="connsiteX3" fmla="*/ 417541 w 417646"/>
              <a:gd name="connsiteY3" fmla="*/ 853966 h 853966"/>
              <a:gd name="connsiteX4" fmla="*/ 213492 w 417646"/>
              <a:gd name="connsiteY4" fmla="*/ 853966 h 853966"/>
              <a:gd name="connsiteX5" fmla="*/ 0 w 417646"/>
              <a:gd name="connsiteY5" fmla="*/ 426983 h 853966"/>
              <a:gd name="connsiteX0" fmla="*/ 0 w 417769"/>
              <a:gd name="connsiteY0" fmla="*/ 426983 h 853966"/>
              <a:gd name="connsiteX1" fmla="*/ 213492 w 417769"/>
              <a:gd name="connsiteY1" fmla="*/ 0 h 853966"/>
              <a:gd name="connsiteX2" fmla="*/ 417539 w 417769"/>
              <a:gd name="connsiteY2" fmla="*/ 0 h 853966"/>
              <a:gd name="connsiteX3" fmla="*/ 417541 w 417769"/>
              <a:gd name="connsiteY3" fmla="*/ 853966 h 853966"/>
              <a:gd name="connsiteX4" fmla="*/ 213492 w 417769"/>
              <a:gd name="connsiteY4" fmla="*/ 853966 h 853966"/>
              <a:gd name="connsiteX5" fmla="*/ 0 w 417769"/>
              <a:gd name="connsiteY5" fmla="*/ 426983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69" h="853966">
                <a:moveTo>
                  <a:pt x="0" y="426983"/>
                </a:moveTo>
                <a:lnTo>
                  <a:pt x="213492" y="0"/>
                </a:lnTo>
                <a:lnTo>
                  <a:pt x="417539" y="0"/>
                </a:lnTo>
                <a:cubicBezTo>
                  <a:pt x="416745" y="284655"/>
                  <a:pt x="418335" y="569311"/>
                  <a:pt x="417541" y="853966"/>
                </a:cubicBezTo>
                <a:lnTo>
                  <a:pt x="213492" y="853966"/>
                </a:lnTo>
                <a:lnTo>
                  <a:pt x="0" y="426983"/>
                </a:lnTo>
                <a:close/>
              </a:path>
            </a:pathLst>
          </a:cu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9" name="Hexagon 189"/>
          <p:cNvSpPr/>
          <p:nvPr/>
        </p:nvSpPr>
        <p:spPr>
          <a:xfrm rot="10800000">
            <a:off x="11750118" y="5592937"/>
            <a:ext cx="446908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8"/>
              <a:gd name="connsiteY0" fmla="*/ 853966 h 853966"/>
              <a:gd name="connsiteX1" fmla="*/ 0 w 777108"/>
              <a:gd name="connsiteY1" fmla="*/ 0 h 853966"/>
              <a:gd name="connsiteX2" fmla="*/ 563617 w 777108"/>
              <a:gd name="connsiteY2" fmla="*/ 0 h 853966"/>
              <a:gd name="connsiteX3" fmla="*/ 777108 w 777108"/>
              <a:gd name="connsiteY3" fmla="*/ 426983 h 853966"/>
              <a:gd name="connsiteX4" fmla="*/ 563617 w 777108"/>
              <a:gd name="connsiteY4" fmla="*/ 853966 h 853966"/>
              <a:gd name="connsiteX5" fmla="*/ 0 w 777108"/>
              <a:gd name="connsiteY5" fmla="*/ 853966 h 853966"/>
              <a:gd name="connsiteX0" fmla="*/ 368300 w 777108"/>
              <a:gd name="connsiteY0" fmla="*/ 857141 h 857141"/>
              <a:gd name="connsiteX1" fmla="*/ 0 w 777108"/>
              <a:gd name="connsiteY1" fmla="*/ 0 h 857141"/>
              <a:gd name="connsiteX2" fmla="*/ 563617 w 777108"/>
              <a:gd name="connsiteY2" fmla="*/ 0 h 857141"/>
              <a:gd name="connsiteX3" fmla="*/ 777108 w 777108"/>
              <a:gd name="connsiteY3" fmla="*/ 426983 h 857141"/>
              <a:gd name="connsiteX4" fmla="*/ 563617 w 777108"/>
              <a:gd name="connsiteY4" fmla="*/ 853966 h 857141"/>
              <a:gd name="connsiteX5" fmla="*/ 368300 w 777108"/>
              <a:gd name="connsiteY5" fmla="*/ 857141 h 857141"/>
              <a:gd name="connsiteX0" fmla="*/ 327025 w 777108"/>
              <a:gd name="connsiteY0" fmla="*/ 857141 h 857141"/>
              <a:gd name="connsiteX1" fmla="*/ 0 w 777108"/>
              <a:gd name="connsiteY1" fmla="*/ 0 h 857141"/>
              <a:gd name="connsiteX2" fmla="*/ 563617 w 777108"/>
              <a:gd name="connsiteY2" fmla="*/ 0 h 857141"/>
              <a:gd name="connsiteX3" fmla="*/ 777108 w 777108"/>
              <a:gd name="connsiteY3" fmla="*/ 426983 h 857141"/>
              <a:gd name="connsiteX4" fmla="*/ 563617 w 777108"/>
              <a:gd name="connsiteY4" fmla="*/ 853966 h 857141"/>
              <a:gd name="connsiteX5" fmla="*/ 327025 w 777108"/>
              <a:gd name="connsiteY5" fmla="*/ 857141 h 857141"/>
              <a:gd name="connsiteX0" fmla="*/ 0 w 450083"/>
              <a:gd name="connsiteY0" fmla="*/ 857141 h 857141"/>
              <a:gd name="connsiteX1" fmla="*/ 6350 w 450083"/>
              <a:gd name="connsiteY1" fmla="*/ 3175 h 857141"/>
              <a:gd name="connsiteX2" fmla="*/ 236592 w 450083"/>
              <a:gd name="connsiteY2" fmla="*/ 0 h 857141"/>
              <a:gd name="connsiteX3" fmla="*/ 450083 w 450083"/>
              <a:gd name="connsiteY3" fmla="*/ 426983 h 857141"/>
              <a:gd name="connsiteX4" fmla="*/ 236592 w 450083"/>
              <a:gd name="connsiteY4" fmla="*/ 853966 h 857141"/>
              <a:gd name="connsiteX5" fmla="*/ 0 w 450083"/>
              <a:gd name="connsiteY5" fmla="*/ 857141 h 857141"/>
              <a:gd name="connsiteX0" fmla="*/ 0 w 446908"/>
              <a:gd name="connsiteY0" fmla="*/ 853966 h 853966"/>
              <a:gd name="connsiteX1" fmla="*/ 3175 w 446908"/>
              <a:gd name="connsiteY1" fmla="*/ 3175 h 853966"/>
              <a:gd name="connsiteX2" fmla="*/ 233417 w 446908"/>
              <a:gd name="connsiteY2" fmla="*/ 0 h 853966"/>
              <a:gd name="connsiteX3" fmla="*/ 446908 w 446908"/>
              <a:gd name="connsiteY3" fmla="*/ 426983 h 853966"/>
              <a:gd name="connsiteX4" fmla="*/ 233417 w 446908"/>
              <a:gd name="connsiteY4" fmla="*/ 853966 h 853966"/>
              <a:gd name="connsiteX5" fmla="*/ 0 w 446908"/>
              <a:gd name="connsiteY5" fmla="*/ 853966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908" h="853966">
                <a:moveTo>
                  <a:pt x="0" y="853966"/>
                </a:moveTo>
                <a:cubicBezTo>
                  <a:pt x="2117" y="569311"/>
                  <a:pt x="1058" y="287830"/>
                  <a:pt x="3175" y="3175"/>
                </a:cubicBezTo>
                <a:lnTo>
                  <a:pt x="233417" y="0"/>
                </a:lnTo>
                <a:lnTo>
                  <a:pt x="446908" y="426983"/>
                </a:lnTo>
                <a:lnTo>
                  <a:pt x="233417" y="853966"/>
                </a:lnTo>
                <a:lnTo>
                  <a:pt x="0" y="853966"/>
                </a:lnTo>
                <a:close/>
              </a:path>
            </a:pathLst>
          </a:cu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9025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204-F301-448C-9BE9-66AA9ACB5F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9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204-F301-448C-9BE9-66AA9ACB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2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204-F301-448C-9BE9-66AA9ACB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7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204-F301-448C-9BE9-66AA9ACB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0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0809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3204-F301-448C-9BE9-66AA9ACB5F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11429998" y="236525"/>
            <a:ext cx="761127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60440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60440"/>
              <a:gd name="connsiteY0" fmla="*/ 426983 h 853966"/>
              <a:gd name="connsiteX1" fmla="*/ 213492 w 760440"/>
              <a:gd name="connsiteY1" fmla="*/ 0 h 853966"/>
              <a:gd name="connsiteX2" fmla="*/ 760440 w 760440"/>
              <a:gd name="connsiteY2" fmla="*/ 0 h 853966"/>
              <a:gd name="connsiteX3" fmla="*/ 753296 w 760440"/>
              <a:gd name="connsiteY3" fmla="*/ 853966 h 853966"/>
              <a:gd name="connsiteX4" fmla="*/ 213492 w 760440"/>
              <a:gd name="connsiteY4" fmla="*/ 853966 h 853966"/>
              <a:gd name="connsiteX5" fmla="*/ 0 w 760440"/>
              <a:gd name="connsiteY5" fmla="*/ 426983 h 853966"/>
              <a:gd name="connsiteX0" fmla="*/ 0 w 763314"/>
              <a:gd name="connsiteY0" fmla="*/ 426983 h 853966"/>
              <a:gd name="connsiteX1" fmla="*/ 213492 w 763314"/>
              <a:gd name="connsiteY1" fmla="*/ 0 h 853966"/>
              <a:gd name="connsiteX2" fmla="*/ 760440 w 763314"/>
              <a:gd name="connsiteY2" fmla="*/ 0 h 853966"/>
              <a:gd name="connsiteX3" fmla="*/ 762821 w 763314"/>
              <a:gd name="connsiteY3" fmla="*/ 853966 h 853966"/>
              <a:gd name="connsiteX4" fmla="*/ 213492 w 763314"/>
              <a:gd name="connsiteY4" fmla="*/ 853966 h 853966"/>
              <a:gd name="connsiteX5" fmla="*/ 0 w 763314"/>
              <a:gd name="connsiteY5" fmla="*/ 426983 h 853966"/>
              <a:gd name="connsiteX0" fmla="*/ 0 w 761127"/>
              <a:gd name="connsiteY0" fmla="*/ 426983 h 853966"/>
              <a:gd name="connsiteX1" fmla="*/ 213492 w 761127"/>
              <a:gd name="connsiteY1" fmla="*/ 0 h 853966"/>
              <a:gd name="connsiteX2" fmla="*/ 760440 w 761127"/>
              <a:gd name="connsiteY2" fmla="*/ 0 h 853966"/>
              <a:gd name="connsiteX3" fmla="*/ 760440 w 761127"/>
              <a:gd name="connsiteY3" fmla="*/ 853966 h 853966"/>
              <a:gd name="connsiteX4" fmla="*/ 213492 w 761127"/>
              <a:gd name="connsiteY4" fmla="*/ 853966 h 853966"/>
              <a:gd name="connsiteX5" fmla="*/ 0 w 761127"/>
              <a:gd name="connsiteY5" fmla="*/ 426983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127" h="853966">
                <a:moveTo>
                  <a:pt x="0" y="426983"/>
                </a:moveTo>
                <a:lnTo>
                  <a:pt x="213492" y="0"/>
                </a:lnTo>
                <a:lnTo>
                  <a:pt x="760440" y="0"/>
                </a:lnTo>
                <a:cubicBezTo>
                  <a:pt x="758059" y="284655"/>
                  <a:pt x="762821" y="569311"/>
                  <a:pt x="760440" y="853966"/>
                </a:cubicBezTo>
                <a:lnTo>
                  <a:pt x="213492" y="853966"/>
                </a:lnTo>
                <a:lnTo>
                  <a:pt x="0" y="426983"/>
                </a:lnTo>
                <a:close/>
              </a:path>
            </a:pathLst>
          </a:cu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Hexagon 11"/>
          <p:cNvSpPr/>
          <p:nvPr/>
        </p:nvSpPr>
        <p:spPr>
          <a:xfrm>
            <a:off x="11429999" y="1085380"/>
            <a:ext cx="762822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62822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62822"/>
              <a:gd name="connsiteY0" fmla="*/ 426983 h 853966"/>
              <a:gd name="connsiteX1" fmla="*/ 213492 w 762822"/>
              <a:gd name="connsiteY1" fmla="*/ 0 h 853966"/>
              <a:gd name="connsiteX2" fmla="*/ 762822 w 762822"/>
              <a:gd name="connsiteY2" fmla="*/ 0 h 853966"/>
              <a:gd name="connsiteX3" fmla="*/ 762822 w 762822"/>
              <a:gd name="connsiteY3" fmla="*/ 853966 h 853966"/>
              <a:gd name="connsiteX4" fmla="*/ 213492 w 762822"/>
              <a:gd name="connsiteY4" fmla="*/ 853966 h 853966"/>
              <a:gd name="connsiteX5" fmla="*/ 0 w 762822"/>
              <a:gd name="connsiteY5" fmla="*/ 426983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822" h="853966">
                <a:moveTo>
                  <a:pt x="0" y="426983"/>
                </a:moveTo>
                <a:lnTo>
                  <a:pt x="213492" y="0"/>
                </a:lnTo>
                <a:lnTo>
                  <a:pt x="762822" y="0"/>
                </a:lnTo>
                <a:lnTo>
                  <a:pt x="762822" y="853966"/>
                </a:lnTo>
                <a:lnTo>
                  <a:pt x="213492" y="853966"/>
                </a:lnTo>
                <a:lnTo>
                  <a:pt x="0" y="426983"/>
                </a:lnTo>
                <a:close/>
              </a:path>
            </a:pathLst>
          </a:cu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Hexagon 12"/>
          <p:cNvSpPr/>
          <p:nvPr/>
        </p:nvSpPr>
        <p:spPr>
          <a:xfrm>
            <a:off x="10660222" y="-1698"/>
            <a:ext cx="990600" cy="672991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120624 w 990600"/>
              <a:gd name="connsiteY1" fmla="*/ 180975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246008 h 672991"/>
              <a:gd name="connsiteX1" fmla="*/ 120624 w 990600"/>
              <a:gd name="connsiteY1" fmla="*/ 0 h 672991"/>
              <a:gd name="connsiteX2" fmla="*/ 867596 w 990600"/>
              <a:gd name="connsiteY2" fmla="*/ 0 h 672991"/>
              <a:gd name="connsiteX3" fmla="*/ 990600 w 990600"/>
              <a:gd name="connsiteY3" fmla="*/ 246008 h 672991"/>
              <a:gd name="connsiteX4" fmla="*/ 777109 w 990600"/>
              <a:gd name="connsiteY4" fmla="*/ 672991 h 672991"/>
              <a:gd name="connsiteX5" fmla="*/ 213492 w 990600"/>
              <a:gd name="connsiteY5" fmla="*/ 672991 h 672991"/>
              <a:gd name="connsiteX6" fmla="*/ 0 w 990600"/>
              <a:gd name="connsiteY6" fmla="*/ 246008 h 6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0" h="672991">
                <a:moveTo>
                  <a:pt x="0" y="246008"/>
                </a:moveTo>
                <a:lnTo>
                  <a:pt x="120624" y="0"/>
                </a:lnTo>
                <a:lnTo>
                  <a:pt x="867596" y="0"/>
                </a:lnTo>
                <a:lnTo>
                  <a:pt x="990600" y="246008"/>
                </a:lnTo>
                <a:lnTo>
                  <a:pt x="777109" y="672991"/>
                </a:lnTo>
                <a:lnTo>
                  <a:pt x="213492" y="672991"/>
                </a:lnTo>
                <a:lnTo>
                  <a:pt x="0" y="246008"/>
                </a:lnTo>
                <a:close/>
              </a:path>
            </a:pathLst>
          </a:cu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Hexagon 13"/>
          <p:cNvSpPr/>
          <p:nvPr/>
        </p:nvSpPr>
        <p:spPr>
          <a:xfrm>
            <a:off x="11515722" y="128"/>
            <a:ext cx="678657" cy="248389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  <a:gd name="connsiteX0" fmla="*/ 0 w 907257"/>
              <a:gd name="connsiteY0" fmla="*/ 178594 h 426983"/>
              <a:gd name="connsiteX1" fmla="*/ 907257 w 907257"/>
              <a:gd name="connsiteY1" fmla="*/ 0 h 426983"/>
              <a:gd name="connsiteX2" fmla="*/ 693766 w 907257"/>
              <a:gd name="connsiteY2" fmla="*/ 426983 h 426983"/>
              <a:gd name="connsiteX3" fmla="*/ 130149 w 907257"/>
              <a:gd name="connsiteY3" fmla="*/ 426983 h 426983"/>
              <a:gd name="connsiteX4" fmla="*/ 0 w 907257"/>
              <a:gd name="connsiteY4" fmla="*/ 178594 h 426983"/>
              <a:gd name="connsiteX0" fmla="*/ 0 w 693766"/>
              <a:gd name="connsiteY0" fmla="*/ 7144 h 255533"/>
              <a:gd name="connsiteX1" fmla="*/ 566738 w 693766"/>
              <a:gd name="connsiteY1" fmla="*/ 0 h 255533"/>
              <a:gd name="connsiteX2" fmla="*/ 693766 w 693766"/>
              <a:gd name="connsiteY2" fmla="*/ 255533 h 255533"/>
              <a:gd name="connsiteX3" fmla="*/ 130149 w 693766"/>
              <a:gd name="connsiteY3" fmla="*/ 255533 h 255533"/>
              <a:gd name="connsiteX4" fmla="*/ 0 w 693766"/>
              <a:gd name="connsiteY4" fmla="*/ 7144 h 255533"/>
              <a:gd name="connsiteX0" fmla="*/ 0 w 693766"/>
              <a:gd name="connsiteY0" fmla="*/ 0 h 248389"/>
              <a:gd name="connsiteX1" fmla="*/ 678657 w 693766"/>
              <a:gd name="connsiteY1" fmla="*/ 0 h 248389"/>
              <a:gd name="connsiteX2" fmla="*/ 693766 w 693766"/>
              <a:gd name="connsiteY2" fmla="*/ 248389 h 248389"/>
              <a:gd name="connsiteX3" fmla="*/ 130149 w 693766"/>
              <a:gd name="connsiteY3" fmla="*/ 248389 h 248389"/>
              <a:gd name="connsiteX4" fmla="*/ 0 w 693766"/>
              <a:gd name="connsiteY4" fmla="*/ 0 h 248389"/>
              <a:gd name="connsiteX0" fmla="*/ 0 w 678657"/>
              <a:gd name="connsiteY0" fmla="*/ 0 h 248389"/>
              <a:gd name="connsiteX1" fmla="*/ 678657 w 678657"/>
              <a:gd name="connsiteY1" fmla="*/ 0 h 248389"/>
              <a:gd name="connsiteX2" fmla="*/ 677097 w 678657"/>
              <a:gd name="connsiteY2" fmla="*/ 248389 h 248389"/>
              <a:gd name="connsiteX3" fmla="*/ 130149 w 678657"/>
              <a:gd name="connsiteY3" fmla="*/ 248389 h 248389"/>
              <a:gd name="connsiteX4" fmla="*/ 0 w 678657"/>
              <a:gd name="connsiteY4" fmla="*/ 0 h 24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57" h="248389">
                <a:moveTo>
                  <a:pt x="0" y="0"/>
                </a:moveTo>
                <a:lnTo>
                  <a:pt x="678657" y="0"/>
                </a:lnTo>
                <a:lnTo>
                  <a:pt x="677097" y="248389"/>
                </a:lnTo>
                <a:lnTo>
                  <a:pt x="130149" y="248389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711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defTabSz="6857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04252"/>
            <a:ext cx="10363200" cy="765313"/>
          </a:xfrm>
        </p:spPr>
        <p:txBody>
          <a:bodyPr/>
          <a:lstStyle/>
          <a:p>
            <a:r>
              <a:rPr lang="en-US" dirty="0" smtClean="0"/>
              <a:t>Putting ‘this’ before ‘that,’ and deciding what is more important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48486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Prioritization: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Core of </a:t>
            </a:r>
            <a:r>
              <a:rPr lang="en-US" dirty="0" smtClean="0"/>
              <a:t>Project Leadership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Designed for chapter 3, </a:t>
            </a:r>
            <a:r>
              <a:rPr lang="en-US" sz="1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pages </a:t>
            </a:r>
            <a:r>
              <a:rPr lang="en-US" sz="1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79-110 </a:t>
            </a:r>
            <a:r>
              <a:rPr lang="en-US" sz="1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</a:t>
            </a:r>
            <a:r>
              <a:rPr lang="en-US" sz="11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Project Team Leadership and Communication </a:t>
            </a:r>
            <a:r>
              <a:rPr lang="en-US" sz="1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by Samuel Malachowsky, ISBN 9781732378902, 9781732378919.</a:t>
            </a:r>
          </a:p>
        </p:txBody>
      </p:sp>
    </p:spTree>
    <p:extLst>
      <p:ext uri="{BB962C8B-B14F-4D97-AF65-F5344CB8AC3E}">
        <p14:creationId xmlns:p14="http://schemas.microsoft.com/office/powerpoint/2010/main" val="23966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1600206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Predecessors or dependencies are determined for all tasks</a:t>
            </a:r>
          </a:p>
          <a:p>
            <a:r>
              <a:rPr lang="en-US" dirty="0" smtClean="0"/>
              <a:t>Using this information, a </a:t>
            </a:r>
            <a:r>
              <a:rPr lang="en-US" i="1" dirty="0" smtClean="0"/>
              <a:t>precedence</a:t>
            </a:r>
            <a:r>
              <a:rPr lang="en-US" dirty="0" smtClean="0"/>
              <a:t> diagram is created</a:t>
            </a:r>
          </a:p>
          <a:p>
            <a:pPr lvl="1"/>
            <a:r>
              <a:rPr lang="en-US" dirty="0" smtClean="0"/>
              <a:t>The longest path, called the </a:t>
            </a:r>
            <a:r>
              <a:rPr lang="en-US" i="1" dirty="0" smtClean="0"/>
              <a:t>critical path</a:t>
            </a:r>
            <a:r>
              <a:rPr lang="en-US" dirty="0" smtClean="0"/>
              <a:t>, determines project length</a:t>
            </a:r>
          </a:p>
          <a:p>
            <a:pPr lvl="1"/>
            <a:r>
              <a:rPr lang="en-US" i="1" dirty="0" smtClean="0"/>
              <a:t>Slack time</a:t>
            </a:r>
            <a:r>
              <a:rPr lang="en-US" dirty="0" smtClean="0"/>
              <a:t>, the ability to delay starting without impacting the schedule, is available to some tasks which are not on the critical path</a:t>
            </a:r>
          </a:p>
          <a:p>
            <a:r>
              <a:rPr lang="en-US" dirty="0" smtClean="0"/>
              <a:t>Tasks are then ‘</a:t>
            </a:r>
            <a:r>
              <a:rPr lang="en-US" dirty="0" err="1" smtClean="0"/>
              <a:t>calandarized</a:t>
            </a:r>
            <a:r>
              <a:rPr lang="en-US" dirty="0" smtClean="0"/>
              <a:t>,’ with actual dates based on resources available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and Scheduling Tasks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Diagrams: </a:t>
            </a:r>
            <a:r>
              <a:rPr lang="en-US" sz="1100" dirty="0"/>
              <a:t>Malachowsky, Samuel. Project Team Leadership and Communication. </a:t>
            </a:r>
            <a:r>
              <a:rPr lang="en-US" sz="1100" dirty="0" err="1"/>
              <a:t>Lintwood</a:t>
            </a:r>
            <a:r>
              <a:rPr lang="en-US" sz="1100" dirty="0"/>
              <a:t> Press. 2018. p. </a:t>
            </a:r>
            <a:r>
              <a:rPr lang="en-US" sz="1100" dirty="0" smtClean="0"/>
              <a:t>89, 90.</a:t>
            </a:r>
            <a:endParaRPr lang="en-US" sz="1100" dirty="0"/>
          </a:p>
        </p:txBody>
      </p:sp>
      <p:pic>
        <p:nvPicPr>
          <p:cNvPr id="2050" name="Picture 2" descr="C:\Users\sam\Dropbox\Books\Project Team Leadership and Communication\curriculum\images\PrecedenceTas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167" y="1575429"/>
            <a:ext cx="5160467" cy="138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\Dropbox\Books\Project Team Leadership and Communication\curriculum\images\PrecedenceNetworkDiagr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167" y="3565464"/>
            <a:ext cx="5497291" cy="21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4249271"/>
            <a:ext cx="10972800" cy="1861073"/>
          </a:xfrm>
        </p:spPr>
        <p:txBody>
          <a:bodyPr/>
          <a:lstStyle/>
          <a:p>
            <a:r>
              <a:rPr lang="en-US" dirty="0" smtClean="0"/>
              <a:t>A main concern of project tracking is visibility.  Often, the team isn’t aware of how far along they are due to long phases</a:t>
            </a:r>
          </a:p>
          <a:p>
            <a:r>
              <a:rPr lang="en-US" i="1" dirty="0" smtClean="0"/>
              <a:t>Project Visibility</a:t>
            </a:r>
            <a:r>
              <a:rPr lang="en-US" dirty="0" smtClean="0"/>
              <a:t> is often only achieved when phases are started or completed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Progress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35784" y="1647092"/>
            <a:ext cx="8318678" cy="2150357"/>
            <a:chOff x="5768068" y="3834040"/>
            <a:chExt cx="5745163" cy="1485110"/>
          </a:xfrm>
        </p:grpSpPr>
        <p:pic>
          <p:nvPicPr>
            <p:cNvPr id="4098" name="Picture 2" descr="C:\Users\sam\Dropbox\Books\Project Team Leadership and Communication\curriculum\images\TrackingVisibility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068" y="4893582"/>
              <a:ext cx="5745163" cy="425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sam\Dropbox\Books\Project Team Leadership and Communication\curriculum\images\TrackingVisibility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068" y="3834040"/>
              <a:ext cx="5745163" cy="425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sam\Dropbox\Books\Project Team Leadership and Communication\curriculum\images\TrackingVisibility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068" y="4363811"/>
              <a:ext cx="5745163" cy="425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8534" y="6355623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94.</a:t>
            </a:r>
          </a:p>
          <a:p>
            <a:pPr algn="r"/>
            <a:r>
              <a:rPr lang="en-US" sz="1100" dirty="0"/>
              <a:t>  McConnell, Steve. Rapid Development: Taming Wild Software Schedules. Redmond, </a:t>
            </a:r>
            <a:r>
              <a:rPr lang="en-US" sz="1100" dirty="0" smtClean="0"/>
              <a:t>WA: Microsoft </a:t>
            </a:r>
            <a:r>
              <a:rPr lang="en-US" sz="1100" dirty="0"/>
              <a:t>Press. p. 57. </a:t>
            </a:r>
            <a:r>
              <a:rPr lang="en-US" sz="1100" dirty="0" smtClean="0"/>
              <a:t>1996.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185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6"/>
            <a:ext cx="6210748" cy="4525963"/>
          </a:xfrm>
        </p:spPr>
        <p:txBody>
          <a:bodyPr>
            <a:normAutofit/>
          </a:bodyPr>
          <a:lstStyle/>
          <a:p>
            <a:r>
              <a:rPr lang="en-US" dirty="0"/>
              <a:t>Tasks or groups of tasks are often tracked with little </a:t>
            </a:r>
            <a:r>
              <a:rPr lang="en-US" i="1" dirty="0"/>
              <a:t>granularity</a:t>
            </a:r>
            <a:r>
              <a:rPr lang="en-US" dirty="0"/>
              <a:t> (large chunks instead of small) and simple </a:t>
            </a:r>
            <a:r>
              <a:rPr lang="en-US" dirty="0" smtClean="0"/>
              <a:t>not-started / started / complete </a:t>
            </a:r>
            <a:r>
              <a:rPr lang="en-US" dirty="0"/>
              <a:t>progress </a:t>
            </a:r>
            <a:r>
              <a:rPr lang="en-US" dirty="0" smtClean="0"/>
              <a:t>reporting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By giving each task a relative weight and assigning </a:t>
            </a:r>
            <a:r>
              <a:rPr lang="en-US" i="1" dirty="0"/>
              <a:t>earned value</a:t>
            </a:r>
            <a:r>
              <a:rPr lang="en-US" dirty="0"/>
              <a:t> to sub-tasks, the percentage of progress can be calculated (example: 660/2100=31% complete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Calculated </a:t>
            </a:r>
            <a:r>
              <a:rPr lang="en-US" i="1" dirty="0"/>
              <a:t>earned value</a:t>
            </a:r>
            <a:r>
              <a:rPr lang="en-US" dirty="0"/>
              <a:t> can be compared to the time or resources </a:t>
            </a:r>
            <a:r>
              <a:rPr lang="en-US" dirty="0" smtClean="0"/>
              <a:t>expended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Earned Value</a:t>
            </a:r>
            <a:endParaRPr lang="en-US" dirty="0"/>
          </a:p>
        </p:txBody>
      </p:sp>
      <p:pic>
        <p:nvPicPr>
          <p:cNvPr id="8" name="Picture 6" descr="C:\Users\sam\Dropbox\Books\Project Team Leadership and Communication\curriculum\images\EarnedValu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542" y="1957892"/>
            <a:ext cx="4179157" cy="161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sam\Dropbox\Books\Project Team Leadership and Communication\curriculum\images\EarnedValu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542" y="4111999"/>
            <a:ext cx="4176146" cy="161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Diagrams: </a:t>
            </a:r>
            <a:r>
              <a:rPr lang="en-US" sz="1100" dirty="0"/>
              <a:t>Malachowsky, Samuel. Project Team Leadership and Communication. </a:t>
            </a:r>
            <a:r>
              <a:rPr lang="en-US" sz="1100" dirty="0" err="1"/>
              <a:t>Lintwood</a:t>
            </a:r>
            <a:r>
              <a:rPr lang="en-US" sz="1100" dirty="0"/>
              <a:t> Press. 2018. p. </a:t>
            </a:r>
            <a:r>
              <a:rPr lang="en-US" sz="1100" dirty="0" smtClean="0"/>
              <a:t>95.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38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Scheduling/Tracking Tools and Visualizations</a:t>
            </a:r>
            <a:endParaRPr lang="en-US" dirty="0"/>
          </a:p>
        </p:txBody>
      </p:sp>
      <p:pic>
        <p:nvPicPr>
          <p:cNvPr id="3074" name="Picture 2" descr="C:\Users\sam\Dropbox\Books\Project Team Leadership and Communication\curriculum\images\MilestoneCh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73" y="1585873"/>
            <a:ext cx="5348576" cy="15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\Dropbox\Books\Project Team Leadership and Communication\curriculum\images\TrackingGanttCh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071" y="2558578"/>
            <a:ext cx="4904201" cy="1787282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m\Dropbox\Books\Project Team Leadership and Communication\curriculum\images\SchedulingDashboar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73" y="3728567"/>
            <a:ext cx="5583276" cy="244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7167" y="1585873"/>
            <a:ext cx="5066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Milestone Charts </a:t>
            </a:r>
            <a:r>
              <a:rPr lang="en-US" sz="2000" dirty="0" smtClean="0"/>
              <a:t>list major points in time, or </a:t>
            </a:r>
            <a:r>
              <a:rPr lang="en-US" sz="2000" i="1" dirty="0" smtClean="0"/>
              <a:t>milestones,</a:t>
            </a:r>
            <a:r>
              <a:rPr lang="en-US" sz="2000" dirty="0" smtClean="0"/>
              <a:t> such as phases ending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Diagrams: </a:t>
            </a:r>
            <a:r>
              <a:rPr lang="en-US" sz="1100" dirty="0"/>
              <a:t>Malachowsky, Samuel. Project Team Leadership and Communication. </a:t>
            </a:r>
            <a:r>
              <a:rPr lang="en-US" sz="1100" dirty="0" err="1"/>
              <a:t>Lintwood</a:t>
            </a:r>
            <a:r>
              <a:rPr lang="en-US" sz="1100" dirty="0"/>
              <a:t> Press. 2018. p. </a:t>
            </a:r>
            <a:r>
              <a:rPr lang="en-US" sz="1100" dirty="0" smtClean="0"/>
              <a:t>92, 96.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369219" y="5470390"/>
            <a:ext cx="4904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software packages and online tools are specifically designed for managing projects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72899" y="4426537"/>
            <a:ext cx="4904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Gantt Charts</a:t>
            </a:r>
            <a:r>
              <a:rPr lang="en-US" sz="2000" dirty="0" smtClean="0"/>
              <a:t> provide an easy-to-understand visualization of the schedule and progress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637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“Risks </a:t>
            </a:r>
            <a:r>
              <a:rPr lang="en-US" dirty="0"/>
              <a:t>are problems that haven’t happened </a:t>
            </a:r>
            <a:r>
              <a:rPr lang="en-US" dirty="0" smtClean="0"/>
              <a:t>yet”</a:t>
            </a:r>
          </a:p>
          <a:p>
            <a:pPr lvl="1"/>
            <a:r>
              <a:rPr lang="en-US" dirty="0" smtClean="0"/>
              <a:t>They’re uncertain ( 0%&lt;100% chance)</a:t>
            </a:r>
          </a:p>
          <a:p>
            <a:pPr lvl="1"/>
            <a:r>
              <a:rPr lang="en-US" dirty="0" smtClean="0"/>
              <a:t>They would result in a loss to the project (typically time or resources)</a:t>
            </a:r>
          </a:p>
          <a:p>
            <a:pPr lvl="1"/>
            <a:r>
              <a:rPr lang="en-US" dirty="0" smtClean="0"/>
              <a:t>The project can do something to manage them (within the </a:t>
            </a:r>
            <a:r>
              <a:rPr lang="en-US" i="1" dirty="0" smtClean="0"/>
              <a:t>scope</a:t>
            </a:r>
            <a:r>
              <a:rPr lang="en-US" dirty="0" smtClean="0"/>
              <a:t> of the project)</a:t>
            </a:r>
            <a:endParaRPr lang="en-US" dirty="0"/>
          </a:p>
          <a:p>
            <a:r>
              <a:rPr lang="en-US" dirty="0" smtClean="0"/>
              <a:t>Everyone should be involved in identifying risks, and they come from multiple places</a:t>
            </a:r>
          </a:p>
          <a:p>
            <a:pPr lvl="1"/>
            <a:r>
              <a:rPr lang="en-US" dirty="0" smtClean="0"/>
              <a:t>The team, stakeholders, organization, environment, finances, etc.</a:t>
            </a:r>
          </a:p>
          <a:p>
            <a:r>
              <a:rPr lang="en-US" dirty="0" smtClean="0"/>
              <a:t>Use SWOT analysis to identify risks:</a:t>
            </a:r>
          </a:p>
          <a:p>
            <a:pPr lvl="1"/>
            <a:r>
              <a:rPr lang="en-US" dirty="0" smtClean="0"/>
              <a:t>Internal weaknesses and external </a:t>
            </a:r>
            <a:br>
              <a:rPr lang="en-US" dirty="0" smtClean="0"/>
            </a:br>
            <a:r>
              <a:rPr lang="en-US" dirty="0" smtClean="0"/>
              <a:t>threats represent potential risks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Identification</a:t>
            </a:r>
            <a:endParaRPr lang="en-US" dirty="0"/>
          </a:p>
        </p:txBody>
      </p:sp>
      <p:pic>
        <p:nvPicPr>
          <p:cNvPr id="1026" name="Picture 2" descr="C:\Users\sam\Dropbox\Books\Project Team Leadership and Communication\curriculum\images\SWOTAnalys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132" y="4162586"/>
            <a:ext cx="5579548" cy="169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</a:t>
            </a:r>
            <a:r>
              <a:rPr lang="en-US" sz="1100" dirty="0"/>
              <a:t>Malachowsky, Samuel. Project Team Leadership and Communication. </a:t>
            </a:r>
            <a:r>
              <a:rPr lang="en-US" sz="1100" dirty="0" err="1"/>
              <a:t>Lintwood</a:t>
            </a:r>
            <a:r>
              <a:rPr lang="en-US" sz="1100" dirty="0"/>
              <a:t> Press. 2018. p. </a:t>
            </a:r>
            <a:r>
              <a:rPr lang="en-US" sz="1100" dirty="0" smtClean="0"/>
              <a:t>98.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327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Risks may or may not occur, and their </a:t>
            </a:r>
            <a:r>
              <a:rPr lang="en-US" i="1" dirty="0" smtClean="0"/>
              <a:t>impact</a:t>
            </a:r>
            <a:r>
              <a:rPr lang="en-US" dirty="0" smtClean="0"/>
              <a:t> on the project is variable</a:t>
            </a:r>
          </a:p>
          <a:p>
            <a:pPr lvl="1"/>
            <a:r>
              <a:rPr lang="en-US" dirty="0" smtClean="0"/>
              <a:t>Project teams estimate the probability of the risk as well as possible</a:t>
            </a:r>
          </a:p>
          <a:p>
            <a:pPr lvl="2"/>
            <a:r>
              <a:rPr lang="en-US" dirty="0" smtClean="0"/>
              <a:t>Very Unlikely (15%), Unlikely (30%), Neutral (50%), Likely (70%) Very Likely (85%)</a:t>
            </a:r>
          </a:p>
          <a:p>
            <a:pPr lvl="1"/>
            <a:r>
              <a:rPr lang="en-US" dirty="0" smtClean="0"/>
              <a:t>The potential impact of the risk is also estimated</a:t>
            </a:r>
          </a:p>
          <a:p>
            <a:pPr lvl="2"/>
            <a:r>
              <a:rPr lang="en-US" dirty="0" smtClean="0"/>
              <a:t>Loss of 2 weeks, additional expenditures of $3,800, etc.</a:t>
            </a:r>
          </a:p>
          <a:p>
            <a:pPr lvl="1"/>
            <a:r>
              <a:rPr lang="en-US" dirty="0" smtClean="0"/>
              <a:t>These numbers are multiplied to calculate </a:t>
            </a:r>
            <a:r>
              <a:rPr lang="en-US" i="1" dirty="0" smtClean="0"/>
              <a:t>risk exposure</a:t>
            </a:r>
            <a:r>
              <a:rPr lang="en-US" dirty="0" smtClean="0"/>
              <a:t>.  (30% X 2 weeks = 0.6 weeks)</a:t>
            </a:r>
          </a:p>
          <a:p>
            <a:r>
              <a:rPr lang="en-US" dirty="0" smtClean="0"/>
              <a:t>Identified risks and their probabilities, impacts, and exposures are recorded in a </a:t>
            </a:r>
            <a:r>
              <a:rPr lang="en-US" i="1" dirty="0" smtClean="0"/>
              <a:t>risk register</a:t>
            </a:r>
            <a:endParaRPr lang="en-US" dirty="0" smtClean="0"/>
          </a:p>
          <a:p>
            <a:pPr lvl="1"/>
            <a:r>
              <a:rPr lang="en-US" dirty="0" smtClean="0"/>
              <a:t>Risks with the highest </a:t>
            </a:r>
            <a:r>
              <a:rPr lang="en-US" i="1" dirty="0" smtClean="0"/>
              <a:t>risk </a:t>
            </a:r>
            <a:br>
              <a:rPr lang="en-US" i="1" dirty="0" smtClean="0"/>
            </a:br>
            <a:r>
              <a:rPr lang="en-US" i="1" dirty="0" smtClean="0"/>
              <a:t>exposure</a:t>
            </a:r>
            <a:r>
              <a:rPr lang="en-US" dirty="0" smtClean="0"/>
              <a:t> are placed at the top</a:t>
            </a:r>
            <a:br>
              <a:rPr lang="en-US" dirty="0" smtClean="0"/>
            </a:br>
            <a:r>
              <a:rPr lang="en-US" dirty="0" smtClean="0"/>
              <a:t>of the list and are highest </a:t>
            </a:r>
            <a:br>
              <a:rPr lang="en-US" dirty="0" smtClean="0"/>
            </a:br>
            <a:r>
              <a:rPr lang="en-US" dirty="0" smtClean="0"/>
              <a:t>priority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pic>
        <p:nvPicPr>
          <p:cNvPr id="2050" name="Picture 2" descr="C:\Users\sam\Dropbox\Books\Project Team Leadership and Communication\curriculum\images\RiskRegiste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770" y="4426534"/>
            <a:ext cx="6743775" cy="17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</a:t>
            </a:r>
            <a:r>
              <a:rPr lang="en-US" sz="1100" dirty="0"/>
              <a:t>Malachowsky, Samuel. Project Team Leadership and Communication. </a:t>
            </a:r>
            <a:r>
              <a:rPr lang="en-US" sz="1100" dirty="0" err="1"/>
              <a:t>Lintwood</a:t>
            </a:r>
            <a:r>
              <a:rPr lang="en-US" sz="1100" dirty="0"/>
              <a:t> Press. 2018. p. </a:t>
            </a:r>
            <a:r>
              <a:rPr lang="en-US" sz="1100" dirty="0" smtClean="0"/>
              <a:t>100.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565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“mitigation” or management: an intentional response to an identified risk</a:t>
            </a:r>
          </a:p>
          <a:p>
            <a:pPr lvl="1"/>
            <a:r>
              <a:rPr lang="en-US" dirty="0" smtClean="0"/>
              <a:t>Avoid – remove the risky part of the project</a:t>
            </a:r>
          </a:p>
          <a:p>
            <a:pPr lvl="1"/>
            <a:r>
              <a:rPr lang="en-US" dirty="0" smtClean="0"/>
              <a:t>Learn more – acquire additional knowledge on how to deal with the risk (research, prototype, etc.)</a:t>
            </a:r>
          </a:p>
          <a:p>
            <a:pPr lvl="1"/>
            <a:r>
              <a:rPr lang="en-US" dirty="0" smtClean="0"/>
              <a:t>Transfer – move the risk to a less vital part of the schedule (off the </a:t>
            </a:r>
            <a:r>
              <a:rPr lang="en-US" i="1" dirty="0" smtClean="0"/>
              <a:t>critical path</a:t>
            </a:r>
            <a:r>
              <a:rPr lang="en-US" dirty="0" smtClean="0"/>
              <a:t>) or to another entity more capable of handling it (a trained team, purchase insurance, etc.)</a:t>
            </a:r>
          </a:p>
          <a:p>
            <a:pPr lvl="1"/>
            <a:r>
              <a:rPr lang="en-US" dirty="0" smtClean="0"/>
              <a:t>Accept – Accept the risk as is, but formulate a way of lessening its impact or handling it if it occurs (a mitigation strategy)</a:t>
            </a:r>
          </a:p>
          <a:p>
            <a:r>
              <a:rPr lang="en-US" dirty="0" smtClean="0"/>
              <a:t>Risk responses are reflected in</a:t>
            </a:r>
            <a:br>
              <a:rPr lang="en-US" dirty="0" smtClean="0"/>
            </a:br>
            <a:r>
              <a:rPr lang="en-US" dirty="0" smtClean="0"/>
              <a:t>the project schedule/budget</a:t>
            </a:r>
          </a:p>
          <a:p>
            <a:pPr lvl="1"/>
            <a:r>
              <a:rPr lang="en-US" dirty="0" smtClean="0"/>
              <a:t>Total </a:t>
            </a:r>
            <a:r>
              <a:rPr lang="en-US" i="1" dirty="0" smtClean="0"/>
              <a:t>risk exposure</a:t>
            </a:r>
            <a:r>
              <a:rPr lang="en-US" dirty="0" smtClean="0"/>
              <a:t> is added to</a:t>
            </a:r>
            <a:br>
              <a:rPr lang="en-US" dirty="0" smtClean="0"/>
            </a:br>
            <a:r>
              <a:rPr lang="en-US" dirty="0" smtClean="0"/>
              <a:t>the final schedule length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Response</a:t>
            </a:r>
            <a:endParaRPr lang="en-US" dirty="0"/>
          </a:p>
        </p:txBody>
      </p:sp>
      <p:pic>
        <p:nvPicPr>
          <p:cNvPr id="1026" name="Picture 2" descr="C:\Users\sam\Dropbox\Books\Project Team Leadership and Communication\curriculum\images\RiskRegist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913" y="4434586"/>
            <a:ext cx="6016752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</a:t>
            </a:r>
            <a:r>
              <a:rPr lang="en-US" sz="1100" dirty="0"/>
              <a:t>Malachowsky, Samuel. Project Team Leadership and Communication. </a:t>
            </a:r>
            <a:r>
              <a:rPr lang="en-US" sz="1100" dirty="0" err="1"/>
              <a:t>Lintwood</a:t>
            </a:r>
            <a:r>
              <a:rPr lang="en-US" sz="1100" dirty="0"/>
              <a:t> Press. 2018. p. </a:t>
            </a:r>
            <a:r>
              <a:rPr lang="en-US" sz="1100" dirty="0" smtClean="0"/>
              <a:t>101.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288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3670293"/>
          </a:xfrm>
        </p:spPr>
        <p:txBody>
          <a:bodyPr>
            <a:normAutofit/>
          </a:bodyPr>
          <a:lstStyle/>
          <a:p>
            <a:r>
              <a:rPr lang="en-US" dirty="0"/>
              <a:t>Stakeholders are people who can affect or are affected by the execution or outcome of a </a:t>
            </a:r>
            <a:r>
              <a:rPr lang="en-US" dirty="0" smtClean="0"/>
              <a:t>project.  Everyone should be involved in identifying them</a:t>
            </a:r>
          </a:p>
          <a:p>
            <a:pPr lvl="1"/>
            <a:r>
              <a:rPr lang="en-US" dirty="0" smtClean="0"/>
              <a:t>Stakeholders can be groups</a:t>
            </a:r>
          </a:p>
          <a:p>
            <a:r>
              <a:rPr lang="en-US" dirty="0" smtClean="0"/>
              <a:t>Once identified, they should be analyzed</a:t>
            </a:r>
          </a:p>
          <a:p>
            <a:pPr lvl="1"/>
            <a:r>
              <a:rPr lang="en-US" dirty="0" smtClean="0"/>
              <a:t>High or low power, or ability to affect the project</a:t>
            </a:r>
          </a:p>
          <a:p>
            <a:pPr lvl="1"/>
            <a:r>
              <a:rPr lang="en-US" dirty="0" smtClean="0"/>
              <a:t>High or low interest, or how they’re affected by</a:t>
            </a:r>
            <a:br>
              <a:rPr lang="en-US" dirty="0" smtClean="0"/>
            </a:br>
            <a:r>
              <a:rPr lang="en-US" dirty="0" smtClean="0"/>
              <a:t>the projects positive or negative outcome</a:t>
            </a:r>
          </a:p>
          <a:p>
            <a:r>
              <a:rPr lang="en-US" dirty="0" smtClean="0"/>
              <a:t>All information should be recorded/tracked </a:t>
            </a:r>
            <a:br>
              <a:rPr lang="en-US" dirty="0" smtClean="0"/>
            </a:br>
            <a:r>
              <a:rPr lang="en-US" dirty="0" smtClean="0"/>
              <a:t>in a </a:t>
            </a:r>
            <a:r>
              <a:rPr lang="en-US" i="1" dirty="0" smtClean="0"/>
              <a:t>stakeholder register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 Stakeholders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69088"/>
              </p:ext>
            </p:extLst>
          </p:nvPr>
        </p:nvGraphicFramePr>
        <p:xfrm>
          <a:off x="736600" y="5228166"/>
          <a:ext cx="10693398" cy="891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600"/>
                <a:gridCol w="1955800"/>
                <a:gridCol w="1270000"/>
                <a:gridCol w="1562100"/>
                <a:gridCol w="1833506"/>
                <a:gridCol w="693794"/>
                <a:gridCol w="812800"/>
                <a:gridCol w="2082798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Casey</a:t>
                      </a:r>
                      <a:r>
                        <a:rPr lang="en-US" baseline="0" dirty="0" smtClean="0"/>
                        <a:t> Johnson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 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cjohnson@co.com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Initiated the contract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 Informed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Jordan Baker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 Specialist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555-1532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 Closely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534" y="6355623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104.</a:t>
            </a:r>
          </a:p>
          <a:p>
            <a:pPr algn="r"/>
            <a:r>
              <a:rPr lang="en-US" sz="1100" dirty="0"/>
              <a:t>Project Management Institute. A Guide to the Project Management Body of Knowledge – </a:t>
            </a:r>
            <a:r>
              <a:rPr lang="en-US" sz="1100" dirty="0" smtClean="0"/>
              <a:t>Fifth Edition</a:t>
            </a:r>
            <a:r>
              <a:rPr lang="en-US" sz="1100" dirty="0"/>
              <a:t>. Project Management Institute Inc. p. 395-397. 2013.</a:t>
            </a:r>
          </a:p>
        </p:txBody>
      </p:sp>
      <p:pic>
        <p:nvPicPr>
          <p:cNvPr id="2051" name="Picture 3" descr="C:\Users\sam\Dropbox\Books\Project Team Leadership and Communication\curriculum\images\PowerInter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974" y="2781300"/>
            <a:ext cx="4564944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Project work requires planning, estimating, scheduling, and tracking</a:t>
            </a:r>
          </a:p>
          <a:p>
            <a:r>
              <a:rPr lang="en-US" dirty="0" smtClean="0"/>
              <a:t>Estimating judges how long project work will take</a:t>
            </a:r>
          </a:p>
          <a:p>
            <a:pPr lvl="1"/>
            <a:r>
              <a:rPr lang="en-US" dirty="0" smtClean="0"/>
              <a:t>There are several techniques (top-down, bottom-up, analogy, etc.)</a:t>
            </a:r>
          </a:p>
          <a:p>
            <a:pPr lvl="1"/>
            <a:r>
              <a:rPr lang="en-US" dirty="0" smtClean="0"/>
              <a:t>Teams must provide clarity between and estimate and a commitment</a:t>
            </a:r>
          </a:p>
          <a:p>
            <a:pPr lvl="1"/>
            <a:r>
              <a:rPr lang="en-US" dirty="0" smtClean="0"/>
              <a:t>Early estimations should be imprecise (ranges, etc.) to remain accurate</a:t>
            </a:r>
          </a:p>
          <a:p>
            <a:r>
              <a:rPr lang="en-US" dirty="0" smtClean="0"/>
              <a:t>In order to properly schedule tasks, they must first be sequenced</a:t>
            </a:r>
          </a:p>
          <a:p>
            <a:pPr lvl="1"/>
            <a:r>
              <a:rPr lang="en-US" dirty="0" smtClean="0"/>
              <a:t>Work Breakdown Structures assist in dividing work into smaller, estimate-able tasks</a:t>
            </a:r>
          </a:p>
          <a:p>
            <a:pPr lvl="1"/>
            <a:r>
              <a:rPr lang="en-US" dirty="0" smtClean="0"/>
              <a:t>Tasks have dependencies/</a:t>
            </a:r>
            <a:r>
              <a:rPr lang="en-US" i="1" dirty="0" smtClean="0"/>
              <a:t>precedence</a:t>
            </a:r>
            <a:r>
              <a:rPr lang="en-US" dirty="0" smtClean="0"/>
              <a:t> which must be accounted for in final schedule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visualizations and tools such as milestone charts, Gantt charts, and </a:t>
            </a:r>
            <a:r>
              <a:rPr lang="en-US" i="1" dirty="0"/>
              <a:t>precedence</a:t>
            </a:r>
            <a:r>
              <a:rPr lang="en-US" dirty="0"/>
              <a:t> </a:t>
            </a:r>
            <a:r>
              <a:rPr lang="en-US" dirty="0" smtClean="0"/>
              <a:t>diagrams</a:t>
            </a:r>
          </a:p>
          <a:p>
            <a:r>
              <a:rPr lang="en-US" dirty="0" smtClean="0"/>
              <a:t>Tracking after the project begins is what makes scheduling efforts ‘worth it’</a:t>
            </a:r>
          </a:p>
          <a:p>
            <a:r>
              <a:rPr lang="en-US" dirty="0" smtClean="0"/>
              <a:t>Risks, especially those affecting schedule, can be identified (with SWOT analysis), analyzed (calculating </a:t>
            </a:r>
            <a:r>
              <a:rPr lang="en-US" i="1" dirty="0" smtClean="0"/>
              <a:t>risk exposure</a:t>
            </a:r>
            <a:r>
              <a:rPr lang="en-US" dirty="0" smtClean="0"/>
              <a:t>), and responded to (mitigation and tracking)</a:t>
            </a:r>
          </a:p>
          <a:p>
            <a:r>
              <a:rPr lang="en-US" dirty="0" smtClean="0"/>
              <a:t>Stakeholder prioritization starts with identification, then analyzes and formulates strategies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3005069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Questions /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66043" cy="4351338"/>
          </a:xfrm>
        </p:spPr>
        <p:txBody>
          <a:bodyPr/>
          <a:lstStyle/>
          <a:p>
            <a:r>
              <a:rPr lang="en-US" dirty="0" smtClean="0"/>
              <a:t>Before work can be completed, three basic steps must take place:</a:t>
            </a:r>
          </a:p>
          <a:p>
            <a:pPr lvl="1"/>
            <a:r>
              <a:rPr lang="en-US" b="1" dirty="0" smtClean="0"/>
              <a:t>Planning</a:t>
            </a:r>
            <a:r>
              <a:rPr lang="en-US" dirty="0" smtClean="0"/>
              <a:t> takes place early in the project, and determines objectives to be completed, resources available, etc.</a:t>
            </a:r>
          </a:p>
          <a:p>
            <a:pPr lvl="1"/>
            <a:r>
              <a:rPr lang="en-US" b="1" dirty="0" smtClean="0"/>
              <a:t>Estimating</a:t>
            </a:r>
            <a:r>
              <a:rPr lang="en-US" dirty="0" smtClean="0"/>
              <a:t> is the process of determining how long or how many resources each planned element will take</a:t>
            </a:r>
          </a:p>
          <a:p>
            <a:pPr lvl="1"/>
            <a:r>
              <a:rPr lang="en-US" b="1" dirty="0" smtClean="0"/>
              <a:t>Scheduling</a:t>
            </a:r>
            <a:r>
              <a:rPr lang="en-US" dirty="0" smtClean="0"/>
              <a:t> is the ‘</a:t>
            </a:r>
            <a:r>
              <a:rPr lang="en-US" dirty="0" err="1" smtClean="0"/>
              <a:t>calandarization</a:t>
            </a:r>
            <a:r>
              <a:rPr lang="en-US" dirty="0" smtClean="0"/>
              <a:t>’ of estimated work</a:t>
            </a:r>
          </a:p>
          <a:p>
            <a:r>
              <a:rPr lang="en-US" dirty="0" smtClean="0"/>
              <a:t>Once the work begins (</a:t>
            </a:r>
            <a:r>
              <a:rPr lang="en-US" i="1" dirty="0" smtClean="0"/>
              <a:t>execution</a:t>
            </a:r>
            <a:r>
              <a:rPr lang="en-US" dirty="0" smtClean="0"/>
              <a:t> of plans):</a:t>
            </a:r>
          </a:p>
          <a:p>
            <a:pPr lvl="1"/>
            <a:r>
              <a:rPr lang="en-US" b="1" dirty="0" smtClean="0"/>
              <a:t>Tracking</a:t>
            </a:r>
            <a:r>
              <a:rPr lang="en-US" dirty="0" smtClean="0"/>
              <a:t> must occur, comparing actual results with plans, estimates, and schedules</a:t>
            </a:r>
          </a:p>
          <a:p>
            <a:pPr lvl="1"/>
            <a:r>
              <a:rPr lang="en-US" dirty="0" smtClean="0"/>
              <a:t>If changes occur or results vary from plans, repeat the steps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and Prioritizing Project 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166" y="1812373"/>
            <a:ext cx="1964886" cy="4260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Diagram: Malachowsky, Samuel. Project Team Leadership and Communication. </a:t>
            </a:r>
            <a:r>
              <a:rPr lang="en-US" sz="1100" dirty="0" err="1"/>
              <a:t>Lintwood</a:t>
            </a:r>
            <a:r>
              <a:rPr lang="en-US" sz="1100" dirty="0"/>
              <a:t> Press. 2018. p. 88.</a:t>
            </a:r>
          </a:p>
        </p:txBody>
      </p:sp>
    </p:spTree>
    <p:extLst>
      <p:ext uri="{BB962C8B-B14F-4D97-AF65-F5344CB8AC3E}">
        <p14:creationId xmlns:p14="http://schemas.microsoft.com/office/powerpoint/2010/main" val="19341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Techniques (1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841975" cy="204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Expert Judgement</a:t>
            </a:r>
            <a:r>
              <a:rPr lang="en-US" sz="2400" dirty="0" smtClean="0"/>
              <a:t>: experience is used to estimate</a:t>
            </a:r>
          </a:p>
          <a:p>
            <a:r>
              <a:rPr lang="en-US" sz="2400" dirty="0" smtClean="0"/>
              <a:t>The basis for all other techniques</a:t>
            </a:r>
          </a:p>
          <a:p>
            <a:r>
              <a:rPr lang="en-US" sz="2400" dirty="0" smtClean="0"/>
              <a:t>Strengths: expert lends credibility to estimate</a:t>
            </a:r>
          </a:p>
          <a:p>
            <a:r>
              <a:rPr lang="en-US" sz="2400" dirty="0" smtClean="0"/>
              <a:t>Weaknesses: one person’s ‘expertise’ may fail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59936" y="4004573"/>
            <a:ext cx="7293864" cy="2172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Group Consensus: </a:t>
            </a:r>
            <a:r>
              <a:rPr lang="en-US" sz="2400" dirty="0" smtClean="0"/>
              <a:t>various techniques are used to poll the group and reach consensus</a:t>
            </a:r>
          </a:p>
          <a:p>
            <a:r>
              <a:rPr lang="en-US" sz="2400" dirty="0"/>
              <a:t>Strengths: </a:t>
            </a:r>
            <a:r>
              <a:rPr lang="en-US" sz="2400" dirty="0" smtClean="0"/>
              <a:t>group participation and ‘buy-in’</a:t>
            </a:r>
            <a:endParaRPr lang="en-US" sz="2400" dirty="0"/>
          </a:p>
          <a:p>
            <a:r>
              <a:rPr lang="en-US" sz="2400" dirty="0"/>
              <a:t>Weaknesses: </a:t>
            </a:r>
            <a:r>
              <a:rPr lang="en-US" sz="2400" dirty="0" smtClean="0"/>
              <a:t>bias and cultural issues manifest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770" y="1796704"/>
            <a:ext cx="2473030" cy="1955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4031076"/>
            <a:ext cx="2947712" cy="1955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Diagrams: </a:t>
            </a:r>
            <a:r>
              <a:rPr lang="en-US" sz="1100" dirty="0"/>
              <a:t>Malachowsky, Samuel. Project Team Leadership and Communication. </a:t>
            </a:r>
            <a:r>
              <a:rPr lang="en-US" sz="1100" dirty="0" err="1"/>
              <a:t>Lintwood</a:t>
            </a:r>
            <a:r>
              <a:rPr lang="en-US" sz="1100" dirty="0"/>
              <a:t> Press. 2018. p. </a:t>
            </a:r>
            <a:r>
              <a:rPr lang="en-US" sz="1100" dirty="0" smtClean="0"/>
              <a:t>80, 82.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400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770" y="1796704"/>
            <a:ext cx="2473030" cy="1860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Techniques (2 </a:t>
            </a:r>
            <a:r>
              <a:rPr lang="en-US" dirty="0"/>
              <a:t>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841975" cy="204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Top-Down</a:t>
            </a:r>
            <a:r>
              <a:rPr lang="en-US" sz="2400" dirty="0" smtClean="0"/>
              <a:t>: large units estimated then divided up</a:t>
            </a:r>
          </a:p>
          <a:p>
            <a:r>
              <a:rPr lang="en-US" sz="2400" dirty="0" smtClean="0"/>
              <a:t>Strengths: usable when less detail is known</a:t>
            </a:r>
          </a:p>
          <a:p>
            <a:r>
              <a:rPr lang="en-US" sz="2400" dirty="0" smtClean="0"/>
              <a:t>Weaknesses: inaccurate if major sections of the project aren’t considered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23861" y="4004573"/>
            <a:ext cx="7629939" cy="2172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Bottom-Up: </a:t>
            </a:r>
            <a:r>
              <a:rPr lang="en-US" sz="2400" dirty="0" smtClean="0"/>
              <a:t>small units estimated then added together</a:t>
            </a:r>
          </a:p>
          <a:p>
            <a:r>
              <a:rPr lang="en-US" sz="2400" dirty="0"/>
              <a:t>Strengths: </a:t>
            </a:r>
            <a:r>
              <a:rPr lang="en-US" sz="2400" dirty="0" smtClean="0"/>
              <a:t>can be quite precise if used properly</a:t>
            </a:r>
            <a:endParaRPr lang="en-US" sz="2400" dirty="0"/>
          </a:p>
          <a:p>
            <a:r>
              <a:rPr lang="en-US" sz="2400" dirty="0"/>
              <a:t>Weaknesses: </a:t>
            </a:r>
            <a:r>
              <a:rPr lang="en-US" sz="2400" dirty="0" smtClean="0"/>
              <a:t>more time consuming than other techniques, changes to items can impact greatly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Diagrams: </a:t>
            </a:r>
            <a:r>
              <a:rPr lang="en-US" sz="1100" dirty="0"/>
              <a:t>Malachowsky, Samuel. Project Team Leadership and Communication. </a:t>
            </a:r>
            <a:r>
              <a:rPr lang="en-US" sz="1100" dirty="0" err="1"/>
              <a:t>Lintwood</a:t>
            </a:r>
            <a:r>
              <a:rPr lang="en-US" sz="1100" dirty="0"/>
              <a:t> Press. 2018. p. </a:t>
            </a:r>
            <a:r>
              <a:rPr lang="en-US" sz="1100" dirty="0" smtClean="0"/>
              <a:t>81.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4027684"/>
            <a:ext cx="2620618" cy="19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Techniques (3 </a:t>
            </a:r>
            <a:r>
              <a:rPr lang="en-US" dirty="0"/>
              <a:t>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7841975" cy="2878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Comparison or Analogy</a:t>
            </a:r>
            <a:r>
              <a:rPr lang="en-US" sz="2400" dirty="0" smtClean="0"/>
              <a:t>: projects (or components) are compared to previous work</a:t>
            </a:r>
          </a:p>
          <a:p>
            <a:r>
              <a:rPr lang="en-US" sz="2400" dirty="0" smtClean="0"/>
              <a:t>Strengths: based on actual results, increasing credibility and potentially accuracy</a:t>
            </a:r>
          </a:p>
          <a:p>
            <a:r>
              <a:rPr lang="en-US" sz="2400" dirty="0" smtClean="0"/>
              <a:t>Weaknesses: all projects are unique, may be difficult to find comparisons, data may not exist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23861" y="4829199"/>
            <a:ext cx="7629939" cy="1347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Other Methods: </a:t>
            </a:r>
            <a:r>
              <a:rPr lang="en-US" sz="2400" dirty="0" smtClean="0"/>
              <a:t>mathematical/statistical models, focusing on size rather than time, or industry-specific methods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Diagrams: </a:t>
            </a:r>
            <a:r>
              <a:rPr lang="en-US" sz="1100" dirty="0"/>
              <a:t>Malachowsky, Samuel. Project Team Leadership and Communication. </a:t>
            </a:r>
            <a:r>
              <a:rPr lang="en-US" sz="1100" dirty="0" err="1"/>
              <a:t>Lintwood</a:t>
            </a:r>
            <a:r>
              <a:rPr lang="en-US" sz="1100" dirty="0"/>
              <a:t> Press. 2018. p. </a:t>
            </a:r>
            <a:r>
              <a:rPr lang="en-US" sz="1100" dirty="0" smtClean="0"/>
              <a:t>81, 82.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687" y="1796704"/>
            <a:ext cx="2641113" cy="1125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4829200"/>
            <a:ext cx="2641113" cy="13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353505"/>
            <a:ext cx="10638183" cy="2823458"/>
          </a:xfrm>
        </p:spPr>
        <p:txBody>
          <a:bodyPr>
            <a:normAutofit/>
          </a:bodyPr>
          <a:lstStyle/>
          <a:p>
            <a:r>
              <a:rPr lang="en-US" dirty="0" smtClean="0"/>
              <a:t>All parties must be careful not to confuse estimates with commitments</a:t>
            </a:r>
          </a:p>
          <a:p>
            <a:r>
              <a:rPr lang="en-US" dirty="0" smtClean="0"/>
              <a:t>Commitments: Are deadlines ‘real’ or arbitrary?</a:t>
            </a:r>
          </a:p>
          <a:p>
            <a:r>
              <a:rPr lang="en-US" dirty="0" smtClean="0"/>
              <a:t>Estimates: Presentation can </a:t>
            </a:r>
            <a:r>
              <a:rPr lang="en-US" dirty="0"/>
              <a:t>be important: Ranges (6-8 </a:t>
            </a:r>
            <a:r>
              <a:rPr lang="en-US" dirty="0" smtClean="0"/>
              <a:t>Months), plus/minus qualifiers </a:t>
            </a:r>
            <a:r>
              <a:rPr lang="en-US" dirty="0"/>
              <a:t>(7 Weeks +/– 1 </a:t>
            </a:r>
            <a:r>
              <a:rPr lang="en-US" dirty="0" smtClean="0"/>
              <a:t>Week), and Confidence </a:t>
            </a:r>
            <a:r>
              <a:rPr lang="en-US" dirty="0"/>
              <a:t>factors (4 weeks: 30% chance, 5 weeks: </a:t>
            </a:r>
            <a:r>
              <a:rPr lang="en-US" dirty="0" smtClean="0"/>
              <a:t>50% chance) can be helpful</a:t>
            </a:r>
          </a:p>
          <a:p>
            <a:r>
              <a:rPr lang="en-US" dirty="0" smtClean="0"/>
              <a:t>Don’t confuse estimation with scheduling, which sets actual dates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Estimates vs. Commitments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75674" y="1799121"/>
            <a:ext cx="8040286" cy="1409663"/>
            <a:chOff x="1916648" y="1789337"/>
            <a:chExt cx="8040286" cy="1409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0982" y="1825625"/>
              <a:ext cx="2355952" cy="13733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6648" y="1789337"/>
              <a:ext cx="2355952" cy="14096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8815" y="1825625"/>
              <a:ext cx="2355952" cy="137337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Diagrams: </a:t>
            </a:r>
            <a:r>
              <a:rPr lang="en-US" sz="1100" dirty="0"/>
              <a:t>Malachowsky, Samuel. Project Team Leadership and Communication. </a:t>
            </a:r>
            <a:r>
              <a:rPr lang="en-US" sz="1100" dirty="0" err="1"/>
              <a:t>Lintwood</a:t>
            </a:r>
            <a:r>
              <a:rPr lang="en-US" sz="1100" dirty="0"/>
              <a:t> Press. 2018. p. </a:t>
            </a:r>
            <a:r>
              <a:rPr lang="en-US" sz="1100" dirty="0" smtClean="0"/>
              <a:t>84.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77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9158"/>
          </a:xfrm>
        </p:spPr>
        <p:txBody>
          <a:bodyPr>
            <a:normAutofit/>
          </a:bodyPr>
          <a:lstStyle/>
          <a:p>
            <a:r>
              <a:rPr lang="en-US" b="1" dirty="0" smtClean="0"/>
              <a:t>Accuracy</a:t>
            </a:r>
            <a:r>
              <a:rPr lang="en-US" dirty="0" smtClean="0"/>
              <a:t> is how </a:t>
            </a:r>
            <a:r>
              <a:rPr lang="en-US" i="1" dirty="0" smtClean="0"/>
              <a:t>true</a:t>
            </a:r>
            <a:r>
              <a:rPr lang="en-US" dirty="0" smtClean="0"/>
              <a:t> a value is</a:t>
            </a:r>
          </a:p>
          <a:p>
            <a:pPr lvl="1"/>
            <a:r>
              <a:rPr lang="en-US" dirty="0" smtClean="0"/>
              <a:t>‘4-6’ is accurate if the actual # is 5.5</a:t>
            </a:r>
          </a:p>
          <a:p>
            <a:r>
              <a:rPr lang="en-US" b="1" dirty="0" smtClean="0"/>
              <a:t>Precision</a:t>
            </a:r>
            <a:r>
              <a:rPr lang="en-US" dirty="0" smtClean="0"/>
              <a:t> is how </a:t>
            </a:r>
            <a:r>
              <a:rPr lang="en-US" i="1" dirty="0" smtClean="0"/>
              <a:t>exact</a:t>
            </a:r>
            <a:r>
              <a:rPr lang="en-US" dirty="0" smtClean="0"/>
              <a:t> a value is</a:t>
            </a:r>
          </a:p>
          <a:p>
            <a:pPr lvl="1"/>
            <a:r>
              <a:rPr lang="en-US" dirty="0" smtClean="0"/>
              <a:t>‘4-6’ is less precise than ‘4.5-5.5’</a:t>
            </a:r>
          </a:p>
          <a:p>
            <a:r>
              <a:rPr lang="en-US" dirty="0" smtClean="0"/>
              <a:t>Within a project communications</a:t>
            </a:r>
            <a:br>
              <a:rPr lang="en-US" dirty="0" smtClean="0"/>
            </a:br>
            <a:r>
              <a:rPr lang="en-US" dirty="0" smtClean="0"/>
              <a:t>should </a:t>
            </a:r>
            <a:r>
              <a:rPr lang="en-US" b="1" dirty="0" smtClean="0"/>
              <a:t>always be as accurate as</a:t>
            </a:r>
            <a:br>
              <a:rPr lang="en-US" b="1" dirty="0" smtClean="0"/>
            </a:br>
            <a:r>
              <a:rPr lang="en-US" b="1" dirty="0" smtClean="0"/>
              <a:t>possible</a:t>
            </a:r>
            <a:r>
              <a:rPr lang="en-US" dirty="0" smtClean="0"/>
              <a:t> (especially in estimating)</a:t>
            </a:r>
            <a:endParaRPr lang="en-US" dirty="0"/>
          </a:p>
          <a:p>
            <a:r>
              <a:rPr lang="en-US" dirty="0" smtClean="0"/>
              <a:t>Because uncertainty is high at the beginning of a project, the only way to be accurate is to be less precise</a:t>
            </a:r>
          </a:p>
          <a:p>
            <a:r>
              <a:rPr lang="en-US" dirty="0" smtClean="0"/>
              <a:t>As the project progresses, we can be more and more precise while remaining accurate throughout (ranges get smaller and smaller)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vs. Precision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638" y="1825625"/>
            <a:ext cx="5053162" cy="2730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534" y="6355623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86.</a:t>
            </a:r>
          </a:p>
          <a:p>
            <a:pPr algn="r"/>
            <a:r>
              <a:rPr lang="en-US" sz="1100" dirty="0"/>
              <a:t> McConnell, Steve. Software Project Survival Guide: how to be sure your first important </a:t>
            </a:r>
            <a:r>
              <a:rPr lang="en-US" sz="1100" dirty="0" smtClean="0"/>
              <a:t>project isn’t </a:t>
            </a:r>
            <a:r>
              <a:rPr lang="en-US" sz="1100" dirty="0"/>
              <a:t>your last. Redmond, WA: Microsoft Press. p. 31. 1998.</a:t>
            </a:r>
          </a:p>
        </p:txBody>
      </p:sp>
    </p:spTree>
    <p:extLst>
      <p:ext uri="{BB962C8B-B14F-4D97-AF65-F5344CB8AC3E}">
        <p14:creationId xmlns:p14="http://schemas.microsoft.com/office/powerpoint/2010/main" val="263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Organizes elements with ‘sub-</a:t>
            </a:r>
            <a:br>
              <a:rPr lang="en-US" dirty="0"/>
            </a:br>
            <a:r>
              <a:rPr lang="en-US" dirty="0" smtClean="0"/>
              <a:t>numbers.’ </a:t>
            </a:r>
            <a:r>
              <a:rPr lang="en-US" dirty="0"/>
              <a:t>1.2.3 is part of 1.2</a:t>
            </a:r>
          </a:p>
          <a:p>
            <a:r>
              <a:rPr lang="en-US" dirty="0" smtClean="0"/>
              <a:t>Two types: product &amp; process</a:t>
            </a:r>
          </a:p>
          <a:p>
            <a:pPr lvl="1"/>
            <a:r>
              <a:rPr lang="en-US" dirty="0" smtClean="0"/>
              <a:t>Product divides by components</a:t>
            </a:r>
          </a:p>
          <a:p>
            <a:pPr lvl="1"/>
            <a:r>
              <a:rPr lang="en-US" dirty="0" smtClean="0"/>
              <a:t>Process divides by activities/tasks</a:t>
            </a:r>
          </a:p>
          <a:p>
            <a:r>
              <a:rPr lang="en-US" dirty="0" smtClean="0"/>
              <a:t>Can be built ‘top down,’ </a:t>
            </a:r>
            <a:br>
              <a:rPr lang="en-US" dirty="0" smtClean="0"/>
            </a:br>
            <a:r>
              <a:rPr lang="en-US" dirty="0" smtClean="0"/>
              <a:t>‘bottom-up,’ or ‘rolling-wave’</a:t>
            </a:r>
          </a:p>
          <a:p>
            <a:r>
              <a:rPr lang="en-US" dirty="0" smtClean="0"/>
              <a:t>A good way to organize brain-</a:t>
            </a:r>
            <a:br>
              <a:rPr lang="en-US" dirty="0" smtClean="0"/>
            </a:br>
            <a:r>
              <a:rPr lang="en-US" dirty="0" smtClean="0"/>
              <a:t>storming efforts early in the project</a:t>
            </a:r>
          </a:p>
          <a:p>
            <a:r>
              <a:rPr lang="en-US" dirty="0" smtClean="0"/>
              <a:t>Sequencing of tasks or components </a:t>
            </a:r>
            <a:br>
              <a:rPr lang="en-US" dirty="0" smtClean="0"/>
            </a:br>
            <a:r>
              <a:rPr lang="en-US" dirty="0" smtClean="0"/>
              <a:t>isn’t needed until later in scheduling efforts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Organizing Tasks: The Work Breakdown Structure</a:t>
            </a:r>
          </a:p>
        </p:txBody>
      </p:sp>
      <p:pic>
        <p:nvPicPr>
          <p:cNvPr id="4" name="Picture 2" descr="C:\Users\sam\Dropbox\Books\Project Team Leadership and Communication\curriculum\images\WorkBreakdownStructure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9640" y="1555899"/>
            <a:ext cx="2409050" cy="33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m\Dropbox\Books\Project Team Leadership and Communication\curriculum\images\WorkBreakdownStruc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312" y="1555899"/>
            <a:ext cx="3888670" cy="29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534" y="6355623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Diagrams: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88.</a:t>
            </a:r>
          </a:p>
          <a:p>
            <a:pPr algn="r"/>
            <a:r>
              <a:rPr lang="en-US" sz="1100" dirty="0"/>
              <a:t> Project Management Institute. A Guide to the Project Management Body of Knowledge – </a:t>
            </a:r>
            <a:r>
              <a:rPr lang="en-US" sz="1100" dirty="0" smtClean="0"/>
              <a:t>Fifth Edition</a:t>
            </a:r>
            <a:r>
              <a:rPr lang="en-US" sz="1100" dirty="0"/>
              <a:t>. Project Management Institute Inc. </a:t>
            </a:r>
            <a:r>
              <a:rPr lang="en-US" sz="1100" dirty="0" smtClean="0"/>
              <a:t>p. </a:t>
            </a:r>
            <a:r>
              <a:rPr lang="en-US" sz="1100" dirty="0"/>
              <a:t>125-132. 2013.</a:t>
            </a:r>
          </a:p>
        </p:txBody>
      </p:sp>
    </p:spTree>
    <p:extLst>
      <p:ext uri="{BB962C8B-B14F-4D97-AF65-F5344CB8AC3E}">
        <p14:creationId xmlns:p14="http://schemas.microsoft.com/office/powerpoint/2010/main" val="33089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 you know when you’ve divided tasks into small enough ‘chunks’?</a:t>
            </a:r>
          </a:p>
          <a:p>
            <a:r>
              <a:rPr lang="en-US" dirty="0" smtClean="0"/>
              <a:t>If tasks are too large, it becomes difficult to track progress</a:t>
            </a:r>
          </a:p>
          <a:p>
            <a:r>
              <a:rPr lang="en-US" dirty="0" smtClean="0"/>
              <a:t>If tasks are too small, time is wasted micromanaging the project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Optimize with ‘The One-to-Two Rule,’ </a:t>
            </a:r>
            <a:br>
              <a:rPr lang="en-US" dirty="0" smtClean="0"/>
            </a:br>
            <a:r>
              <a:rPr lang="en-US" dirty="0" smtClean="0"/>
              <a:t>which states that tasks have been </a:t>
            </a:r>
            <a:br>
              <a:rPr lang="en-US" dirty="0" smtClean="0"/>
            </a:br>
            <a:r>
              <a:rPr lang="en-US" dirty="0" smtClean="0"/>
              <a:t>divided enough when each requires </a:t>
            </a:r>
            <a:br>
              <a:rPr lang="en-US" dirty="0" smtClean="0"/>
            </a:br>
            <a:r>
              <a:rPr lang="en-US" dirty="0" smtClean="0"/>
              <a:t>1-2 resources 1-2 weeks to complete 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One-to-Two Rule</a:t>
            </a:r>
            <a:endParaRPr lang="en-US" dirty="0"/>
          </a:p>
        </p:txBody>
      </p:sp>
      <p:pic>
        <p:nvPicPr>
          <p:cNvPr id="1026" name="Picture 2" descr="C:\Users\sam\Dropbox\Books\Project Team Leadership and Communication\curriculum\images\1to2Ru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674" y="3530399"/>
            <a:ext cx="4460001" cy="15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</a:t>
            </a:r>
            <a:r>
              <a:rPr lang="en-US" sz="1100" dirty="0"/>
              <a:t>Malachowsky, Samuel. Project Team Leadership and Communication. </a:t>
            </a:r>
            <a:r>
              <a:rPr lang="en-US" sz="1100" dirty="0" err="1"/>
              <a:t>Lintwood</a:t>
            </a:r>
            <a:r>
              <a:rPr lang="en-US" sz="1100" dirty="0"/>
              <a:t> Press. 2018</a:t>
            </a:r>
            <a:r>
              <a:rPr lang="en-US" sz="1100" dirty="0" smtClean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74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Leadershi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adershipBook3.potx" id="{FA589EC2-89E0-4490-BF87-66EAA3C17F0B}" vid="{9D6338BE-032C-45CD-9BF1-8912E18B15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LeadershipBook4</Template>
  <TotalTime>18510</TotalTime>
  <Words>2824</Words>
  <Application>Microsoft Office PowerPoint</Application>
  <PresentationFormat>Custom</PresentationFormat>
  <Paragraphs>293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ProjectLeadership</vt:lpstr>
      <vt:lpstr>Prioritization:  The Core of Project Leadership</vt:lpstr>
      <vt:lpstr>Planning and Prioritizing Project Work</vt:lpstr>
      <vt:lpstr>Estimation Techniques (1 of 3)</vt:lpstr>
      <vt:lpstr>Estimation Techniques (2 of 3)</vt:lpstr>
      <vt:lpstr>Estimation Techniques (3 of 3)</vt:lpstr>
      <vt:lpstr>Estimates vs. Commitments</vt:lpstr>
      <vt:lpstr>Accuracy vs. Precision</vt:lpstr>
      <vt:lpstr>Organizing Tasks: The Work Breakdown Structure</vt:lpstr>
      <vt:lpstr>The One-to-Two Rule</vt:lpstr>
      <vt:lpstr>Sequencing and Scheduling Tasks</vt:lpstr>
      <vt:lpstr>Tracking Progress</vt:lpstr>
      <vt:lpstr>Tracking Earned Value</vt:lpstr>
      <vt:lpstr>Scheduling/Tracking Tools and Visualizations</vt:lpstr>
      <vt:lpstr>Risk Identification</vt:lpstr>
      <vt:lpstr>Risk Analysis</vt:lpstr>
      <vt:lpstr>Risk Response</vt:lpstr>
      <vt:lpstr>Prioritizing Stakeholders</vt:lpstr>
      <vt:lpstr>Summary and Conclusions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Leadership</dc:title>
  <dc:creator>Samuel Malachowsky</dc:creator>
  <cp:lastModifiedBy>Samuel Malachowsky</cp:lastModifiedBy>
  <cp:revision>105</cp:revision>
  <cp:lastPrinted>2018-06-04T18:10:41Z</cp:lastPrinted>
  <dcterms:created xsi:type="dcterms:W3CDTF">2018-05-21T18:12:12Z</dcterms:created>
  <dcterms:modified xsi:type="dcterms:W3CDTF">2018-11-15T15:51:01Z</dcterms:modified>
</cp:coreProperties>
</file>