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07" r:id="rId2"/>
    <p:sldId id="305" r:id="rId3"/>
    <p:sldId id="308" r:id="rId4"/>
    <p:sldId id="309" r:id="rId5"/>
    <p:sldId id="310" r:id="rId6"/>
    <p:sldId id="30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83" autoAdjust="0"/>
    <p:restoredTop sz="77409" autoAdjust="0"/>
  </p:normalViewPr>
  <p:slideViewPr>
    <p:cSldViewPr snapToGrid="0">
      <p:cViewPr varScale="1">
        <p:scale>
          <a:sx n="56" d="100"/>
          <a:sy n="56" d="100"/>
        </p:scale>
        <p:origin x="-864" y="-102"/>
      </p:cViewPr>
      <p:guideLst>
        <p:guide orient="horz" pos="2160"/>
        <p:guide pos="3840"/>
      </p:guideLst>
    </p:cSldViewPr>
  </p:slideViewPr>
  <p:outlineViewPr>
    <p:cViewPr>
      <p:scale>
        <a:sx n="33" d="100"/>
        <a:sy n="33" d="100"/>
      </p:scale>
      <p:origin x="0" y="0"/>
    </p:cViewPr>
  </p:outlineViewPr>
  <p:notesTextViewPr>
    <p:cViewPr>
      <p:scale>
        <a:sx n="1" d="1"/>
        <a:sy n="1" d="1"/>
      </p:scale>
      <p:origin x="0" y="186"/>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DA6FD9-2EDC-4E70-A748-596C191FD959}" type="datetimeFigureOut">
              <a:rPr lang="en-US" smtClean="0"/>
              <a:t>11/13/2018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7EB05C-5264-453A-BF38-BF23082C0DBF}" type="slidenum">
              <a:rPr lang="en-US" smtClean="0"/>
              <a:t>‹#›</a:t>
            </a:fld>
            <a:endParaRPr lang="en-US"/>
          </a:p>
        </p:txBody>
      </p:sp>
    </p:spTree>
    <p:extLst>
      <p:ext uri="{BB962C8B-B14F-4D97-AF65-F5344CB8AC3E}">
        <p14:creationId xmlns:p14="http://schemas.microsoft.com/office/powerpoint/2010/main" val="1847141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11/13/2018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3.2</a:t>
            </a:r>
            <a:r>
              <a:rPr lang="en-US" i="1" baseline="0" dirty="0" smtClean="0"/>
              <a:t>, pages 80-83 of the Project Team Leadership and Communication 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a:t>
            </a:r>
            <a:r>
              <a:rPr lang="en-US" baseline="0" dirty="0" smtClean="0"/>
              <a:t> Minute activity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a:t>
            </a:r>
            <a:r>
              <a:rPr lang="en-US" b="0" baseline="0" dirty="0" smtClean="0"/>
              <a:t> Determine appropriate estimation techniques based on brief scenarios</a:t>
            </a:r>
            <a:endParaRPr lang="en-US" baseline="0" dirty="0" smtClean="0"/>
          </a:p>
          <a:p>
            <a:endParaRPr lang="en-US" dirty="0" smtClean="0"/>
          </a:p>
          <a:p>
            <a:r>
              <a:rPr lang="en-US" dirty="0" smtClean="0"/>
              <a:t>Answers:</a:t>
            </a:r>
          </a:p>
          <a:p>
            <a:pPr marL="228600" indent="-228600">
              <a:buFont typeface="+mj-lt"/>
              <a:buAutoNum type="arabicPeriod"/>
            </a:pPr>
            <a:r>
              <a:rPr lang="en-US" dirty="0" smtClean="0"/>
              <a:t>Bottom-up</a:t>
            </a:r>
          </a:p>
          <a:p>
            <a:pPr marL="228600" indent="-228600">
              <a:buFont typeface="+mj-lt"/>
              <a:buAutoNum type="arabicPeriod"/>
            </a:pPr>
            <a:r>
              <a:rPr lang="en-US" dirty="0" smtClean="0"/>
              <a:t>Group consensus</a:t>
            </a:r>
          </a:p>
          <a:p>
            <a:pPr marL="228600" indent="-228600">
              <a:buFont typeface="+mj-lt"/>
              <a:buAutoNum type="arabicPeriod"/>
            </a:pPr>
            <a:r>
              <a:rPr lang="en-US" dirty="0" smtClean="0"/>
              <a:t>Comparison or analogy</a:t>
            </a:r>
          </a:p>
          <a:p>
            <a:pPr marL="228600" indent="-228600">
              <a:buFont typeface="+mj-lt"/>
              <a:buAutoNum type="arabicPeriod"/>
            </a:pPr>
            <a:r>
              <a:rPr lang="en-US" dirty="0" smtClean="0"/>
              <a:t>Top-down</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2070777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sections 3.3</a:t>
            </a:r>
            <a:r>
              <a:rPr lang="en-US" i="1" baseline="0" dirty="0" smtClean="0"/>
              <a:t> and 3.4, pages 83-87 of the Project Team Leadership and Communication book.  Methods of estimating imprecisely can be found on page 87.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5-10</a:t>
            </a:r>
            <a:r>
              <a:rPr lang="en-US" baseline="0" dirty="0" smtClean="0"/>
              <a:t> Minute </a:t>
            </a:r>
            <a:r>
              <a:rPr lang="en-US" baseline="0" dirty="0" smtClean="0"/>
              <a:t>activity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a:t>
            </a:r>
            <a:r>
              <a:rPr lang="en-US" b="0" baseline="0" dirty="0" smtClean="0"/>
              <a:t> Establish techniques for communicating an estimate without implying commitment</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Scenario</a:t>
            </a:r>
            <a:r>
              <a:rPr lang="en-US" baseline="0" dirty="0" smtClean="0"/>
              <a:t>/p</a:t>
            </a:r>
            <a:r>
              <a:rPr lang="en-US" dirty="0" smtClean="0"/>
              <a:t>roduct</a:t>
            </a:r>
            <a:r>
              <a:rPr lang="en-US" baseline="0" dirty="0" smtClean="0"/>
              <a:t> can be changed to more closely match the student’s field of study, though thinking outside of their field can be beneficial for understanding.</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289681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3.5</a:t>
            </a:r>
            <a:r>
              <a:rPr lang="en-US" i="1" baseline="0" dirty="0" smtClean="0"/>
              <a:t>, pages </a:t>
            </a:r>
            <a:r>
              <a:rPr lang="fr-FR" i="1" baseline="0" dirty="0" smtClean="0"/>
              <a:t>88-90 </a:t>
            </a:r>
            <a:r>
              <a:rPr lang="en-US" i="1" baseline="0" dirty="0" smtClean="0"/>
              <a:t>of the Project Team Leadership and Communication book.  Methods of estimating imprecisely can be found on page 87.</a:t>
            </a: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15 minute </a:t>
            </a:r>
            <a:r>
              <a:rPr lang="en-US" i="0" baseline="0" dirty="0" smtClean="0"/>
              <a:t>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a:t>
            </a:r>
            <a:r>
              <a:rPr lang="en-US" b="0" baseline="0" dirty="0" smtClean="0"/>
              <a:t> Construct a basic work breakdown structure and precedence diagram</a:t>
            </a: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Can be instructor-lead (instructor creates work breakdown structure and precedence diagram via class input).</a:t>
            </a:r>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3257581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3.6</a:t>
            </a:r>
            <a:r>
              <a:rPr lang="en-US" i="1" baseline="0" dirty="0" smtClean="0"/>
              <a:t>, pages </a:t>
            </a:r>
            <a:r>
              <a:rPr lang="fr-FR" i="1" baseline="0" dirty="0" smtClean="0"/>
              <a:t>94-97 </a:t>
            </a:r>
            <a:r>
              <a:rPr lang="en-US" i="1" baseline="0" dirty="0" smtClean="0"/>
              <a:t>of the Project Team Leadership and Communication 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Earned value is 45 (45/100 = 45% complete with work).  There are about 136 days in the project.  Task ID 3 is about 33% complete, putting the current date as about June 14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10 minute </a:t>
            </a:r>
            <a:r>
              <a:rPr lang="en-US" i="0" baseline="0" dirty="0" smtClean="0"/>
              <a:t>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a:t>
            </a:r>
            <a:r>
              <a:rPr lang="en-US" b="0" baseline="0" dirty="0" smtClean="0"/>
              <a:t> Calculate earned value and construct a basic Gantt chart</a:t>
            </a: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3189245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a:t>
            </a:r>
            <a:r>
              <a:rPr lang="fr-FR" i="1" baseline="0" dirty="0" smtClean="0"/>
              <a:t>section 3.7, pages 97-102 </a:t>
            </a:r>
            <a:r>
              <a:rPr lang="en-US" i="1" baseline="0" dirty="0" smtClean="0"/>
              <a:t>of the Project Team Leadership and Communication 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10 minute </a:t>
            </a:r>
            <a:r>
              <a:rPr lang="en-US" i="0" baseline="0" dirty="0" smtClean="0"/>
              <a:t>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a:t>
            </a:r>
            <a:r>
              <a:rPr lang="en-US" b="0" baseline="0" dirty="0" smtClean="0"/>
              <a:t> Determine basic risks and mitigations based on a scenario</a:t>
            </a:r>
            <a:endParaRPr lang="en-US" i="0" baseline="0"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Can be instructor-lead (instructor risk table via class input).</a:t>
            </a:r>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676037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3.8</a:t>
            </a:r>
            <a:r>
              <a:rPr lang="en-US" i="1" baseline="0" dirty="0" smtClean="0"/>
              <a:t>, pages 102-105 of the Project Team Leadership and Communication book.  Methods of estimating imprecisely can be found on page 87.</a:t>
            </a: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15 minute </a:t>
            </a:r>
            <a:r>
              <a:rPr lang="en-US" i="0" baseline="0" dirty="0" smtClean="0"/>
              <a:t>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a:t>
            </a:r>
            <a:r>
              <a:rPr lang="en-US" b="0" baseline="0" dirty="0" smtClean="0"/>
              <a:t> Propose a list of stakeholders, analyze them, and propose a management strategy for each</a:t>
            </a: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Can be instructor-lead (instructor writes stakeholders via class input, analyzes via class input).</a:t>
            </a:r>
          </a:p>
        </p:txBody>
      </p:sp>
      <p:sp>
        <p:nvSpPr>
          <p:cNvPr id="4" name="Slide Number Placeholder 3"/>
          <p:cNvSpPr>
            <a:spLocks noGrp="1"/>
          </p:cNvSpPr>
          <p:nvPr>
            <p:ph type="sldNum" sz="quarter" idx="10"/>
          </p:nvPr>
        </p:nvSpPr>
        <p:spPr/>
        <p:txBody>
          <a:bodyPr/>
          <a:lstStyle/>
          <a:p>
            <a:fld id="{EF4432E4-4C49-4E27-8846-7ED75FA30D5D}" type="slidenum">
              <a:rPr lang="en-US" smtClean="0"/>
              <a:t>6</a:t>
            </a:fld>
            <a:endParaRPr lang="en-US"/>
          </a:p>
        </p:txBody>
      </p:sp>
    </p:spTree>
    <p:extLst>
      <p:ext uri="{BB962C8B-B14F-4D97-AF65-F5344CB8AC3E}">
        <p14:creationId xmlns:p14="http://schemas.microsoft.com/office/powerpoint/2010/main" val="1195023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37334677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1206750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23416831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6172696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5981162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824687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Activity – Which Estimation Technique?</a:t>
            </a:r>
            <a:endParaRPr lang="en-US" dirty="0"/>
          </a:p>
        </p:txBody>
      </p:sp>
      <p:sp>
        <p:nvSpPr>
          <p:cNvPr id="2" name="Content Placeholder 1"/>
          <p:cNvSpPr>
            <a:spLocks noGrp="1"/>
          </p:cNvSpPr>
          <p:nvPr>
            <p:ph sz="half" idx="1"/>
          </p:nvPr>
        </p:nvSpPr>
        <p:spPr>
          <a:xfrm>
            <a:off x="609600" y="1600206"/>
            <a:ext cx="3860800" cy="4525963"/>
          </a:xfrm>
        </p:spPr>
        <p:txBody>
          <a:bodyPr>
            <a:normAutofit/>
          </a:bodyPr>
          <a:lstStyle/>
          <a:p>
            <a:pPr marL="0" indent="0">
              <a:buNone/>
            </a:pPr>
            <a:r>
              <a:rPr lang="en-US" sz="2400" dirty="0" smtClean="0"/>
              <a:t>Which of the following estimation techniques are most appropriate for each of the scenarios on the right?</a:t>
            </a:r>
          </a:p>
          <a:p>
            <a:pPr marL="0" indent="0">
              <a:buNone/>
            </a:pPr>
            <a:endParaRPr lang="en-US" sz="2400" dirty="0" smtClean="0"/>
          </a:p>
          <a:p>
            <a:r>
              <a:rPr lang="en-US" sz="2400" dirty="0" smtClean="0"/>
              <a:t>Group Consensus</a:t>
            </a:r>
          </a:p>
          <a:p>
            <a:r>
              <a:rPr lang="en-US" sz="2400" dirty="0" smtClean="0"/>
              <a:t>Top-Down</a:t>
            </a:r>
          </a:p>
          <a:p>
            <a:r>
              <a:rPr lang="en-US" sz="2400" dirty="0" smtClean="0"/>
              <a:t>Bottom-Up</a:t>
            </a:r>
          </a:p>
          <a:p>
            <a:r>
              <a:rPr lang="en-US" sz="2400" dirty="0"/>
              <a:t>Comparison or </a:t>
            </a:r>
            <a:r>
              <a:rPr lang="en-US" sz="2400" dirty="0" smtClean="0"/>
              <a:t>Analogy</a:t>
            </a:r>
            <a:endParaRPr lang="en-US" sz="2400" dirty="0"/>
          </a:p>
        </p:txBody>
      </p:sp>
      <p:sp>
        <p:nvSpPr>
          <p:cNvPr id="4" name="Content Placeholder 3"/>
          <p:cNvSpPr>
            <a:spLocks noGrp="1"/>
          </p:cNvSpPr>
          <p:nvPr>
            <p:ph sz="half" idx="2"/>
          </p:nvPr>
        </p:nvSpPr>
        <p:spPr>
          <a:xfrm>
            <a:off x="4673601" y="1600206"/>
            <a:ext cx="6908800" cy="4525963"/>
          </a:xfrm>
        </p:spPr>
        <p:txBody>
          <a:bodyPr/>
          <a:lstStyle/>
          <a:p>
            <a:pPr marL="457200" indent="-457200">
              <a:buFont typeface="+mj-lt"/>
              <a:buAutoNum type="arabicPeriod"/>
            </a:pPr>
            <a:r>
              <a:rPr lang="en-US" b="1" i="1" dirty="0" smtClean="0"/>
              <a:t>A project has dell-defined details and the team has the time to conduct a thorough estimation.</a:t>
            </a:r>
          </a:p>
          <a:p>
            <a:pPr marL="457200" indent="-457200">
              <a:buFont typeface="+mj-lt"/>
              <a:buAutoNum type="arabicPeriod"/>
            </a:pPr>
            <a:endParaRPr lang="en-US" b="1" i="1" dirty="0"/>
          </a:p>
          <a:p>
            <a:pPr marL="457200" indent="-457200">
              <a:buFont typeface="+mj-lt"/>
              <a:buAutoNum type="arabicPeriod"/>
            </a:pPr>
            <a:r>
              <a:rPr lang="en-US" b="1" i="1" dirty="0" smtClean="0"/>
              <a:t>All members of the team are highly qualified professionals who have worked together on projects before.</a:t>
            </a:r>
          </a:p>
          <a:p>
            <a:pPr marL="457200" indent="-457200">
              <a:buFont typeface="+mj-lt"/>
              <a:buAutoNum type="arabicPeriod"/>
            </a:pPr>
            <a:endParaRPr lang="en-US" b="1" i="1" dirty="0"/>
          </a:p>
          <a:p>
            <a:pPr marL="457200" indent="-457200">
              <a:buFont typeface="+mj-lt"/>
              <a:buAutoNum type="arabicPeriod"/>
            </a:pPr>
            <a:r>
              <a:rPr lang="en-US" b="1" i="1" dirty="0" smtClean="0"/>
              <a:t>Though this project is unique, the team has a large number of previous projects to draw information from.</a:t>
            </a:r>
          </a:p>
          <a:p>
            <a:pPr marL="457200" indent="-457200">
              <a:buFont typeface="+mj-lt"/>
              <a:buAutoNum type="arabicPeriod"/>
            </a:pPr>
            <a:endParaRPr lang="en-US" b="1" i="1" dirty="0"/>
          </a:p>
          <a:p>
            <a:pPr marL="457200" indent="-457200">
              <a:buFont typeface="+mj-lt"/>
              <a:buAutoNum type="arabicPeriod"/>
            </a:pPr>
            <a:r>
              <a:rPr lang="en-US" b="1" i="1" dirty="0" smtClean="0"/>
              <a:t>The team is short on time and needs a starting point for assessing individual sections of the project.</a:t>
            </a:r>
            <a:endParaRPr lang="en-US" b="1" i="1" dirty="0"/>
          </a:p>
        </p:txBody>
      </p:sp>
    </p:spTree>
    <p:extLst>
      <p:ext uri="{BB962C8B-B14F-4D97-AF65-F5344CB8AC3E}">
        <p14:creationId xmlns:p14="http://schemas.microsoft.com/office/powerpoint/2010/main" val="37859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teams of 3-4, consider the following scenario:</a:t>
            </a:r>
          </a:p>
          <a:p>
            <a:pPr marL="0" indent="0">
              <a:buNone/>
            </a:pPr>
            <a:endParaRPr lang="en-US" sz="1400" dirty="0"/>
          </a:p>
          <a:p>
            <a:pPr marL="0" indent="0">
              <a:buNone/>
            </a:pPr>
            <a:r>
              <a:rPr lang="en-US" b="1" i="1" dirty="0" smtClean="0"/>
              <a:t>Your and your team of three have been tasked with moving the sales office to a new location 3.6 miles away.  There are 43 employees who will be transferred, along with files, computing equipment, and at least one box of personal property per individual.  The executive vice president has asked for a pretty exact estimate.  You think it will take 11 days to complete the move, but haven't yet shared the estimate with her.</a:t>
            </a:r>
            <a:endParaRPr lang="en-US" b="1" i="1" dirty="0"/>
          </a:p>
          <a:p>
            <a:pPr marL="0" indent="0">
              <a:buNone/>
            </a:pPr>
            <a:endParaRPr lang="en-US" dirty="0"/>
          </a:p>
          <a:p>
            <a:r>
              <a:rPr lang="en-US" dirty="0" smtClean="0"/>
              <a:t>List at least </a:t>
            </a:r>
            <a:r>
              <a:rPr lang="en-US" b="1" dirty="0" smtClean="0"/>
              <a:t>3 methods </a:t>
            </a:r>
            <a:r>
              <a:rPr lang="en-US" dirty="0" smtClean="0"/>
              <a:t>you can use to accurately share this estimate.</a:t>
            </a:r>
          </a:p>
          <a:p>
            <a:r>
              <a:rPr lang="en-US" dirty="0" smtClean="0"/>
              <a:t>For each of the three methods chosen, list </a:t>
            </a:r>
            <a:r>
              <a:rPr lang="en-US" b="1" dirty="0" smtClean="0"/>
              <a:t>one advantage and one disadvantage </a:t>
            </a:r>
            <a:r>
              <a:rPr lang="en-US" dirty="0" smtClean="0"/>
              <a:t>associated with using it.</a:t>
            </a:r>
            <a:endParaRPr lang="en-US" dirty="0"/>
          </a:p>
        </p:txBody>
      </p:sp>
      <p:sp>
        <p:nvSpPr>
          <p:cNvPr id="3" name="Title 2"/>
          <p:cNvSpPr>
            <a:spLocks noGrp="1"/>
          </p:cNvSpPr>
          <p:nvPr>
            <p:ph type="title"/>
          </p:nvPr>
        </p:nvSpPr>
        <p:spPr/>
        <p:txBody>
          <a:bodyPr/>
          <a:lstStyle/>
          <a:p>
            <a:r>
              <a:rPr lang="en-US" dirty="0"/>
              <a:t>Activity – Estimating</a:t>
            </a:r>
            <a:r>
              <a:rPr lang="en-US" dirty="0" smtClean="0"/>
              <a:t>, Not Committing</a:t>
            </a:r>
            <a:endParaRPr lang="en-US" dirty="0"/>
          </a:p>
        </p:txBody>
      </p:sp>
    </p:spTree>
    <p:extLst>
      <p:ext uri="{BB962C8B-B14F-4D97-AF65-F5344CB8AC3E}">
        <p14:creationId xmlns:p14="http://schemas.microsoft.com/office/powerpoint/2010/main" val="1709819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Consider the following scenario:</a:t>
            </a:r>
            <a:br>
              <a:rPr lang="en-US" dirty="0" smtClean="0"/>
            </a:br>
            <a:endParaRPr lang="en-US" dirty="0" smtClean="0"/>
          </a:p>
          <a:p>
            <a:pPr marL="0" indent="0">
              <a:buNone/>
            </a:pPr>
            <a:r>
              <a:rPr lang="en-US" b="1" i="1" dirty="0" smtClean="0"/>
              <a:t>One of your best friends is graduating from college and you’ve decided to throw her a big party.  Her parents have volunteered to let you decorate and hold the event at their house, the food is to be catered, and you would like to invite as many of her friends and family as you can.</a:t>
            </a:r>
          </a:p>
          <a:p>
            <a:pPr marL="0" indent="0">
              <a:buNone/>
            </a:pPr>
            <a:endParaRPr lang="en-US" dirty="0"/>
          </a:p>
          <a:p>
            <a:pPr marL="457200" indent="-457200">
              <a:buFont typeface="+mj-lt"/>
              <a:buAutoNum type="arabicPeriod"/>
            </a:pPr>
            <a:r>
              <a:rPr lang="en-US" dirty="0" smtClean="0"/>
              <a:t>Create a basic work breakdown structure, listing 15 planning activities that must take place</a:t>
            </a:r>
          </a:p>
          <a:p>
            <a:pPr marL="457200" indent="-457200">
              <a:buFont typeface="+mj-lt"/>
              <a:buAutoNum type="arabicPeriod"/>
            </a:pPr>
            <a:r>
              <a:rPr lang="en-US" dirty="0" smtClean="0"/>
              <a:t>After determining which activities must occur before others, create a </a:t>
            </a:r>
            <a:r>
              <a:rPr lang="en-US" i="1" dirty="0" smtClean="0"/>
              <a:t>precedence diagram</a:t>
            </a:r>
            <a:r>
              <a:rPr lang="en-US" dirty="0" smtClean="0"/>
              <a:t> with the activities and tasks outlined in your work breakdown structure</a:t>
            </a:r>
          </a:p>
        </p:txBody>
      </p:sp>
      <p:sp>
        <p:nvSpPr>
          <p:cNvPr id="3" name="Title 2"/>
          <p:cNvSpPr>
            <a:spLocks noGrp="1"/>
          </p:cNvSpPr>
          <p:nvPr>
            <p:ph type="title"/>
          </p:nvPr>
        </p:nvSpPr>
        <p:spPr/>
        <p:txBody>
          <a:bodyPr/>
          <a:lstStyle/>
          <a:p>
            <a:r>
              <a:rPr lang="en-US" dirty="0" smtClean="0"/>
              <a:t>Activity – Organizing and Sequencing Tasks</a:t>
            </a:r>
            <a:endParaRPr lang="en-US" dirty="0"/>
          </a:p>
        </p:txBody>
      </p:sp>
    </p:spTree>
    <p:extLst>
      <p:ext uri="{BB962C8B-B14F-4D97-AF65-F5344CB8AC3E}">
        <p14:creationId xmlns:p14="http://schemas.microsoft.com/office/powerpoint/2010/main" val="4114120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Examine the following project status information:</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pPr marL="0" indent="0">
              <a:buNone/>
            </a:pPr>
            <a:r>
              <a:rPr lang="en-US" dirty="0" smtClean="0"/>
              <a:t>In teams of 3-4:</a:t>
            </a:r>
          </a:p>
          <a:p>
            <a:r>
              <a:rPr lang="en-US" dirty="0" smtClean="0"/>
              <a:t>Calculate the percentage complete, or </a:t>
            </a:r>
            <a:r>
              <a:rPr lang="en-US" i="1" dirty="0" smtClean="0"/>
              <a:t>earned value</a:t>
            </a:r>
            <a:endParaRPr lang="en-US" dirty="0" smtClean="0"/>
          </a:p>
          <a:p>
            <a:r>
              <a:rPr lang="en-US" dirty="0" smtClean="0"/>
              <a:t>Using a whiteboard or application, create a basic </a:t>
            </a:r>
            <a:r>
              <a:rPr lang="en-US" i="1" dirty="0" smtClean="0"/>
              <a:t>Gantt chart.</a:t>
            </a:r>
            <a:r>
              <a:rPr lang="en-US" dirty="0" smtClean="0"/>
              <a:t>  Estimate the total time elapsed for the project</a:t>
            </a:r>
            <a:endParaRPr lang="en-US" dirty="0"/>
          </a:p>
        </p:txBody>
      </p:sp>
      <p:sp>
        <p:nvSpPr>
          <p:cNvPr id="3" name="Title 2"/>
          <p:cNvSpPr>
            <a:spLocks noGrp="1"/>
          </p:cNvSpPr>
          <p:nvPr>
            <p:ph type="title"/>
          </p:nvPr>
        </p:nvSpPr>
        <p:spPr/>
        <p:txBody>
          <a:bodyPr/>
          <a:lstStyle/>
          <a:p>
            <a:r>
              <a:rPr lang="en-US" dirty="0" smtClean="0"/>
              <a:t>Activity – Tracking Project Progress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406010"/>
              </p:ext>
            </p:extLst>
          </p:nvPr>
        </p:nvGraphicFramePr>
        <p:xfrm>
          <a:off x="1422394" y="2091269"/>
          <a:ext cx="9093200" cy="2346960"/>
        </p:xfrm>
        <a:graphic>
          <a:graphicData uri="http://schemas.openxmlformats.org/drawingml/2006/table">
            <a:tbl>
              <a:tblPr firstRow="1" bandRow="1">
                <a:tableStyleId>{5C22544A-7EE6-4342-B048-85BDC9FD1C3A}</a:tableStyleId>
              </a:tblPr>
              <a:tblGrid>
                <a:gridCol w="423334"/>
                <a:gridCol w="3725333"/>
                <a:gridCol w="1371600"/>
                <a:gridCol w="1490133"/>
                <a:gridCol w="677334"/>
                <a:gridCol w="1405466"/>
              </a:tblGrid>
              <a:tr h="326571">
                <a:tc>
                  <a:txBody>
                    <a:bodyPr/>
                    <a:lstStyle/>
                    <a:p>
                      <a:r>
                        <a:rPr lang="en-US" sz="1600" dirty="0" smtClean="0">
                          <a:solidFill>
                            <a:schemeClr val="tx1"/>
                          </a:solidFill>
                        </a:rPr>
                        <a:t>ID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Task</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Units of Work</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Units</a:t>
                      </a:r>
                      <a:r>
                        <a:rPr lang="en-US" sz="1600" baseline="0" dirty="0" smtClean="0">
                          <a:solidFill>
                            <a:schemeClr val="tx1"/>
                          </a:solidFill>
                        </a:rPr>
                        <a:t> Complete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Days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Start Date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571">
                <a:tc>
                  <a:txBody>
                    <a:bodyPr/>
                    <a:lstStyle/>
                    <a:p>
                      <a:pPr algn="ctr"/>
                      <a:r>
                        <a:rPr lang="en-US" sz="1600" dirty="0" smtClean="0">
                          <a:solidFill>
                            <a:schemeClr val="tx1"/>
                          </a:solidFill>
                        </a:rPr>
                        <a:t>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Plow/cultivate soil</a:t>
                      </a:r>
                      <a:r>
                        <a:rPr lang="en-US" sz="1600" baseline="0" dirty="0" smtClean="0">
                          <a:solidFill>
                            <a:schemeClr val="tx1"/>
                          </a:solidFill>
                        </a:rPr>
                        <a:t>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smtClean="0">
                          <a:solidFill>
                            <a:schemeClr val="tx1"/>
                          </a:solidFill>
                        </a:rPr>
                        <a:t>April 30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571">
                <a:tc>
                  <a:txBody>
                    <a:bodyPr/>
                    <a:lstStyle/>
                    <a:p>
                      <a:pPr algn="ctr"/>
                      <a:r>
                        <a:rPr lang="en-US" sz="1600" dirty="0" smtClean="0">
                          <a:solidFill>
                            <a:schemeClr val="tx1"/>
                          </a:solidFill>
                        </a:rPr>
                        <a:t>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Plant</a:t>
                      </a:r>
                      <a:r>
                        <a:rPr lang="en-US" sz="1600" baseline="0" dirty="0" smtClean="0">
                          <a:solidFill>
                            <a:schemeClr val="tx1"/>
                          </a:solidFill>
                        </a:rPr>
                        <a:t> seeds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25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25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May 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571">
                <a:tc>
                  <a:txBody>
                    <a:bodyPr/>
                    <a:lstStyle/>
                    <a:p>
                      <a:pPr algn="ctr"/>
                      <a:r>
                        <a:rPr lang="en-US" sz="1600" dirty="0" smtClean="0">
                          <a:solidFill>
                            <a:schemeClr val="tx1"/>
                          </a:solidFill>
                        </a:rPr>
                        <a:t>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Water</a:t>
                      </a:r>
                      <a:r>
                        <a:rPr lang="en-US" sz="1600" baseline="0" dirty="0" smtClean="0">
                          <a:solidFill>
                            <a:schemeClr val="tx1"/>
                          </a:solidFill>
                        </a:rPr>
                        <a:t>, weed, and fertilize  growing crops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90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May 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571">
                <a:tc>
                  <a:txBody>
                    <a:bodyPr/>
                    <a:lstStyle/>
                    <a:p>
                      <a:pPr algn="ctr"/>
                      <a:r>
                        <a:rPr lang="en-US" sz="1600" dirty="0" smtClean="0">
                          <a:solidFill>
                            <a:schemeClr val="tx1"/>
                          </a:solidFill>
                        </a:rPr>
                        <a:t>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Initial</a:t>
                      </a:r>
                      <a:r>
                        <a:rPr lang="en-US" sz="1600" baseline="0" dirty="0" smtClean="0">
                          <a:solidFill>
                            <a:schemeClr val="tx1"/>
                          </a:solidFill>
                        </a:rPr>
                        <a:t> harvest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25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August 20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571">
                <a:tc>
                  <a:txBody>
                    <a:bodyPr/>
                    <a:lstStyle/>
                    <a:p>
                      <a:pPr algn="ctr"/>
                      <a:r>
                        <a:rPr lang="en-US" sz="1600" dirty="0" smtClean="0">
                          <a:solidFill>
                            <a:schemeClr val="tx1"/>
                          </a:solidFill>
                        </a:rPr>
                        <a:t>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685783"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Water</a:t>
                      </a:r>
                      <a:r>
                        <a:rPr lang="en-US" sz="1600" baseline="0" dirty="0" smtClean="0">
                          <a:solidFill>
                            <a:schemeClr val="tx1"/>
                          </a:solidFill>
                        </a:rPr>
                        <a:t>, weed, and fertilize  growing crops</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21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August 27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571">
                <a:tc>
                  <a:txBody>
                    <a:bodyPr/>
                    <a:lstStyle/>
                    <a:p>
                      <a:pPr algn="ctr"/>
                      <a:r>
                        <a:rPr lang="en-US" sz="1600" dirty="0" smtClean="0">
                          <a:solidFill>
                            <a:schemeClr val="tx1"/>
                          </a:solidFill>
                        </a:rPr>
                        <a:t>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solidFill>
                            <a:schemeClr val="tx1"/>
                          </a:solidFill>
                        </a:rPr>
                        <a:t>Second harvest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September 20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263802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In groups of 3-4, consider </a:t>
            </a:r>
            <a:r>
              <a:rPr lang="en-US" dirty="0"/>
              <a:t>the following scenario</a:t>
            </a:r>
            <a:r>
              <a:rPr lang="en-US" dirty="0" smtClean="0"/>
              <a:t>:</a:t>
            </a:r>
          </a:p>
          <a:p>
            <a:pPr marL="0" indent="0">
              <a:buNone/>
            </a:pPr>
            <a:endParaRPr lang="en-US" dirty="0" smtClean="0"/>
          </a:p>
          <a:p>
            <a:pPr marL="0" indent="0">
              <a:buNone/>
            </a:pPr>
            <a:r>
              <a:rPr lang="en-US" b="1" i="1" dirty="0" smtClean="0"/>
              <a:t>A local charitable organization has decided to host a ‘pot luck’ social dinner, where everyone is expected to bring a prepared dish to share.  A main objective is raising awareness of the charity, with a secondary objective of soliciting donations or support from the community.</a:t>
            </a:r>
          </a:p>
          <a:p>
            <a:pPr marL="0" indent="0">
              <a:buNone/>
            </a:pPr>
            <a:endParaRPr lang="en-US" dirty="0" smtClean="0"/>
          </a:p>
          <a:p>
            <a:r>
              <a:rPr lang="en-US" dirty="0" smtClean="0"/>
              <a:t>What are 5 basic risks the organization should consider?</a:t>
            </a:r>
          </a:p>
          <a:p>
            <a:r>
              <a:rPr lang="en-US" dirty="0" smtClean="0"/>
              <a:t>For each, what are 2 basic mitigation or management strategies they could employ?</a:t>
            </a:r>
            <a:endParaRPr lang="en-US" dirty="0"/>
          </a:p>
        </p:txBody>
      </p:sp>
      <p:sp>
        <p:nvSpPr>
          <p:cNvPr id="3" name="Title 2"/>
          <p:cNvSpPr>
            <a:spLocks noGrp="1"/>
          </p:cNvSpPr>
          <p:nvPr>
            <p:ph type="title"/>
          </p:nvPr>
        </p:nvSpPr>
        <p:spPr/>
        <p:txBody>
          <a:bodyPr/>
          <a:lstStyle/>
          <a:p>
            <a:r>
              <a:rPr lang="en-US" dirty="0" smtClean="0"/>
              <a:t>Activity – A Risky Scenario</a:t>
            </a:r>
            <a:endParaRPr lang="en-US" dirty="0"/>
          </a:p>
        </p:txBody>
      </p:sp>
    </p:spTree>
    <p:extLst>
      <p:ext uri="{BB962C8B-B14F-4D97-AF65-F5344CB8AC3E}">
        <p14:creationId xmlns:p14="http://schemas.microsoft.com/office/powerpoint/2010/main" val="235213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Consider the stakeholders in a typical wedding.  Remember that stakeholders with a similar stake can be listed as groups.</a:t>
            </a:r>
          </a:p>
          <a:p>
            <a:r>
              <a:rPr lang="en-US" dirty="0" smtClean="0"/>
              <a:t>In teams of 3-4 </a:t>
            </a:r>
            <a:r>
              <a:rPr lang="en-US" b="1" dirty="0" smtClean="0"/>
              <a:t>list 15 stakeholders</a:t>
            </a:r>
            <a:r>
              <a:rPr lang="en-US" dirty="0" smtClean="0"/>
              <a:t>/stakeholder groups on a whiteboard.</a:t>
            </a:r>
          </a:p>
          <a:p>
            <a:r>
              <a:rPr lang="en-US" dirty="0" smtClean="0"/>
              <a:t>For each, </a:t>
            </a:r>
            <a:r>
              <a:rPr lang="en-US" b="1" dirty="0" smtClean="0"/>
              <a:t>analyze their level of interest and power</a:t>
            </a:r>
            <a:r>
              <a:rPr lang="en-US" dirty="0" smtClean="0"/>
              <a:t> as it pertains to the wedding planning and execution.</a:t>
            </a:r>
          </a:p>
          <a:p>
            <a:r>
              <a:rPr lang="en-US" dirty="0" smtClean="0"/>
              <a:t>Determine each stakeholder’s </a:t>
            </a:r>
            <a:r>
              <a:rPr lang="en-US" b="1" dirty="0" smtClean="0"/>
              <a:t>management strategy</a:t>
            </a:r>
            <a:r>
              <a:rPr lang="en-US" dirty="0" smtClean="0"/>
              <a:t> (monitor, keep informed, etc.)</a:t>
            </a:r>
            <a:endParaRPr lang="en-US" dirty="0"/>
          </a:p>
        </p:txBody>
      </p:sp>
      <p:sp>
        <p:nvSpPr>
          <p:cNvPr id="3" name="Title 2"/>
          <p:cNvSpPr>
            <a:spLocks noGrp="1"/>
          </p:cNvSpPr>
          <p:nvPr>
            <p:ph type="title"/>
          </p:nvPr>
        </p:nvSpPr>
        <p:spPr/>
        <p:txBody>
          <a:bodyPr>
            <a:normAutofit/>
          </a:bodyPr>
          <a:lstStyle/>
          <a:p>
            <a:r>
              <a:rPr lang="en-US" dirty="0" smtClean="0"/>
              <a:t>Activity – Finding and Analyzing Stakeholders</a:t>
            </a: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0892" y="4415640"/>
            <a:ext cx="9097107" cy="1655734"/>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chemeClr val="accent1"/>
                </a:solidFill>
              </a14:hiddenFill>
            </a:ext>
          </a:extLst>
        </p:spPr>
      </p:pic>
      <p:sp>
        <p:nvSpPr>
          <p:cNvPr id="5" name="TextBox 4"/>
          <p:cNvSpPr txBox="1"/>
          <p:nvPr/>
        </p:nvSpPr>
        <p:spPr>
          <a:xfrm>
            <a:off x="118534" y="6541887"/>
            <a:ext cx="11997266" cy="261610"/>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104.</a:t>
            </a:r>
          </a:p>
        </p:txBody>
      </p:sp>
    </p:spTree>
    <p:extLst>
      <p:ext uri="{BB962C8B-B14F-4D97-AF65-F5344CB8AC3E}">
        <p14:creationId xmlns:p14="http://schemas.microsoft.com/office/powerpoint/2010/main" val="2913840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8766</TotalTime>
  <Words>895</Words>
  <Application>Microsoft Office PowerPoint</Application>
  <PresentationFormat>Custom</PresentationFormat>
  <Paragraphs>146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ProjectLeadership</vt:lpstr>
      <vt:lpstr>Activity – Which Estimation Technique?</vt:lpstr>
      <vt:lpstr>Activity – Estimating, Not Committing</vt:lpstr>
      <vt:lpstr>Activity – Organizing and Sequencing Tasks</vt:lpstr>
      <vt:lpstr>Activity – Tracking Project Progress</vt:lpstr>
      <vt:lpstr>Activity – A Risky Scenario</vt:lpstr>
      <vt:lpstr>Activity – Finding and Analyzing Stakeholders</vt:lpstr>
    </vt:vector>
  </TitlesOfParts>
  <Company>Rochester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132</cp:revision>
  <dcterms:created xsi:type="dcterms:W3CDTF">2018-05-21T18:12:12Z</dcterms:created>
  <dcterms:modified xsi:type="dcterms:W3CDTF">2018-11-13T16:05:24Z</dcterms:modified>
</cp:coreProperties>
</file>