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99" r:id="rId18"/>
    <p:sldId id="294" r:id="rId19"/>
    <p:sldId id="296" r:id="rId20"/>
    <p:sldId id="298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1" autoAdjust="0"/>
    <p:restoredTop sz="53795" autoAdjust="0"/>
  </p:normalViewPr>
  <p:slideViewPr>
    <p:cSldViewPr snapToGrid="0">
      <p:cViewPr varScale="1">
        <p:scale>
          <a:sx n="67" d="100"/>
          <a:sy n="67" d="100"/>
        </p:scale>
        <p:origin x="26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</a:t>
            </a:r>
            <a:r>
              <a:rPr lang="en-US" i="1" baseline="0" dirty="0"/>
              <a:t> chapter 4, pages 111-148 of the Project Team Leadership and Communication book.  ISBN: 9781732378902 (Softcover), 9781732378919 (Hardcover).  These slides may only be posted or used in conjunction with the book in a training or classroom environment. 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What Makes a Team Successful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Common Team Structures (2 Slides)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Top-Down Teams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Interdisciplinary Teams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Superstar-Support Teams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Large and Variable-Structure Teams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Common Team Roles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Team Development Stages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Team Needs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Building Trust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Managing Conflict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Confronting / Problem Solving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Compromising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Withdrawal / Avoidance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Smoothing / Accommodating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Collaborating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Forcing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Achieving Commitment (2 Slides)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/>
              <a:t>Embracing Accountability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The ‘RASCI’ Accountability Matrix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Focusing on Results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Summary and Conclusions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Learning Objectives:</a:t>
            </a:r>
          </a:p>
          <a:p>
            <a:r>
              <a:rPr lang="en-US" dirty="0">
                <a:effectLst/>
              </a:rPr>
              <a:t>4.1 What Makes a Team Successful?</a:t>
            </a:r>
          </a:p>
          <a:p>
            <a:pPr lvl="1"/>
            <a:r>
              <a:rPr lang="en-US" dirty="0">
                <a:effectLst/>
              </a:rPr>
              <a:t>Identify 6 basic factors for team success</a:t>
            </a:r>
          </a:p>
          <a:p>
            <a:pPr lvl="1"/>
            <a:r>
              <a:rPr lang="en-US" dirty="0">
                <a:effectLst/>
              </a:rPr>
              <a:t>List 3 basic team categories and their defining features</a:t>
            </a:r>
          </a:p>
          <a:p>
            <a:r>
              <a:rPr lang="en-US" dirty="0">
                <a:effectLst/>
              </a:rPr>
              <a:t>4.2 Team Structure</a:t>
            </a:r>
          </a:p>
          <a:p>
            <a:pPr lvl="1"/>
            <a:r>
              <a:rPr lang="en-US" dirty="0">
                <a:effectLst/>
              </a:rPr>
              <a:t>Name 4 basic project team structures</a:t>
            </a:r>
          </a:p>
          <a:p>
            <a:pPr lvl="1"/>
            <a:r>
              <a:rPr lang="en-US" dirty="0">
                <a:effectLst/>
              </a:rPr>
              <a:t>Identify defining features, strengths, and potential pitfalls for each project team structure</a:t>
            </a:r>
          </a:p>
          <a:p>
            <a:pPr lvl="1"/>
            <a:r>
              <a:rPr lang="en-US" dirty="0">
                <a:effectLst/>
              </a:rPr>
              <a:t>Recall factors that influence organizational team structures</a:t>
            </a:r>
          </a:p>
          <a:p>
            <a:pPr lvl="1"/>
            <a:r>
              <a:rPr lang="en-US" dirty="0">
                <a:effectLst/>
              </a:rPr>
              <a:t>Relate 5 common team roles, their basic responsibilities, and the basic skills needed for each</a:t>
            </a:r>
          </a:p>
          <a:p>
            <a:r>
              <a:rPr lang="en-US" dirty="0">
                <a:effectLst/>
              </a:rPr>
              <a:t>4.3 Team Development</a:t>
            </a:r>
          </a:p>
          <a:p>
            <a:pPr lvl="1"/>
            <a:r>
              <a:rPr lang="en-US" dirty="0">
                <a:effectLst/>
              </a:rPr>
              <a:t>Identify each of Tuckman’s 4 stages of team development</a:t>
            </a:r>
          </a:p>
          <a:p>
            <a:pPr lvl="1"/>
            <a:r>
              <a:rPr lang="en-US" dirty="0">
                <a:effectLst/>
              </a:rPr>
              <a:t>Relate factors related to progression through the team development stages</a:t>
            </a:r>
          </a:p>
          <a:p>
            <a:r>
              <a:rPr lang="en-US" dirty="0">
                <a:effectLst/>
              </a:rPr>
              <a:t>4.4 Needs and the Team</a:t>
            </a:r>
          </a:p>
          <a:p>
            <a:pPr lvl="1"/>
            <a:r>
              <a:rPr lang="en-US" dirty="0">
                <a:effectLst/>
              </a:rPr>
              <a:t>Identify 5 basic needs of a project team</a:t>
            </a:r>
          </a:p>
          <a:p>
            <a:r>
              <a:rPr lang="en-US" dirty="0">
                <a:effectLst/>
              </a:rPr>
              <a:t>4.5 Building Trust</a:t>
            </a:r>
          </a:p>
          <a:p>
            <a:pPr lvl="1"/>
            <a:r>
              <a:rPr lang="en-US" dirty="0">
                <a:effectLst/>
              </a:rPr>
              <a:t>Relate the factors that affect trust within a project team</a:t>
            </a:r>
          </a:p>
          <a:p>
            <a:pPr lvl="1"/>
            <a:r>
              <a:rPr lang="en-US" dirty="0">
                <a:effectLst/>
              </a:rPr>
              <a:t>Identify basic techniques team leaders can implement to build trust</a:t>
            </a:r>
          </a:p>
          <a:p>
            <a:r>
              <a:rPr lang="en-US" dirty="0">
                <a:effectLst/>
              </a:rPr>
              <a:t>4.6 Managing Conflict</a:t>
            </a:r>
          </a:p>
          <a:p>
            <a:pPr lvl="1"/>
            <a:r>
              <a:rPr lang="en-US" dirty="0">
                <a:effectLst/>
              </a:rPr>
              <a:t>Recognize the role of conflict within a team</a:t>
            </a:r>
          </a:p>
          <a:p>
            <a:pPr lvl="1"/>
            <a:r>
              <a:rPr lang="en-US" dirty="0">
                <a:effectLst/>
              </a:rPr>
              <a:t>Identify basic ‘ground rules’ of conflict within a team</a:t>
            </a:r>
          </a:p>
          <a:p>
            <a:pPr lvl="1"/>
            <a:r>
              <a:rPr lang="en-US" dirty="0">
                <a:effectLst/>
              </a:rPr>
              <a:t>Describe 6 conflict resolution techniques and when they may be appropriate</a:t>
            </a:r>
          </a:p>
          <a:p>
            <a:r>
              <a:rPr lang="en-US" dirty="0">
                <a:effectLst/>
              </a:rPr>
              <a:t>4.7 Achieving Commitment</a:t>
            </a:r>
          </a:p>
          <a:p>
            <a:pPr lvl="1"/>
            <a:r>
              <a:rPr lang="en-US" dirty="0">
                <a:effectLst/>
              </a:rPr>
              <a:t>Identify 3 parties involved in commitment in the context of a project</a:t>
            </a:r>
          </a:p>
          <a:p>
            <a:pPr lvl="1"/>
            <a:r>
              <a:rPr lang="en-US" dirty="0">
                <a:effectLst/>
              </a:rPr>
              <a:t>Describe factors for achieving commitment for each party</a:t>
            </a:r>
          </a:p>
          <a:p>
            <a:pPr lvl="1"/>
            <a:r>
              <a:rPr lang="en-US" dirty="0">
                <a:effectLst/>
              </a:rPr>
              <a:t>Recognize how commitment affects project team outcomes</a:t>
            </a:r>
          </a:p>
          <a:p>
            <a:r>
              <a:rPr lang="en-US" dirty="0">
                <a:effectLst/>
              </a:rPr>
              <a:t>4.8 Embracing Accountability</a:t>
            </a:r>
          </a:p>
          <a:p>
            <a:pPr lvl="1"/>
            <a:r>
              <a:rPr lang="en-US" dirty="0">
                <a:effectLst/>
              </a:rPr>
              <a:t>Identify 3 angles of accountability in the context of a project team</a:t>
            </a:r>
          </a:p>
          <a:p>
            <a:pPr lvl="1"/>
            <a:r>
              <a:rPr lang="en-US" dirty="0">
                <a:effectLst/>
              </a:rPr>
              <a:t>Recognize basic techniques for strengthening peer-to-peer accountability</a:t>
            </a:r>
          </a:p>
          <a:p>
            <a:pPr lvl="1"/>
            <a:r>
              <a:rPr lang="en-US" dirty="0">
                <a:effectLst/>
              </a:rPr>
              <a:t>Relate how to use the ‘RASCI accountability matrix’</a:t>
            </a:r>
          </a:p>
          <a:p>
            <a:r>
              <a:rPr lang="en-US" dirty="0">
                <a:effectLst/>
              </a:rPr>
              <a:t>4.9 Focusing on Results</a:t>
            </a:r>
          </a:p>
          <a:p>
            <a:pPr lvl="1"/>
            <a:r>
              <a:rPr lang="en-US" dirty="0">
                <a:effectLst/>
              </a:rPr>
              <a:t>Identify 4 core competencies incumbent to achieving results in the context of a successful project team</a:t>
            </a:r>
          </a:p>
          <a:p>
            <a:pPr lvl="1"/>
            <a:r>
              <a:rPr lang="en-US" dirty="0">
                <a:effectLst/>
              </a:rPr>
              <a:t>Describe how a team’s results may differ from combined individual results</a:t>
            </a:r>
          </a:p>
          <a:p>
            <a:r>
              <a:rPr lang="en-US" dirty="0">
                <a:effectLst/>
              </a:rPr>
              <a:t>4.10 Chapter Tool: Evaluating Your Team’s Maturity</a:t>
            </a:r>
          </a:p>
          <a:p>
            <a:pPr lvl="1"/>
            <a:r>
              <a:rPr lang="en-US" dirty="0">
                <a:effectLst/>
              </a:rPr>
              <a:t>Examine factors relating to team success factors, roles, ground rules, and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/>
          </a:p>
          <a:p>
            <a:r>
              <a:rPr lang="en-US" b="1" i="0" baseline="0" dirty="0"/>
              <a:t>Associated Class Activities: </a:t>
            </a:r>
            <a:r>
              <a:rPr lang="en-US" b="0" i="0" baseline="0" dirty="0"/>
              <a:t>(Separate Slides)</a:t>
            </a:r>
            <a:endParaRPr lang="en-US" dirty="0"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Structures (5 minutes, section 4.2)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Classify features of basic team structures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Stage of Development? (5 minutes, section 4.3)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Differentiate stages of team development by examining team actions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Trust and Commitment (5-10 minutes, sections 4.5 and 4.7)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Propose strategies for building trust and commitment in a project team environment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Conflict Management (10 minutes, section 4.6)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 conflict management techniques to a project team scenario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Building a ‘RASCI’ Accountability Matrix (10 minutes, section 4.8)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Assemble a basic team accountability matrix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 128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0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128-129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74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 129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47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 129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52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129-130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291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 130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4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4.7, </a:t>
            </a:r>
            <a:r>
              <a:rPr lang="en-US" i="1" baseline="0" dirty="0"/>
              <a:t>pages 130-134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0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4.7, </a:t>
            </a:r>
            <a:r>
              <a:rPr lang="en-US" i="1" baseline="0" dirty="0"/>
              <a:t>pages 130-134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79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4.8, </a:t>
            </a:r>
            <a:r>
              <a:rPr lang="en-US" i="1" baseline="0" dirty="0"/>
              <a:t>pages 135-138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‘RASCI” accountability matrix is detailed</a:t>
            </a:r>
            <a:r>
              <a:rPr lang="en-US" baseline="0" dirty="0"/>
              <a:t> on the next slide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55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136-138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5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section 4.1, pages 111-114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60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4.9, </a:t>
            </a:r>
            <a:r>
              <a:rPr lang="en-US" i="1" baseline="0" dirty="0"/>
              <a:t>pages 138-140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55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section 4.11, page 144 of the Project Team Leadership and Communication book.  Summarizes chapter 4 and these slides.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80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Chapter 4 includes several additional support elements</a:t>
            </a:r>
            <a:r>
              <a:rPr lang="en-US" i="1" baseline="0" dirty="0"/>
              <a:t> which could become classroom activities or discussion elements.</a:t>
            </a:r>
          </a:p>
          <a:p>
            <a:endParaRPr lang="en-US" i="1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/>
              <a:t>The chapter tool, “Evaluating Your Team’s Maturity” is designed to allow individuals and teams to evaluate themselves and have honest discussions about how to improve.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/>
              <a:t>There are quite a few key terms defined on pages 145-146.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/>
              <a:t>Review questions cover most of the chapter (page 146-147,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/>
              <a:t>The exercises</a:t>
            </a:r>
            <a:r>
              <a:rPr lang="en-US" i="1" baseline="0" dirty="0"/>
              <a:t> on pages 147-148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114-116 of the Project Team Leadership and Communication book.</a:t>
            </a:r>
            <a:endParaRPr lang="en-US" i="1" dirty="0"/>
          </a:p>
          <a:p>
            <a:endParaRPr lang="en-US" dirty="0"/>
          </a:p>
          <a:p>
            <a:r>
              <a:rPr lang="en-US" i="1" dirty="0"/>
              <a:t>Team structures are influenced</a:t>
            </a:r>
            <a:r>
              <a:rPr lang="en-US" i="1" baseline="0" dirty="0"/>
              <a:t> by the organizational culture, processes, and industry (pages 118-119)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4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116-118 of the Project Team Leadership and Communication book.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53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</a:t>
            </a:r>
            <a:r>
              <a:rPr lang="en-US" i="1" baseline="0" dirty="0"/>
              <a:t>pages 119-122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60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4.3, </a:t>
            </a:r>
            <a:r>
              <a:rPr lang="en-US" i="1" baseline="0" dirty="0"/>
              <a:t>pages 123-124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7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4.4, </a:t>
            </a:r>
            <a:r>
              <a:rPr lang="en-US" i="1" baseline="0" dirty="0"/>
              <a:t>pages 124-125 of the Project Team Leadership and Communication book.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4.5, </a:t>
            </a:r>
            <a:r>
              <a:rPr lang="en-US" i="1" baseline="0" dirty="0"/>
              <a:t>pages 125-126 of the Project Team Leadership and Communication book.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35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section 4.6, </a:t>
            </a:r>
            <a:r>
              <a:rPr lang="en-US" i="1" baseline="0" dirty="0"/>
              <a:t>pages 126-130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r>
              <a:rPr lang="en-US" dirty="0"/>
              <a:t>The next 6 slides are conflict-resolution</a:t>
            </a:r>
            <a:r>
              <a:rPr lang="en-US" baseline="0" dirty="0"/>
              <a:t> techniques: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Confronting / Problem Solving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Compromising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Withdrawal / Avoidance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Smoothing / Accommodating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Collaborating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35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902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2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12711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204252"/>
            <a:ext cx="10363200" cy="765313"/>
          </a:xfrm>
        </p:spPr>
        <p:txBody>
          <a:bodyPr/>
          <a:lstStyle/>
          <a:p>
            <a:r>
              <a:rPr lang="en-US" dirty="0"/>
              <a:t>Project team success factors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48486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Team Structure and Development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Designed for chapter 4, pages 111-148 of </a:t>
            </a:r>
            <a:r>
              <a:rPr lang="en-US" sz="11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Project Team Leadership and Communication </a:t>
            </a:r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by Samuel Malachowsky, ISBN 9781732378902, 9781732378919.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Confronting / Problem Solving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The optimal solution, following a standard problem-solving process: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Define the real/root problem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Analyze the problem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Identify solutions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Choose a solution (this can be difficult)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Implement a solution</a:t>
            </a:r>
          </a:p>
          <a:p>
            <a:pPr marL="685791" lvl="1" indent="-342900">
              <a:buFont typeface="+mj-lt"/>
              <a:buAutoNum type="arabicPeriod"/>
            </a:pPr>
            <a:r>
              <a:rPr lang="en-US" dirty="0"/>
              <a:t>Review the solution, and confirm that it solved the problem and repeat if necessary</a:t>
            </a:r>
          </a:p>
          <a:p>
            <a:r>
              <a:rPr lang="en-US" dirty="0"/>
              <a:t>Often takes the longest – not appropriate if deadlines are tight</a:t>
            </a:r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4" y="1600200"/>
            <a:ext cx="2821590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128.</a:t>
            </a:r>
          </a:p>
        </p:txBody>
      </p:sp>
    </p:spTree>
    <p:extLst>
      <p:ext uri="{BB962C8B-B14F-4D97-AF65-F5344CB8AC3E}">
        <p14:creationId xmlns:p14="http://schemas.microsoft.com/office/powerpoint/2010/main" val="269267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Compromising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Each party makes concessions to the other, and a mutually-accepted conclusion is reached</a:t>
            </a:r>
          </a:p>
          <a:p>
            <a:r>
              <a:rPr lang="en-US" dirty="0"/>
              <a:t>Works best with issues that can be divided</a:t>
            </a:r>
          </a:p>
          <a:p>
            <a:r>
              <a:rPr lang="en-US" dirty="0"/>
              <a:t>Is often the quickest solution</a:t>
            </a:r>
          </a:p>
          <a:p>
            <a:r>
              <a:rPr lang="en-US" dirty="0"/>
              <a:t>May result in a ‘lose-lose’ situation because everyone gets only a subset of what they want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3" y="1600200"/>
            <a:ext cx="2821591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128.</a:t>
            </a:r>
          </a:p>
        </p:txBody>
      </p:sp>
    </p:spTree>
    <p:extLst>
      <p:ext uri="{BB962C8B-B14F-4D97-AF65-F5344CB8AC3E}">
        <p14:creationId xmlns:p14="http://schemas.microsoft.com/office/powerpoint/2010/main" val="3798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Withdrawal / Avoidance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One or more parties choose to withdraw from or avoid the other to end or delay the conflict</a:t>
            </a:r>
          </a:p>
          <a:p>
            <a:r>
              <a:rPr lang="en-US" dirty="0"/>
              <a:t>Useful when debate is trivial or emotions are high</a:t>
            </a:r>
          </a:p>
          <a:p>
            <a:r>
              <a:rPr lang="en-US" dirty="0"/>
              <a:t>May be needed until an authority can intervene</a:t>
            </a:r>
          </a:p>
          <a:p>
            <a:r>
              <a:rPr lang="en-US" dirty="0"/>
              <a:t>Often doesn’t directly solve the conflict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3" y="1600200"/>
            <a:ext cx="2821591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129.</a:t>
            </a:r>
          </a:p>
        </p:txBody>
      </p:sp>
    </p:spTree>
    <p:extLst>
      <p:ext uri="{BB962C8B-B14F-4D97-AF65-F5344CB8AC3E}">
        <p14:creationId xmlns:p14="http://schemas.microsoft.com/office/powerpoint/2010/main" val="4013273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/ Accommodating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One party concedes, giving the other the ‘win’</a:t>
            </a:r>
          </a:p>
          <a:p>
            <a:r>
              <a:rPr lang="en-US" dirty="0"/>
              <a:t>Useful when the issue is clearly more important to one party or satisfying one party is important to the overall success of the project</a:t>
            </a:r>
          </a:p>
          <a:p>
            <a:r>
              <a:rPr lang="en-US" dirty="0"/>
              <a:t>Can delay conflict, as the accommodating party may change their mind and the disagreement still is in place</a:t>
            </a:r>
          </a:p>
          <a:p>
            <a:r>
              <a:rPr lang="en-US" dirty="0"/>
              <a:t>Potential for abuse of the situation is present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3" y="1600200"/>
            <a:ext cx="2821591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129.</a:t>
            </a:r>
          </a:p>
        </p:txBody>
      </p:sp>
    </p:spTree>
    <p:extLst>
      <p:ext uri="{BB962C8B-B14F-4D97-AF65-F5344CB8AC3E}">
        <p14:creationId xmlns:p14="http://schemas.microsoft.com/office/powerpoint/2010/main" val="842550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Parties work together to find a mutually-acceptable solution, often a previously-unconsidered third option</a:t>
            </a:r>
          </a:p>
          <a:p>
            <a:r>
              <a:rPr lang="en-US" dirty="0"/>
              <a:t>Considered to be an optimal solution to most conflicts</a:t>
            </a:r>
          </a:p>
          <a:p>
            <a:r>
              <a:rPr lang="en-US" dirty="0"/>
              <a:t>Takes longer than most techniques</a:t>
            </a:r>
          </a:p>
          <a:p>
            <a:r>
              <a:rPr lang="en-US" dirty="0"/>
              <a:t>If parties don’t trust each other, collaborating is nearly impossible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3" y="1600200"/>
            <a:ext cx="2821591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129.</a:t>
            </a:r>
          </a:p>
        </p:txBody>
      </p:sp>
    </p:spTree>
    <p:extLst>
      <p:ext uri="{BB962C8B-B14F-4D97-AF65-F5344CB8AC3E}">
        <p14:creationId xmlns:p14="http://schemas.microsoft.com/office/powerpoint/2010/main" val="321887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706062" cy="4525963"/>
          </a:xfrm>
        </p:spPr>
        <p:txBody>
          <a:bodyPr/>
          <a:lstStyle/>
          <a:p>
            <a:r>
              <a:rPr lang="en-US" dirty="0"/>
              <a:t>Authority figure resolves the conflict/makes the decision, forcing all parties to end their conflict</a:t>
            </a:r>
          </a:p>
          <a:p>
            <a:r>
              <a:rPr lang="en-US" dirty="0"/>
              <a:t>Effective when the conflict is petty, unimportant, or one party’s opinion is unethical</a:t>
            </a:r>
          </a:p>
          <a:p>
            <a:r>
              <a:rPr lang="en-US" dirty="0"/>
              <a:t>Often used as a last-resort</a:t>
            </a:r>
          </a:p>
          <a:p>
            <a:r>
              <a:rPr lang="en-US" dirty="0"/>
              <a:t>May not resolve the conflict, which can reappear at another time in the future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1724" y="1600200"/>
            <a:ext cx="2821590" cy="2413000"/>
          </a:xfrm>
        </p:spPr>
      </p:pic>
      <p:sp>
        <p:nvSpPr>
          <p:cNvPr id="16" name="TextBox 15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130.</a:t>
            </a:r>
          </a:p>
        </p:txBody>
      </p:sp>
    </p:spTree>
    <p:extLst>
      <p:ext uri="{BB962C8B-B14F-4D97-AF65-F5344CB8AC3E}">
        <p14:creationId xmlns:p14="http://schemas.microsoft.com/office/powerpoint/2010/main" val="2883372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>
            <a:normAutofit fontScale="92500"/>
          </a:bodyPr>
          <a:lstStyle/>
          <a:p>
            <a:r>
              <a:rPr lang="en-US" dirty="0"/>
              <a:t>Commitment </a:t>
            </a:r>
            <a:r>
              <a:rPr lang="en-US" b="1" dirty="0"/>
              <a:t>requires clarity </a:t>
            </a:r>
            <a:r>
              <a:rPr lang="en-US" dirty="0"/>
              <a:t>– to commit to something, it must be clear exactly what you’re committing to</a:t>
            </a:r>
          </a:p>
          <a:p>
            <a:r>
              <a:rPr lang="en-US" dirty="0"/>
              <a:t>Each party or entity must commit to multiple others</a:t>
            </a:r>
          </a:p>
          <a:p>
            <a:pPr marL="342891" lvl="1" indent="0">
              <a:buNone/>
            </a:pPr>
            <a:r>
              <a:rPr lang="en-US" dirty="0"/>
              <a:t>	Leader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Team		Team </a:t>
            </a:r>
            <a:r>
              <a:rPr lang="en-US" dirty="0">
                <a:sym typeface="Wingdings" panose="05000000000000000000" pitchFamily="2" charset="2"/>
              </a:rPr>
              <a:t> Leader		Individual  The Work They’re Assigned</a:t>
            </a:r>
          </a:p>
          <a:p>
            <a:pPr marL="342891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/>
              <a:t>Leader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Project </a:t>
            </a:r>
            <a:r>
              <a:rPr lang="en-US" dirty="0">
                <a:sym typeface="Wingdings" panose="05000000000000000000" pitchFamily="2" charset="2"/>
              </a:rPr>
              <a:t>		Team  Project		Individual  Team		</a:t>
            </a:r>
          </a:p>
          <a:p>
            <a:pPr marL="342891" lvl="1" indent="0">
              <a:buNone/>
            </a:pPr>
            <a:r>
              <a:rPr lang="en-US" dirty="0">
                <a:sym typeface="Wingdings" panose="05000000000000000000" pitchFamily="2" charset="2"/>
              </a:rPr>
              <a:t>					Team  Being a Good Team</a:t>
            </a:r>
          </a:p>
          <a:p>
            <a:r>
              <a:rPr lang="en-US" dirty="0">
                <a:sym typeface="Wingdings" panose="05000000000000000000" pitchFamily="2" charset="2"/>
              </a:rPr>
              <a:t>Leaders set the example, so an uncommitted leader can destroy a project / team</a:t>
            </a:r>
          </a:p>
          <a:p>
            <a:r>
              <a:rPr lang="en-US" dirty="0">
                <a:sym typeface="Wingdings" panose="05000000000000000000" pitchFamily="2" charset="2"/>
              </a:rPr>
              <a:t>Teams must have a good structure, trust each other, and manage conflict properly</a:t>
            </a:r>
          </a:p>
          <a:p>
            <a:r>
              <a:rPr lang="en-US" dirty="0">
                <a:sym typeface="Wingdings" panose="05000000000000000000" pitchFamily="2" charset="2"/>
              </a:rPr>
              <a:t>Individuals can fail to commit for multiple reasons (not motivated, personal issues, etc.)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Commitment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130.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0235" y="1611489"/>
            <a:ext cx="2851529" cy="52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35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Commitment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2046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Commitment requires:</a:t>
            </a:r>
          </a:p>
          <a:p>
            <a:r>
              <a:rPr lang="en-US" sz="2400" dirty="0"/>
              <a:t>Leadership by example: the leader must show commitment to the project and team first</a:t>
            </a:r>
          </a:p>
          <a:p>
            <a:r>
              <a:rPr lang="en-US" sz="2400" dirty="0"/>
              <a:t>Trust and conflict management</a:t>
            </a:r>
          </a:p>
          <a:p>
            <a:r>
              <a:rPr lang="en-US" sz="2400" dirty="0"/>
              <a:t>Clear prioritization of multiple commitments</a:t>
            </a:r>
          </a:p>
          <a:p>
            <a:r>
              <a:rPr lang="en-US" sz="2400" dirty="0"/>
              <a:t>A healthy team and project; commitment requires fundamental issues to be solved</a:t>
            </a:r>
          </a:p>
          <a:p>
            <a:r>
              <a:rPr lang="en-US" sz="2400" dirty="0"/>
              <a:t>Good team structure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Strategies to gain commitment include:</a:t>
            </a:r>
          </a:p>
          <a:p>
            <a:r>
              <a:rPr lang="en-US" sz="2400" dirty="0"/>
              <a:t>Communicating expectations clearly</a:t>
            </a:r>
          </a:p>
          <a:p>
            <a:r>
              <a:rPr lang="en-US" sz="2400" dirty="0"/>
              <a:t>Seeking factors affecting noncommittal parties</a:t>
            </a:r>
          </a:p>
          <a:p>
            <a:r>
              <a:rPr lang="en-US" sz="2400" dirty="0"/>
              <a:t>Assigning leadership or ownership</a:t>
            </a:r>
          </a:p>
          <a:p>
            <a:r>
              <a:rPr lang="en-US" sz="2400" dirty="0"/>
              <a:t>Recognizing achievement (a primary motivator)</a:t>
            </a:r>
          </a:p>
          <a:p>
            <a:r>
              <a:rPr lang="en-US" sz="2400" dirty="0"/>
              <a:t>Engaging the creativity of individuals (another motivator)</a:t>
            </a:r>
          </a:p>
        </p:txBody>
      </p:sp>
    </p:spTree>
    <p:extLst>
      <p:ext uri="{BB962C8B-B14F-4D97-AF65-F5344CB8AC3E}">
        <p14:creationId xmlns:p14="http://schemas.microsoft.com/office/powerpoint/2010/main" val="2977284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>
            <a:normAutofit/>
          </a:bodyPr>
          <a:lstStyle/>
          <a:p>
            <a:r>
              <a:rPr lang="en-US" dirty="0"/>
              <a:t>Accountability is a readiness to </a:t>
            </a:r>
            <a:r>
              <a:rPr lang="en-US" b="1" dirty="0"/>
              <a:t>accept responsibility </a:t>
            </a:r>
            <a:r>
              <a:rPr lang="en-US" dirty="0"/>
              <a:t>for work or results</a:t>
            </a:r>
          </a:p>
          <a:p>
            <a:r>
              <a:rPr lang="en-US" dirty="0"/>
              <a:t>Each team member is accountable to:</a:t>
            </a:r>
          </a:p>
          <a:p>
            <a:pPr lvl="1"/>
            <a:r>
              <a:rPr lang="en-US" dirty="0"/>
              <a:t>The leader – the most common and natural type of accountability</a:t>
            </a:r>
          </a:p>
          <a:p>
            <a:pPr lvl="1"/>
            <a:r>
              <a:rPr lang="en-US" dirty="0"/>
              <a:t>Themselves – also known as self-discipline</a:t>
            </a:r>
          </a:p>
          <a:p>
            <a:pPr lvl="1"/>
            <a:r>
              <a:rPr lang="en-US" dirty="0"/>
              <a:t>Their fellow team members – often the strongest with the most ‘paths’ of accountability</a:t>
            </a:r>
          </a:p>
          <a:p>
            <a:r>
              <a:rPr lang="en-US" dirty="0"/>
              <a:t>Accountability requires the ability to </a:t>
            </a:r>
            <a:r>
              <a:rPr lang="en-US" i="1" dirty="0"/>
              <a:t>commit</a:t>
            </a:r>
            <a:r>
              <a:rPr lang="en-US" dirty="0"/>
              <a:t>, as well as other’s ability to </a:t>
            </a:r>
            <a:r>
              <a:rPr lang="en-US" i="1" dirty="0"/>
              <a:t>trust</a:t>
            </a:r>
            <a:r>
              <a:rPr lang="en-US" dirty="0"/>
              <a:t> their word and actions</a:t>
            </a:r>
          </a:p>
          <a:p>
            <a:r>
              <a:rPr lang="en-US" dirty="0"/>
              <a:t>A great tool is the ‘RASCI” accountability matrix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Embracing Accountability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135.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5849" y="1611489"/>
            <a:ext cx="2200300" cy="52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311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accountability matrix is a tool for effectively assigning and communicating levels of accountability for project tasks of functions</a:t>
            </a:r>
          </a:p>
          <a:p>
            <a:r>
              <a:rPr lang="en-US" dirty="0"/>
              <a:t>Each task or function must have at least </a:t>
            </a:r>
            <a:br>
              <a:rPr lang="en-US" dirty="0"/>
            </a:br>
            <a:r>
              <a:rPr lang="en-US" dirty="0"/>
              <a:t>one “A” as well as other letters:</a:t>
            </a:r>
          </a:p>
          <a:p>
            <a:pPr lvl="1"/>
            <a:r>
              <a:rPr lang="en-US" dirty="0"/>
              <a:t>“R” – Responsible.  The party who is to </a:t>
            </a:r>
            <a:br>
              <a:rPr lang="en-US" dirty="0"/>
            </a:br>
            <a:r>
              <a:rPr lang="en-US" dirty="0"/>
              <a:t>complete the task or action</a:t>
            </a:r>
          </a:p>
          <a:p>
            <a:pPr lvl="1"/>
            <a:r>
              <a:rPr lang="en-US" dirty="0"/>
              <a:t>“A” – Accountable.  This party is ultimately </a:t>
            </a:r>
            <a:br>
              <a:rPr lang="en-US" dirty="0"/>
            </a:br>
            <a:r>
              <a:rPr lang="en-US" dirty="0"/>
              <a:t>answerable for the task or action’s completion</a:t>
            </a:r>
          </a:p>
          <a:p>
            <a:pPr lvl="1"/>
            <a:r>
              <a:rPr lang="en-US" dirty="0"/>
              <a:t>“S” – Support.  Similar to “R” but a secondary resource who may be called in if needed</a:t>
            </a:r>
          </a:p>
          <a:p>
            <a:pPr lvl="1"/>
            <a:r>
              <a:rPr lang="en-US" dirty="0"/>
              <a:t>“C” – Consulted.  A specialist or expert who may be called upon to provide vital input</a:t>
            </a:r>
          </a:p>
          <a:p>
            <a:pPr lvl="1"/>
            <a:r>
              <a:rPr lang="en-US" dirty="0"/>
              <a:t>“I” – Informed.  This party must be informed if the task/function is completed, behind schedule.  Often the party who completes dependent tasks later in the timeline.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‘RASCI’ Accountability Matrix</a:t>
            </a:r>
          </a:p>
        </p:txBody>
      </p:sp>
      <p:pic>
        <p:nvPicPr>
          <p:cNvPr id="1026" name="Picture 2" descr="C:\Users\sam\Dropbox\Books\Project Team Leadership and Communication\curriculum\images\RASC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97561" y="2641364"/>
            <a:ext cx="5336440" cy="155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137.</a:t>
            </a:r>
          </a:p>
        </p:txBody>
      </p:sp>
    </p:spTree>
    <p:extLst>
      <p:ext uri="{BB962C8B-B14F-4D97-AF65-F5344CB8AC3E}">
        <p14:creationId xmlns:p14="http://schemas.microsoft.com/office/powerpoint/2010/main" val="312675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Successful teams include one or more ‘ingredients’:</a:t>
            </a:r>
          </a:p>
          <a:p>
            <a:pPr lvl="1"/>
            <a:r>
              <a:rPr lang="en-US" dirty="0"/>
              <a:t>Complimentary skillsets</a:t>
            </a:r>
          </a:p>
          <a:p>
            <a:pPr lvl="2"/>
            <a:r>
              <a:rPr lang="en-US" dirty="0"/>
              <a:t>Some overlap, but intentional, effective diversity of skills</a:t>
            </a:r>
          </a:p>
          <a:p>
            <a:pPr lvl="1"/>
            <a:r>
              <a:rPr lang="en-US" dirty="0"/>
              <a:t>Common purpose and goals</a:t>
            </a:r>
          </a:p>
          <a:p>
            <a:pPr lvl="2"/>
            <a:r>
              <a:rPr lang="en-US" dirty="0"/>
              <a:t>All team members are aware of why their project is important</a:t>
            </a:r>
          </a:p>
          <a:p>
            <a:pPr lvl="1"/>
            <a:r>
              <a:rPr lang="en-US" dirty="0"/>
              <a:t>Good planning</a:t>
            </a:r>
          </a:p>
          <a:p>
            <a:pPr lvl="2"/>
            <a:r>
              <a:rPr lang="en-US" dirty="0"/>
              <a:t>Plans are clearly laid-out ahead of time, and all team members can rely on each other to follow them</a:t>
            </a:r>
          </a:p>
          <a:p>
            <a:pPr lvl="1"/>
            <a:r>
              <a:rPr lang="en-US" dirty="0"/>
              <a:t>Effective leadership</a:t>
            </a:r>
          </a:p>
          <a:p>
            <a:pPr lvl="2"/>
            <a:r>
              <a:rPr lang="en-US" dirty="0"/>
              <a:t>Strong leaders that match the culture of the team and project</a:t>
            </a:r>
          </a:p>
          <a:p>
            <a:pPr lvl="1"/>
            <a:r>
              <a:rPr lang="en-US" dirty="0"/>
              <a:t>Appropriate motivators</a:t>
            </a:r>
          </a:p>
          <a:p>
            <a:pPr lvl="2"/>
            <a:r>
              <a:rPr lang="en-US" dirty="0"/>
              <a:t>Motivators that match the culture of the team as well as the individuals on it</a:t>
            </a:r>
          </a:p>
          <a:p>
            <a:pPr lvl="1"/>
            <a:r>
              <a:rPr lang="en-US" dirty="0"/>
              <a:t>‘Chemistry’</a:t>
            </a:r>
          </a:p>
          <a:p>
            <a:pPr lvl="2"/>
            <a:r>
              <a:rPr lang="en-US" dirty="0"/>
              <a:t>Chemistry is hard to define, but you’ll know it when you see it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Team Successful</a:t>
            </a:r>
          </a:p>
        </p:txBody>
      </p:sp>
    </p:spTree>
    <p:extLst>
      <p:ext uri="{BB962C8B-B14F-4D97-AF65-F5344CB8AC3E}">
        <p14:creationId xmlns:p14="http://schemas.microsoft.com/office/powerpoint/2010/main" val="588517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3010" y="2905432"/>
            <a:ext cx="10972800" cy="3264982"/>
          </a:xfrm>
        </p:spPr>
        <p:txBody>
          <a:bodyPr>
            <a:normAutofit/>
          </a:bodyPr>
          <a:lstStyle/>
          <a:p>
            <a:r>
              <a:rPr lang="en-US" dirty="0"/>
              <a:t>A results-focused team has solved issues related to trust, conflict, and commitment – it’s ready and willing to focus on the work at hand</a:t>
            </a:r>
          </a:p>
          <a:p>
            <a:r>
              <a:rPr lang="en-US" dirty="0"/>
              <a:t>Leadership and the team have new focuses:</a:t>
            </a:r>
          </a:p>
          <a:p>
            <a:pPr lvl="1"/>
            <a:r>
              <a:rPr lang="en-US" dirty="0"/>
              <a:t>Clarity and priority – because the team working so well, it’s important that each team member knows what they’re working towards</a:t>
            </a:r>
          </a:p>
          <a:p>
            <a:pPr lvl="1"/>
            <a:r>
              <a:rPr lang="en-US" dirty="0"/>
              <a:t>Visibility – understanding the bigger picture is more valuable for a team that is making decisions quickly and effectively</a:t>
            </a:r>
          </a:p>
          <a:p>
            <a:pPr lvl="1"/>
            <a:r>
              <a:rPr lang="en-US" dirty="0"/>
              <a:t>Process – creating and documenting process can make the team even more efficient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Focusing on Results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138.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  <p:pic>
        <p:nvPicPr>
          <p:cNvPr id="2050" name="Picture 2" descr="C:\Users\sam\Dropbox\Books\Project Team Leadership and Communication\curriculum\images\TeamNeedsResul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0060" y="1524068"/>
            <a:ext cx="1554214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197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Team success comes from many factors, such as effective leadership, good planning, and established goals</a:t>
            </a:r>
          </a:p>
          <a:p>
            <a:r>
              <a:rPr lang="en-US" dirty="0"/>
              <a:t>The structure and roles of a team are affected both by their work and the organization to which they belong.  Additionally, structures and roles affect how teams complete their work</a:t>
            </a:r>
          </a:p>
          <a:p>
            <a:r>
              <a:rPr lang="en-US" dirty="0"/>
              <a:t>As teams mature, they progress through ‘forming,’ ‘storming,’ ‘norming,’ and ‘performing’ stages</a:t>
            </a:r>
          </a:p>
          <a:p>
            <a:r>
              <a:rPr lang="en-US" dirty="0"/>
              <a:t>Teams must meet core needs such as building trust and effectively managing conflict before they can commit, become accountable, and achieve results effectively.</a:t>
            </a:r>
          </a:p>
          <a:p>
            <a:r>
              <a:rPr lang="en-US" dirty="0"/>
              <a:t>Various tools and techniques are available for teams, such as various conflict management techniques (compromise, forcing, etc.) and the ‘RASCI’ accountability matrix.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28853020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Team Structures (1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3550024"/>
            <a:ext cx="7886700" cy="2576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Interdisciplinary Teams</a:t>
            </a:r>
          </a:p>
          <a:p>
            <a:r>
              <a:rPr lang="en-US" dirty="0"/>
              <a:t>Characterized by equal status of each team member, who are each concerned with the success of the project</a:t>
            </a:r>
          </a:p>
          <a:p>
            <a:r>
              <a:rPr lang="en-US" dirty="0"/>
              <a:t>Each team member has one or more specialties/skillsets</a:t>
            </a:r>
          </a:p>
          <a:p>
            <a:r>
              <a:rPr lang="en-US" dirty="0"/>
              <a:t>Decisions are often made at the group level</a:t>
            </a:r>
          </a:p>
          <a:p>
            <a:r>
              <a:rPr lang="en-US" dirty="0"/>
              <a:t>Leader is an equal with organizational/communication skillsets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692400" y="1600206"/>
            <a:ext cx="8890000" cy="2251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Top-Down Teams</a:t>
            </a:r>
          </a:p>
          <a:p>
            <a:r>
              <a:rPr lang="en-US" dirty="0"/>
              <a:t>‘Classic’ team structure</a:t>
            </a:r>
          </a:p>
          <a:p>
            <a:r>
              <a:rPr lang="en-US" dirty="0"/>
              <a:t>Team members’ attachment is to the ‘boss’, who is primarily responsible for the success of the project (and can be singularly responsible for its failure)</a:t>
            </a:r>
          </a:p>
          <a:p>
            <a:r>
              <a:rPr lang="en-US" dirty="0"/>
              <a:t>Not necessarily an authoritarian style of leadership</a:t>
            </a:r>
          </a:p>
        </p:txBody>
      </p:sp>
      <p:pic>
        <p:nvPicPr>
          <p:cNvPr id="3076" name="Picture 4" descr="C:\Users\sam\Dropbox\Books\Project Team Leadership and Communication\curriculum\images\TeamStructure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34413" y="4025900"/>
            <a:ext cx="300165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am\Dropbox\Books\Project Team Leadership and Communication\curriculum\images\TeamStructure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600200"/>
            <a:ext cx="188466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114, 115.</a:t>
            </a:r>
          </a:p>
        </p:txBody>
      </p:sp>
    </p:spTree>
    <p:extLst>
      <p:ext uri="{BB962C8B-B14F-4D97-AF65-F5344CB8AC3E}">
        <p14:creationId xmlns:p14="http://schemas.microsoft.com/office/powerpoint/2010/main" val="64016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m\Dropbox\Books\Project Team Leadership and Communication\curriculum\images\TeamStructure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600200"/>
            <a:ext cx="2798021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Team Structures (2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4025900"/>
            <a:ext cx="5549900" cy="210026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Large and Variable-Structure Teams</a:t>
            </a:r>
          </a:p>
          <a:p>
            <a:r>
              <a:rPr lang="en-US" dirty="0"/>
              <a:t>Teams can vary in size, structure, and stability</a:t>
            </a:r>
          </a:p>
          <a:p>
            <a:r>
              <a:rPr lang="en-US" dirty="0"/>
              <a:t>Difficult to organize and track efficiently</a:t>
            </a:r>
          </a:p>
          <a:p>
            <a:r>
              <a:rPr lang="en-US" dirty="0"/>
              <a:t>Moving or adding team members efficiently is also difficult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568700" y="1600207"/>
            <a:ext cx="8013700" cy="198119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Superstar-Support Teams</a:t>
            </a:r>
          </a:p>
          <a:p>
            <a:r>
              <a:rPr lang="en-US" dirty="0"/>
              <a:t>Like a surgical team: one member performs the most prominent work</a:t>
            </a:r>
          </a:p>
          <a:p>
            <a:r>
              <a:rPr lang="en-US" dirty="0"/>
              <a:t>Other team members perform supportive functions</a:t>
            </a:r>
          </a:p>
          <a:p>
            <a:r>
              <a:rPr lang="en-US" dirty="0"/>
              <a:t>‘Superstar’ must acknowledge importance of other team members</a:t>
            </a:r>
          </a:p>
        </p:txBody>
      </p:sp>
      <p:pic>
        <p:nvPicPr>
          <p:cNvPr id="4099" name="Picture 3" descr="C:\Users\sam\Dropbox\Books\Project Team Leadership and Communication\curriculum\images\TeamStructure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4315" y="3963840"/>
            <a:ext cx="5154681" cy="193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Diagrams: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117.</a:t>
            </a:r>
          </a:p>
        </p:txBody>
      </p:sp>
    </p:spTree>
    <p:extLst>
      <p:ext uri="{BB962C8B-B14F-4D97-AF65-F5344CB8AC3E}">
        <p14:creationId xmlns:p14="http://schemas.microsoft.com/office/powerpoint/2010/main" val="320958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74683"/>
          </a:xfrm>
        </p:spPr>
        <p:txBody>
          <a:bodyPr>
            <a:normAutofit/>
          </a:bodyPr>
          <a:lstStyle/>
          <a:p>
            <a:r>
              <a:rPr lang="en-US" b="1" dirty="0"/>
              <a:t>Leader</a:t>
            </a:r>
            <a:r>
              <a:rPr lang="en-US" dirty="0"/>
              <a:t> – guides the team towards the goal</a:t>
            </a:r>
          </a:p>
          <a:p>
            <a:pPr lvl="1"/>
            <a:r>
              <a:rPr lang="en-US" dirty="0"/>
              <a:t>Primary competencies: leadership, prioritization, and communication</a:t>
            </a:r>
          </a:p>
          <a:p>
            <a:r>
              <a:rPr lang="en-US" b="1" dirty="0"/>
              <a:t>Information Manager </a:t>
            </a:r>
            <a:r>
              <a:rPr lang="en-US" dirty="0"/>
              <a:t>– takes ownership of the documentation and data</a:t>
            </a:r>
          </a:p>
          <a:p>
            <a:pPr lvl="1"/>
            <a:r>
              <a:rPr lang="en-US" dirty="0"/>
              <a:t>Primary competencies: elicitation, organization, and reporting</a:t>
            </a:r>
          </a:p>
          <a:p>
            <a:r>
              <a:rPr lang="en-US" b="1" dirty="0"/>
              <a:t>Externally-Facing</a:t>
            </a:r>
            <a:r>
              <a:rPr lang="en-US" dirty="0"/>
              <a:t> – intermediary between project team and external stakeholders</a:t>
            </a:r>
          </a:p>
          <a:p>
            <a:pPr lvl="1"/>
            <a:r>
              <a:rPr lang="en-US" dirty="0"/>
              <a:t>Primary competencies: perception, communication, and negotiation</a:t>
            </a:r>
          </a:p>
          <a:p>
            <a:r>
              <a:rPr lang="en-US" b="1" dirty="0"/>
              <a:t>Problem-Solver</a:t>
            </a:r>
            <a:r>
              <a:rPr lang="en-US" dirty="0"/>
              <a:t> – finds and works through difficult problems</a:t>
            </a:r>
          </a:p>
          <a:p>
            <a:pPr lvl="1"/>
            <a:r>
              <a:rPr lang="en-US" dirty="0"/>
              <a:t>Primary competencies: evaluation, research, and implementation</a:t>
            </a:r>
          </a:p>
          <a:p>
            <a:r>
              <a:rPr lang="en-US" b="1" dirty="0"/>
              <a:t>Specialist</a:t>
            </a:r>
            <a:r>
              <a:rPr lang="en-US" dirty="0"/>
              <a:t> – a ‘subject matter expert’ in one or more subject areas</a:t>
            </a:r>
          </a:p>
          <a:p>
            <a:pPr lvl="1"/>
            <a:r>
              <a:rPr lang="en-US" dirty="0"/>
              <a:t>Primary competencies: evaluation, anticipation, and articulation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Team Roles</a:t>
            </a:r>
          </a:p>
        </p:txBody>
      </p:sp>
    </p:spTree>
    <p:extLst>
      <p:ext uri="{BB962C8B-B14F-4D97-AF65-F5344CB8AC3E}">
        <p14:creationId xmlns:p14="http://schemas.microsoft.com/office/powerpoint/2010/main" val="195683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Dr. Bruce Tuckman articulates 4 stages which teams must</a:t>
            </a:r>
            <a:br>
              <a:rPr lang="en-US" dirty="0"/>
            </a:br>
            <a:r>
              <a:rPr lang="en-US" dirty="0"/>
              <a:t>pass as they develop:</a:t>
            </a:r>
          </a:p>
          <a:p>
            <a:r>
              <a:rPr lang="en-US" b="1" dirty="0"/>
              <a:t>Forming</a:t>
            </a:r>
            <a:r>
              <a:rPr lang="en-US" dirty="0"/>
              <a:t> – the team comes together, and the project gains</a:t>
            </a:r>
            <a:br>
              <a:rPr lang="en-US" dirty="0"/>
            </a:br>
            <a:r>
              <a:rPr lang="en-US" dirty="0"/>
              <a:t>little benefit from the ‘team’ - productivity is similar to each</a:t>
            </a:r>
            <a:br>
              <a:rPr lang="en-US" dirty="0"/>
            </a:br>
            <a:r>
              <a:rPr lang="en-US" dirty="0"/>
              <a:t>working independently</a:t>
            </a:r>
          </a:p>
          <a:p>
            <a:r>
              <a:rPr lang="en-US" b="1" dirty="0"/>
              <a:t>Storming</a:t>
            </a:r>
            <a:r>
              <a:rPr lang="en-US" dirty="0"/>
              <a:t> – clashes and disagreements begin as the team tries to determine leadership and ‘rules’ for how they will work together.  Productivity may drop</a:t>
            </a:r>
          </a:p>
          <a:p>
            <a:r>
              <a:rPr lang="en-US" b="1" dirty="0"/>
              <a:t>Norming</a:t>
            </a:r>
            <a:r>
              <a:rPr lang="en-US" dirty="0"/>
              <a:t> – ‘storming’ is lessening and the ‘rules,’ or ‘norms’ for the group are rapidly developing.  Productivity begins to increase, the group starts to identify as a team</a:t>
            </a:r>
          </a:p>
          <a:p>
            <a:r>
              <a:rPr lang="en-US" b="1" dirty="0"/>
              <a:t>Performing</a:t>
            </a:r>
            <a:r>
              <a:rPr lang="en-US" dirty="0"/>
              <a:t> – The team reaches increasing efficiency, gaining the efficiencies of working together rather than separate.  The team now focuses externally on the work at hand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 Stages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3292" y="1567932"/>
            <a:ext cx="2844598" cy="16082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123.</a:t>
            </a:r>
          </a:p>
          <a:p>
            <a:pPr algn="r"/>
            <a:r>
              <a:rPr lang="en-US" sz="1100" dirty="0"/>
              <a:t>  Tuckman, Bruce. “Developmental sequence in small groups”. Psychological Bulletin. 63 (6). p. 384–99. 1965.</a:t>
            </a:r>
          </a:p>
        </p:txBody>
      </p:sp>
    </p:spTree>
    <p:extLst>
      <p:ext uri="{BB962C8B-B14F-4D97-AF65-F5344CB8AC3E}">
        <p14:creationId xmlns:p14="http://schemas.microsoft.com/office/powerpoint/2010/main" val="407997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776395"/>
            <a:ext cx="10972800" cy="1349774"/>
          </a:xfrm>
        </p:spPr>
        <p:txBody>
          <a:bodyPr/>
          <a:lstStyle/>
          <a:p>
            <a:r>
              <a:rPr lang="en-US" dirty="0"/>
              <a:t>Similar to Maslow’s hierarchy of needs, teams have basic needs</a:t>
            </a:r>
          </a:p>
          <a:p>
            <a:pPr lvl="1"/>
            <a:r>
              <a:rPr lang="en-US" dirty="0"/>
              <a:t>Needs at the bottom (such as trust) must be satisfied before those higher-up can be addressed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Needs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2750" y="1578690"/>
            <a:ext cx="4105275" cy="2786062"/>
          </a:xfrm>
        </p:spPr>
      </p:pic>
      <p:sp>
        <p:nvSpPr>
          <p:cNvPr id="4" name="TextBox 3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124.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</p:spTree>
    <p:extLst>
      <p:ext uri="{BB962C8B-B14F-4D97-AF65-F5344CB8AC3E}">
        <p14:creationId xmlns:p14="http://schemas.microsoft.com/office/powerpoint/2010/main" val="118570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foundation</a:t>
            </a:r>
            <a:r>
              <a:rPr lang="en-US" dirty="0"/>
              <a:t>, the most vital to operate as a team</a:t>
            </a:r>
          </a:p>
          <a:p>
            <a:r>
              <a:rPr lang="en-US" dirty="0"/>
              <a:t>It </a:t>
            </a:r>
            <a:r>
              <a:rPr lang="en-US" b="1" dirty="0"/>
              <a:t>takes time</a:t>
            </a:r>
            <a:r>
              <a:rPr lang="en-US" dirty="0"/>
              <a:t>, requiring consistently positive interactions</a:t>
            </a:r>
          </a:p>
          <a:p>
            <a:r>
              <a:rPr lang="en-US" dirty="0"/>
              <a:t>Deeper trust requires </a:t>
            </a:r>
            <a:r>
              <a:rPr lang="en-US" b="1" dirty="0"/>
              <a:t>vulnerability</a:t>
            </a:r>
            <a:r>
              <a:rPr lang="en-US" dirty="0"/>
              <a:t> (difficult for many)</a:t>
            </a:r>
          </a:p>
          <a:p>
            <a:r>
              <a:rPr lang="en-US" dirty="0"/>
              <a:t>Needs to be maintained, rebuilt after damage</a:t>
            </a:r>
          </a:p>
          <a:p>
            <a:r>
              <a:rPr lang="en-US" dirty="0"/>
              <a:t>Leader must create and protect the ‘environment of trust’</a:t>
            </a:r>
          </a:p>
          <a:p>
            <a:pPr lvl="1"/>
            <a:r>
              <a:rPr lang="en-US" dirty="0"/>
              <a:t>Take the lead in expressing trust-building vulnerability</a:t>
            </a:r>
          </a:p>
          <a:p>
            <a:pPr lvl="1"/>
            <a:r>
              <a:rPr lang="en-US" dirty="0"/>
              <a:t>Seek and prevent trust-breaking actions such as bullying</a:t>
            </a:r>
          </a:p>
          <a:p>
            <a:r>
              <a:rPr lang="en-US" dirty="0"/>
              <a:t>Team-based personality tests and team-building activities are designed to build trust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Trust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991" y="1613649"/>
            <a:ext cx="4060018" cy="522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125.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</p:spTree>
    <p:extLst>
      <p:ext uri="{BB962C8B-B14F-4D97-AF65-F5344CB8AC3E}">
        <p14:creationId xmlns:p14="http://schemas.microsoft.com/office/powerpoint/2010/main" val="77148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06532"/>
            <a:ext cx="10972800" cy="3619637"/>
          </a:xfrm>
        </p:spPr>
        <p:txBody>
          <a:bodyPr>
            <a:normAutofit/>
          </a:bodyPr>
          <a:lstStyle/>
          <a:p>
            <a:r>
              <a:rPr lang="en-US" b="1" dirty="0"/>
              <a:t>Conflict isn’t bad </a:t>
            </a:r>
            <a:r>
              <a:rPr lang="en-US" dirty="0"/>
              <a:t>– healthy debate means engaged, passionate team members and better decisions</a:t>
            </a:r>
          </a:p>
          <a:p>
            <a:r>
              <a:rPr lang="en-US" dirty="0"/>
              <a:t>Appropriate </a:t>
            </a:r>
            <a:r>
              <a:rPr lang="en-US" b="1" dirty="0"/>
              <a:t>conflict requires rules</a:t>
            </a:r>
            <a:r>
              <a:rPr lang="en-US" dirty="0"/>
              <a:t>, or norms to be clear to all involved.  Examples:</a:t>
            </a:r>
          </a:p>
          <a:p>
            <a:pPr lvl="1"/>
            <a:r>
              <a:rPr lang="en-US" dirty="0"/>
              <a:t>Focus on the primary decision to be made (not secondary debates)</a:t>
            </a:r>
          </a:p>
          <a:p>
            <a:pPr lvl="1"/>
            <a:r>
              <a:rPr lang="en-US" dirty="0"/>
              <a:t>Avoid rhetoric, name-calling, or non-contributing statements, which erode trust</a:t>
            </a:r>
          </a:p>
          <a:p>
            <a:pPr lvl="1"/>
            <a:r>
              <a:rPr lang="en-US" dirty="0"/>
              <a:t>Agree to reach </a:t>
            </a:r>
            <a:r>
              <a:rPr lang="en-US" i="1" dirty="0"/>
              <a:t>consensus</a:t>
            </a:r>
            <a:r>
              <a:rPr lang="en-US" dirty="0"/>
              <a:t>, with all parties pledging to support the outcome</a:t>
            </a:r>
          </a:p>
          <a:p>
            <a:r>
              <a:rPr lang="en-US" b="1" dirty="0"/>
              <a:t>Trust is the foundation </a:t>
            </a:r>
            <a:r>
              <a:rPr lang="en-US" dirty="0"/>
              <a:t>of healthy conflict and debate</a:t>
            </a:r>
          </a:p>
          <a:p>
            <a:r>
              <a:rPr lang="en-US" dirty="0"/>
              <a:t>There are numerous conflict resolution tools and techniques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Diagram: 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126.</a:t>
            </a:r>
          </a:p>
          <a:p>
            <a:pPr algn="r"/>
            <a:r>
              <a:rPr lang="en-US" sz="1100" dirty="0" err="1"/>
              <a:t>Lencioni</a:t>
            </a:r>
            <a:r>
              <a:rPr lang="en-US" sz="1100" dirty="0"/>
              <a:t>, Patrick. The Five Dysfunctions of a Team: A Leadership Fable. San Francisco: </a:t>
            </a:r>
            <a:r>
              <a:rPr lang="en-US" sz="1100" dirty="0" err="1"/>
              <a:t>Jossey</a:t>
            </a:r>
            <a:r>
              <a:rPr lang="en-US" sz="1100" dirty="0"/>
              <a:t>-Bass. 2002.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5080" y="1613407"/>
            <a:ext cx="3444173" cy="51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13728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6735</TotalTime>
  <Words>3175</Words>
  <Application>Microsoft Macintosh PowerPoint</Application>
  <PresentationFormat>Widescreen</PresentationFormat>
  <Paragraphs>313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ProjectLeadership</vt:lpstr>
      <vt:lpstr>Team Structure and Development</vt:lpstr>
      <vt:lpstr>What Makes a Team Successful</vt:lpstr>
      <vt:lpstr>Common Team Structures (1 of 2)</vt:lpstr>
      <vt:lpstr>Common Team Structures (2 of 2)</vt:lpstr>
      <vt:lpstr>Common Team Roles</vt:lpstr>
      <vt:lpstr>Team Development Stages</vt:lpstr>
      <vt:lpstr>Team Needs</vt:lpstr>
      <vt:lpstr>Building Trust</vt:lpstr>
      <vt:lpstr>Managing Conflict</vt:lpstr>
      <vt:lpstr>Confronting / Problem Solving</vt:lpstr>
      <vt:lpstr>Compromising</vt:lpstr>
      <vt:lpstr>Withdrawal / Avoidance</vt:lpstr>
      <vt:lpstr>Smoothing / Accommodating</vt:lpstr>
      <vt:lpstr>Collaborating</vt:lpstr>
      <vt:lpstr>Forcing</vt:lpstr>
      <vt:lpstr>Achieving Commitment</vt:lpstr>
      <vt:lpstr>Achieving Commitment</vt:lpstr>
      <vt:lpstr>Embracing Accountability</vt:lpstr>
      <vt:lpstr>The ‘RASCI’ Accountability Matrix</vt:lpstr>
      <vt:lpstr>Focusing on Results</vt:lpstr>
      <vt:lpstr>Summary and Conclusions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137</cp:revision>
  <dcterms:created xsi:type="dcterms:W3CDTF">2018-05-21T18:12:12Z</dcterms:created>
  <dcterms:modified xsi:type="dcterms:W3CDTF">2020-04-07T01:26:22Z</dcterms:modified>
</cp:coreProperties>
</file>