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08" r:id="rId2"/>
    <p:sldId id="307" r:id="rId3"/>
    <p:sldId id="309" r:id="rId4"/>
    <p:sldId id="310" r:id="rId5"/>
    <p:sldId id="30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3" autoAdjust="0"/>
    <p:restoredTop sz="61731" autoAdjust="0"/>
  </p:normalViewPr>
  <p:slideViewPr>
    <p:cSldViewPr snapToGrid="0">
      <p:cViewPr varScale="1">
        <p:scale>
          <a:sx n="43" d="100"/>
          <a:sy n="43" d="100"/>
        </p:scale>
        <p:origin x="-138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A6FD9-2EDC-4E70-A748-596C191FD959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EB05C-5264-453A-BF38-BF23082C0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4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4.2, </a:t>
            </a:r>
            <a:r>
              <a:rPr lang="en-US" i="1" baseline="0" dirty="0" smtClean="0"/>
              <a:t>pages 114-122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</a:t>
            </a:r>
            <a:r>
              <a:rPr lang="en-US" baseline="0" dirty="0" smtClean="0"/>
              <a:t> Minute </a:t>
            </a:r>
            <a:r>
              <a:rPr lang="en-US" baseline="0" dirty="0" smtClean="0"/>
              <a:t>activity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baseline="0" dirty="0" smtClean="0"/>
              <a:t> Classify features of basic team structures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Can be a basic, instructor-lead reinforcement activity</a:t>
            </a:r>
          </a:p>
          <a:p>
            <a:endParaRPr lang="en-US" dirty="0" smtClean="0"/>
          </a:p>
          <a:p>
            <a:r>
              <a:rPr lang="en-US" dirty="0" smtClean="0"/>
              <a:t>Answers: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Interdisciplinary team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Top-down</a:t>
            </a:r>
            <a:r>
              <a:rPr lang="en-US" baseline="0" dirty="0" smtClean="0"/>
              <a:t> team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Superstar-support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Top-down</a:t>
            </a:r>
            <a:r>
              <a:rPr lang="en-US" baseline="0" dirty="0" smtClean="0"/>
              <a:t>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Large/variable-structure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Superstar-support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Large/variable-structure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Interdisciplinary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All types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7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4.3, </a:t>
            </a:r>
            <a:r>
              <a:rPr lang="en-US" i="1" baseline="0" dirty="0" smtClean="0"/>
              <a:t>pages 123-124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</a:t>
            </a:r>
            <a:r>
              <a:rPr lang="en-US" baseline="0" dirty="0" smtClean="0"/>
              <a:t> Minute </a:t>
            </a:r>
            <a:r>
              <a:rPr lang="en-US" baseline="0" dirty="0" smtClean="0"/>
              <a:t>activity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baseline="0" dirty="0" smtClean="0"/>
              <a:t> Differentiate stages of team development by examining team actions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Can be a basic, instructor-lead reinforcement activity</a:t>
            </a:r>
          </a:p>
          <a:p>
            <a:endParaRPr lang="en-US" dirty="0" smtClean="0"/>
          </a:p>
          <a:p>
            <a:r>
              <a:rPr lang="en-US" dirty="0" smtClean="0"/>
              <a:t>Answers: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Storming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Forming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Performing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Performing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Storming</a:t>
            </a:r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7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fr-FR" i="1" baseline="0" dirty="0" smtClean="0"/>
              <a:t>sections 4.5 and 4.7, pages 125-126 and 130-134 </a:t>
            </a:r>
            <a:r>
              <a:rPr lang="en-US" i="1" baseline="0" dirty="0" smtClean="0"/>
              <a:t>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10 Minute activity</a:t>
            </a:r>
          </a:p>
          <a:p>
            <a:endParaRPr lang="en-US" dirty="0" smtClean="0"/>
          </a:p>
          <a:p>
            <a:r>
              <a:rPr lang="en-US" b="1" dirty="0" smtClean="0"/>
              <a:t>Learning Objective:</a:t>
            </a:r>
            <a:r>
              <a:rPr lang="en-US" b="0" baseline="0" dirty="0" smtClean="0"/>
              <a:t> Propose strategies for building trust and commitment in a project team environment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74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fr-FR" i="1" baseline="0" dirty="0" smtClean="0"/>
              <a:t>sections 4.6, pages </a:t>
            </a:r>
            <a:r>
              <a:rPr lang="en-US" i="1" baseline="0" dirty="0" smtClean="0"/>
              <a:t>126-130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10 Minute activity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baseline="0" dirty="0" smtClean="0"/>
              <a:t> Apply conflict management techniques to a project team scenario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3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4.8, </a:t>
            </a:r>
            <a:r>
              <a:rPr lang="en-US" i="1" baseline="0" dirty="0" smtClean="0"/>
              <a:t>pages 135-138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This activity is based on the</a:t>
            </a:r>
            <a:r>
              <a:rPr lang="en-US" i="1" baseline="0" dirty="0" smtClean="0"/>
              <a:t> activity listed on pages 137-138.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 smtClean="0"/>
              <a:t>10 minute </a:t>
            </a:r>
            <a:r>
              <a:rPr lang="en-US" i="0" baseline="0" dirty="0" smtClean="0"/>
              <a:t>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baseline="0" dirty="0" smtClean="0"/>
              <a:t> Assemble a basic team accountability matrix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1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33467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7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83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6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16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8246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Team Structures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3860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 each of the descriptions on the right, which of the following team structures are the closest fit?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Top-down team</a:t>
            </a:r>
          </a:p>
          <a:p>
            <a:r>
              <a:rPr lang="en-US" sz="2400" dirty="0" smtClean="0"/>
              <a:t>Interdisciplinary team</a:t>
            </a:r>
          </a:p>
          <a:p>
            <a:r>
              <a:rPr lang="en-US" sz="2400" dirty="0" smtClean="0"/>
              <a:t>Superstar-support team</a:t>
            </a:r>
          </a:p>
          <a:p>
            <a:r>
              <a:rPr lang="en-US" sz="2400" dirty="0" smtClean="0"/>
              <a:t>Large/variable-structure team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6"/>
            <a:ext cx="6908800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Decisions are typically made by the whole team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The leader is primarily accountable for project success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One individual performs most of the central tasks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‘</a:t>
            </a:r>
            <a:r>
              <a:rPr lang="en-US" b="1" i="1" dirty="0"/>
              <a:t>Classic’ team with a traditional boss and subordinates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Can be difficult to know who’s on your team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Everyone must remember that each team member is needed for a successful project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Challenged by constantly shifting team members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Defined  by consistent, mutual respect by all members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Requires appropriate planning, leadership, and communication to be successful</a:t>
            </a:r>
          </a:p>
          <a:p>
            <a:pPr marL="457200" indent="-457200">
              <a:buFont typeface="+mj-lt"/>
              <a:buAutoNum type="arabicPeriod"/>
            </a:pP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18534" y="6534039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Tuckman</a:t>
            </a:r>
            <a:r>
              <a:rPr lang="en-US" sz="1100" dirty="0"/>
              <a:t>, Bruce. “Developmental sequence in small groups”. Psychological Bulletin. 63 (6). </a:t>
            </a:r>
            <a:r>
              <a:rPr lang="en-US" sz="1100" dirty="0" smtClean="0"/>
              <a:t>p. 384–99</a:t>
            </a:r>
            <a:r>
              <a:rPr lang="en-US" sz="1100" dirty="0"/>
              <a:t>. 1965.</a:t>
            </a:r>
          </a:p>
        </p:txBody>
      </p:sp>
    </p:spTree>
    <p:extLst>
      <p:ext uri="{BB962C8B-B14F-4D97-AF65-F5344CB8AC3E}">
        <p14:creationId xmlns:p14="http://schemas.microsoft.com/office/powerpoint/2010/main" val="305485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Which Stage of Development?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3860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Which of the following team development stages to the teams on the right seem to be experiencing?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Forming</a:t>
            </a:r>
          </a:p>
          <a:p>
            <a:r>
              <a:rPr lang="en-US" sz="2400" dirty="0" smtClean="0"/>
              <a:t>Storming</a:t>
            </a:r>
          </a:p>
          <a:p>
            <a:r>
              <a:rPr lang="en-US" sz="2400" dirty="0" smtClean="0"/>
              <a:t>Norming</a:t>
            </a:r>
          </a:p>
          <a:p>
            <a:r>
              <a:rPr lang="en-US" sz="2400" dirty="0" smtClean="0"/>
              <a:t>Performing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6"/>
            <a:ext cx="6908800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There is quite a bit of conflict happening and team members seem unsure if the group will ever be effective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The </a:t>
            </a:r>
            <a:r>
              <a:rPr lang="en-US" b="1" i="1" dirty="0"/>
              <a:t>team members seem courteous, but are acting as separate individuals working independently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The team feels a shared sense of purpose and identity, and outsiders recognize their ability to get things done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Most </a:t>
            </a:r>
            <a:r>
              <a:rPr lang="en-US" b="1" i="1" dirty="0"/>
              <a:t>conflict has subsided and many of the ‘rules’ seem to be in place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The project seems to be benefitting from the efficiencies of team members working together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Some team members are dominating the ‘conversation’ and others are afraid to speak up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18534" y="6534039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Tuckman</a:t>
            </a:r>
            <a:r>
              <a:rPr lang="en-US" sz="1100" dirty="0"/>
              <a:t>, Bruce. “Developmental sequence in small groups”. Psychological Bulletin. 63 (6). </a:t>
            </a:r>
            <a:r>
              <a:rPr lang="en-US" sz="1100" dirty="0" smtClean="0"/>
              <a:t>p. 384–99</a:t>
            </a:r>
            <a:r>
              <a:rPr lang="en-US" sz="1100" dirty="0"/>
              <a:t>. 1965.</a:t>
            </a:r>
          </a:p>
        </p:txBody>
      </p:sp>
    </p:spTree>
    <p:extLst>
      <p:ext uri="{BB962C8B-B14F-4D97-AF65-F5344CB8AC3E}">
        <p14:creationId xmlns:p14="http://schemas.microsoft.com/office/powerpoint/2010/main" val="1206017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each of the following commitment relationships: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	Leader ↔ Team		Leader ↔</a:t>
            </a:r>
            <a:r>
              <a:rPr lang="en-US" b="1" i="1" dirty="0"/>
              <a:t> </a:t>
            </a:r>
            <a:r>
              <a:rPr lang="en-US" b="1" i="1" dirty="0" smtClean="0"/>
              <a:t>Individual		Team ↔</a:t>
            </a:r>
            <a:r>
              <a:rPr lang="en-US" b="1" i="1" dirty="0"/>
              <a:t> </a:t>
            </a:r>
            <a:r>
              <a:rPr lang="en-US" b="1" i="1" dirty="0" smtClean="0"/>
              <a:t>Individual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could each party do to </a:t>
            </a:r>
            <a:r>
              <a:rPr lang="en-US" b="1" dirty="0" smtClean="0"/>
              <a:t>build trust</a:t>
            </a:r>
            <a:r>
              <a:rPr lang="en-US" dirty="0" smtClean="0"/>
              <a:t> with the other?</a:t>
            </a:r>
          </a:p>
          <a:p>
            <a:r>
              <a:rPr lang="en-US" dirty="0" smtClean="0"/>
              <a:t>What could they do to </a:t>
            </a:r>
            <a:r>
              <a:rPr lang="en-US" b="1" dirty="0" smtClean="0"/>
              <a:t>reduce </a:t>
            </a:r>
            <a:r>
              <a:rPr lang="en-US" dirty="0" smtClean="0"/>
              <a:t>or </a:t>
            </a:r>
            <a:r>
              <a:rPr lang="en-US" b="1" dirty="0" smtClean="0"/>
              <a:t>break trust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For a successful project, </a:t>
            </a:r>
            <a:r>
              <a:rPr lang="en-US" b="1" dirty="0" smtClean="0"/>
              <a:t>what commitments</a:t>
            </a:r>
            <a:r>
              <a:rPr lang="en-US" dirty="0" smtClean="0"/>
              <a:t> must each party make?</a:t>
            </a:r>
          </a:p>
          <a:p>
            <a:r>
              <a:rPr lang="en-US" dirty="0" smtClean="0"/>
              <a:t>What </a:t>
            </a:r>
            <a:r>
              <a:rPr lang="en-US" b="1" dirty="0" smtClean="0"/>
              <a:t>factors</a:t>
            </a:r>
            <a:r>
              <a:rPr lang="en-US" dirty="0" smtClean="0"/>
              <a:t> are important in those commitments?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Trust and Commitment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3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Consider the following scenario: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b="1" i="1" dirty="0" smtClean="0"/>
              <a:t>Finley and Blair have worked well together in the past, but the new project has increased stress levels significantly.  The last week has been particularly difficult – the next phase is about to begin and their disagreement on which toolset to implement must be resolved – the choice will affect the entire 5-month phase!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dirty="0" smtClean="0"/>
              <a:t>For each conflict management technique (Confronting, Compromising, Withdrawal, Smoothing, Collaborating, and Forcing), answer the following questions:</a:t>
            </a:r>
          </a:p>
          <a:p>
            <a:r>
              <a:rPr lang="en-US" dirty="0" smtClean="0"/>
              <a:t>How could the parties use the technique?</a:t>
            </a:r>
          </a:p>
          <a:p>
            <a:r>
              <a:rPr lang="en-US" dirty="0" smtClean="0"/>
              <a:t>What are the potential advantages and positive outcomes of the technique?</a:t>
            </a:r>
          </a:p>
          <a:p>
            <a:r>
              <a:rPr lang="en-US" dirty="0" smtClean="0"/>
              <a:t>What are potential disadvantages and negative outcomes of the technique?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Conflict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1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teams of 3-4:</a:t>
            </a:r>
          </a:p>
          <a:p>
            <a:r>
              <a:rPr lang="en-US" dirty="0" smtClean="0"/>
              <a:t>Using the grid below, </a:t>
            </a:r>
            <a:r>
              <a:rPr lang="en-US" b="1" dirty="0" smtClean="0"/>
              <a:t>add the letters “R,” “A,” “S,” “C,” or “I” </a:t>
            </a:r>
            <a:r>
              <a:rPr lang="en-US" dirty="0" smtClean="0"/>
              <a:t>to denote the typical level of accountability each person has to each task.</a:t>
            </a:r>
          </a:p>
          <a:p>
            <a:r>
              <a:rPr lang="en-US" dirty="0" smtClean="0"/>
              <a:t>Add at least </a:t>
            </a:r>
            <a:r>
              <a:rPr lang="en-US" b="1" dirty="0" smtClean="0"/>
              <a:t>two new tasks</a:t>
            </a:r>
            <a:r>
              <a:rPr lang="en-US" dirty="0" smtClean="0"/>
              <a:t> and add the letters as appropriate.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– Building a ‘RASCI’ Accountability Matrix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138.</a:t>
            </a:r>
          </a:p>
        </p:txBody>
      </p:sp>
      <p:pic>
        <p:nvPicPr>
          <p:cNvPr id="1026" name="Picture 2" descr="C:\Users\sam\Dropbox\Books\Project Team Leadership and Communication\curriculum\images\RASCIPropertyActivity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10"/>
          <a:stretch/>
        </p:blipFill>
        <p:spPr bwMode="auto">
          <a:xfrm>
            <a:off x="2009250" y="3412681"/>
            <a:ext cx="8215833" cy="269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68040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44377</TotalTime>
  <Words>728</Words>
  <Application>Microsoft Office PowerPoint</Application>
  <PresentationFormat>Custom</PresentationFormat>
  <Paragraphs>110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ProjectLeadership</vt:lpstr>
      <vt:lpstr>Activity – Team Structures</vt:lpstr>
      <vt:lpstr>Activity – Which Stage of Development?</vt:lpstr>
      <vt:lpstr>Activity – Trust and Commitment</vt:lpstr>
      <vt:lpstr>Activity – Conflict Management</vt:lpstr>
      <vt:lpstr>Activity – Building a ‘RASCI’ Accountability Matrix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125</cp:revision>
  <dcterms:created xsi:type="dcterms:W3CDTF">2018-05-21T18:12:12Z</dcterms:created>
  <dcterms:modified xsi:type="dcterms:W3CDTF">2018-11-13T16:14:44Z</dcterms:modified>
</cp:coreProperties>
</file>