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71" autoAdjust="0"/>
    <p:restoredTop sz="70972" autoAdjust="0"/>
  </p:normalViewPr>
  <p:slideViewPr>
    <p:cSldViewPr snapToGrid="0">
      <p:cViewPr varScale="1">
        <p:scale>
          <a:sx n="91" d="100"/>
          <a:sy n="91" d="100"/>
        </p:scale>
        <p:origin x="171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4/6/20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</a:t>
            </a:r>
            <a:r>
              <a:rPr lang="en-US" i="1" baseline="0" dirty="0"/>
              <a:t> chapter 5, pages 149-178 of the Project Team Leadership and Communication book.  ISBN: 9781732378902 (Softcover), 9781732378919 (Hardcover).  These slides may only be posted or used in conjunction with the book in a training or classroom environment.  Key terms (page 176)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i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/>
              <a:t>Outline: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Project Communication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Channels of Communication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Communication Concepts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Push / Pull / Hybrid Communication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Meetings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Meeting Issues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Meeting Success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Meeting Agenda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Ethical Communication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Communicating Metrics and Reports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Example Project Metrics (2 Slides)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err="1"/>
              <a:t>Cycletime</a:t>
            </a:r>
            <a:endParaRPr lang="en-US" i="0" baseline="0" dirty="0"/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Schedule or Cost Variance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Resource </a:t>
            </a:r>
            <a:r>
              <a:rPr lang="en-US" i="0" baseline="0" dirty="0" err="1"/>
              <a:t>Utilication</a:t>
            </a:r>
            <a:endParaRPr lang="en-US" i="0" baseline="0" dirty="0"/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Requirements / Specifications </a:t>
            </a:r>
            <a:r>
              <a:rPr lang="en-US" i="0" baseline="0" dirty="0" err="1"/>
              <a:t>Volitility</a:t>
            </a:r>
            <a:endParaRPr lang="en-US" i="0" baseline="0" dirty="0"/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Total Risk Exposure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Customer Satisfaction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Example Project Reports (3 Slides)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Status Reports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Trend / Forecasting Reports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Variance Reports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Earned Value Reports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Lessons Learned Reports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Stakeholder Expectation Management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Summary and Conclusions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i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/>
              <a:t>Learning Objectives:</a:t>
            </a:r>
          </a:p>
          <a:p>
            <a:r>
              <a:rPr lang="en-US" dirty="0">
                <a:effectLst/>
              </a:rPr>
              <a:t>5.1 The Importance of Project Communication</a:t>
            </a:r>
          </a:p>
          <a:p>
            <a:pPr lvl="1"/>
            <a:r>
              <a:rPr lang="en-US" dirty="0">
                <a:effectLst/>
              </a:rPr>
              <a:t>Summarize the impacts and importance of modern project communication</a:t>
            </a:r>
          </a:p>
          <a:p>
            <a:r>
              <a:rPr lang="en-US" dirty="0">
                <a:effectLst/>
              </a:rPr>
              <a:t>5.2 Basic Communication Concepts</a:t>
            </a:r>
          </a:p>
          <a:p>
            <a:pPr lvl="1"/>
            <a:r>
              <a:rPr lang="en-US" dirty="0">
                <a:effectLst/>
              </a:rPr>
              <a:t>Relate the concept of communication channels and communication types in the context of project communication</a:t>
            </a:r>
          </a:p>
          <a:p>
            <a:pPr lvl="1"/>
            <a:r>
              <a:rPr lang="en-US" dirty="0">
                <a:effectLst/>
              </a:rPr>
              <a:t>Identify obvious and less obvious communication blockers in the context of project communication</a:t>
            </a:r>
          </a:p>
          <a:p>
            <a:r>
              <a:rPr lang="en-US" dirty="0">
                <a:effectLst/>
              </a:rPr>
              <a:t>5.3 Push/Pull Communication: A Hybrid Approach</a:t>
            </a:r>
          </a:p>
          <a:p>
            <a:pPr lvl="1"/>
            <a:r>
              <a:rPr lang="en-US" dirty="0">
                <a:effectLst/>
              </a:rPr>
              <a:t>Define push, pull, and interactive communication</a:t>
            </a:r>
          </a:p>
          <a:p>
            <a:pPr lvl="1"/>
            <a:r>
              <a:rPr lang="en-US" dirty="0">
                <a:effectLst/>
              </a:rPr>
              <a:t>Relate the concept of ‘hybrid communication’ as a beneficial strategy</a:t>
            </a:r>
          </a:p>
          <a:p>
            <a:r>
              <a:rPr lang="en-US" dirty="0">
                <a:effectLst/>
              </a:rPr>
              <a:t>5.4 Communications within the Team: Meeting Success</a:t>
            </a:r>
          </a:p>
          <a:p>
            <a:pPr lvl="1"/>
            <a:r>
              <a:rPr lang="en-US" dirty="0">
                <a:effectLst/>
              </a:rPr>
              <a:t>Identify common, negative aspects of team meetings</a:t>
            </a:r>
          </a:p>
          <a:p>
            <a:pPr lvl="1"/>
            <a:r>
              <a:rPr lang="en-US" dirty="0">
                <a:effectLst/>
              </a:rPr>
              <a:t>Give examples of rules and strategies for successful meetings</a:t>
            </a:r>
          </a:p>
          <a:p>
            <a:r>
              <a:rPr lang="en-US" dirty="0">
                <a:effectLst/>
              </a:rPr>
              <a:t>5.5 Ethics in Communication</a:t>
            </a:r>
          </a:p>
          <a:p>
            <a:pPr lvl="1"/>
            <a:r>
              <a:rPr lang="en-US" dirty="0">
                <a:effectLst/>
              </a:rPr>
              <a:t>Relate the importance of ethics in project environments</a:t>
            </a:r>
          </a:p>
          <a:p>
            <a:pPr lvl="1"/>
            <a:r>
              <a:rPr lang="en-US" dirty="0">
                <a:effectLst/>
              </a:rPr>
              <a:t>Identify 4 communication-related ethical considerations</a:t>
            </a:r>
          </a:p>
          <a:p>
            <a:r>
              <a:rPr lang="en-US" dirty="0">
                <a:effectLst/>
              </a:rPr>
              <a:t>5.6 Communicating with Metrics and Reports</a:t>
            </a:r>
          </a:p>
          <a:p>
            <a:pPr lvl="1"/>
            <a:r>
              <a:rPr lang="en-US" dirty="0">
                <a:effectLst/>
              </a:rPr>
              <a:t>Define ‘metrics’ and their 2 main categories</a:t>
            </a:r>
          </a:p>
          <a:p>
            <a:pPr lvl="1"/>
            <a:r>
              <a:rPr lang="en-US" dirty="0">
                <a:effectLst/>
              </a:rPr>
              <a:t>Describe multiple factors to consider when communicating metrics or reports</a:t>
            </a:r>
          </a:p>
          <a:p>
            <a:pPr lvl="1"/>
            <a:r>
              <a:rPr lang="en-US" dirty="0">
                <a:effectLst/>
              </a:rPr>
              <a:t>Relate 6 basic project metrics</a:t>
            </a:r>
          </a:p>
          <a:p>
            <a:pPr lvl="1"/>
            <a:r>
              <a:rPr lang="en-US" dirty="0">
                <a:effectLst/>
              </a:rPr>
              <a:t>Describe 5 project reports</a:t>
            </a:r>
          </a:p>
          <a:p>
            <a:r>
              <a:rPr lang="en-US" dirty="0">
                <a:effectLst/>
              </a:rPr>
              <a:t>5.7 Stakeholder Expectation Management</a:t>
            </a:r>
          </a:p>
          <a:p>
            <a:pPr lvl="1"/>
            <a:r>
              <a:rPr lang="en-US" dirty="0">
                <a:effectLst/>
              </a:rPr>
              <a:t>Define the concept of stakeholder expectation management</a:t>
            </a:r>
          </a:p>
          <a:p>
            <a:pPr lvl="1"/>
            <a:r>
              <a:rPr lang="en-US" dirty="0">
                <a:effectLst/>
              </a:rPr>
              <a:t>Identify 2 main types of stakeholders and factors of communication for each</a:t>
            </a:r>
          </a:p>
          <a:p>
            <a:pPr lvl="1"/>
            <a:r>
              <a:rPr lang="en-US" dirty="0">
                <a:effectLst/>
              </a:rPr>
              <a:t>Relate several factors that affect stakeholder expectations</a:t>
            </a:r>
          </a:p>
          <a:p>
            <a:r>
              <a:rPr lang="en-US" dirty="0">
                <a:effectLst/>
              </a:rPr>
              <a:t>5.8 Chapter Tool: The Quad Chart</a:t>
            </a:r>
          </a:p>
          <a:p>
            <a:pPr lvl="1"/>
            <a:r>
              <a:rPr lang="en-US" dirty="0">
                <a:effectLst/>
              </a:rPr>
              <a:t>Identify elements of a quad chart</a:t>
            </a:r>
          </a:p>
          <a:p>
            <a:pPr lvl="1"/>
            <a:r>
              <a:rPr lang="en-US" dirty="0">
                <a:effectLst/>
              </a:rPr>
              <a:t>Relate how to use a quad chart when communicating project status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i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/>
              <a:t>Associated Class Activities: </a:t>
            </a:r>
            <a:r>
              <a:rPr lang="en-US" b="0" i="0" baseline="0" dirty="0"/>
              <a:t>(Separate Slides)</a:t>
            </a:r>
            <a:endParaRPr lang="en-US" b="1" i="0" baseline="0" dirty="0"/>
          </a:p>
          <a:p>
            <a:endParaRPr lang="en-US" dirty="0">
              <a:effectLst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Detecting Communication Blockers (5 minutes, section 5.2)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Propose potential communication blockers for communication channels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Planning and Holding a Meeting (10-15 minutes, section 5.4)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a published agenda, planning and participating in a basic team meeting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Ethical Communication (10 minutes, section 5.5)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Analyze several basic ethics scenarios and potential ramifications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Choosing a Metric or Report (5 minutes, section 5.6)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Classify project metrics and reports by fulfilled need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Setting Proper Expectations (10 minutes, section 5.7)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Assemble a basic communication strategy while considering stakeholder expectations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i="0" baseline="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5.6, </a:t>
            </a:r>
            <a:r>
              <a:rPr lang="en-US" i="1" baseline="0" dirty="0"/>
              <a:t>pages 164-165 of the Project Team Leadership and Communication book.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557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5.6, </a:t>
            </a:r>
            <a:r>
              <a:rPr lang="en-US" i="1" baseline="0" dirty="0"/>
              <a:t>page 166 of the Project Team Leadership and Communication book.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03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5.6, </a:t>
            </a:r>
            <a:r>
              <a:rPr lang="en-US" i="1" baseline="0" dirty="0"/>
              <a:t>pages 166-167 of the Project Team Leadership and Communication book.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866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5.6 and 5.8, </a:t>
            </a:r>
            <a:r>
              <a:rPr lang="en-US" i="1" baseline="0" dirty="0"/>
              <a:t>pages 167-168 and 173-174 of the Project Team Leadership and Communication book.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95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5.6, </a:t>
            </a:r>
            <a:r>
              <a:rPr lang="en-US" i="1" baseline="0" dirty="0"/>
              <a:t>page 169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/>
              <a:t>Note that Earned Value is covered more extensively in the chapter 3 slides as well as the book on pages 94-97 (section 3.6).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9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5.6, </a:t>
            </a:r>
            <a:r>
              <a:rPr lang="en-US" i="1" baseline="0" dirty="0"/>
              <a:t>page 170 of the Project Team Leadership and Communication 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57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5.7, </a:t>
            </a:r>
            <a:r>
              <a:rPr lang="en-US" i="1" baseline="0" dirty="0"/>
              <a:t>pages 171-172 of the Project Team Leadership and Communication book.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610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section 5.9, pages 174-175 of the Project Team Leadership and Communication book.  Summarizes chapter 5 and these slides.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280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Chapter 5 includes several additional support elements</a:t>
            </a:r>
            <a:r>
              <a:rPr lang="en-US" i="1" baseline="0" dirty="0"/>
              <a:t> which could become classroom activities or discussion elements.</a:t>
            </a:r>
          </a:p>
          <a:p>
            <a:endParaRPr lang="en-US" i="1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i="1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/>
              <a:t>There are quite a few key terms defined on pages 176.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/>
              <a:t>Review questions cover most of the chapter (page 177, answers on pages 223-224).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/>
              <a:t>The exercises</a:t>
            </a:r>
            <a:r>
              <a:rPr lang="en-US" i="1" baseline="0" dirty="0"/>
              <a:t> on pages 177-178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pages 149-150 of the Project Team Leadership and Communication book.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77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pages 150-152 of the Project Team Leadership and Communication book.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86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pages 152-153 of the Project Team Leadership and Communication book.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Blockers: Some of these are more obvious/detectable</a:t>
            </a:r>
            <a:r>
              <a:rPr lang="en-US" baseline="0" dirty="0"/>
              <a:t> than others</a:t>
            </a:r>
            <a:endParaRPr lang="en-US" dirty="0"/>
          </a:p>
          <a:p>
            <a:r>
              <a:rPr lang="en-US" dirty="0"/>
              <a:t>Conclusion: communication is complicated and requires planning</a:t>
            </a:r>
            <a:r>
              <a:rPr lang="en-US" baseline="0" dirty="0"/>
              <a:t> and constant attention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4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5.3, </a:t>
            </a:r>
            <a:r>
              <a:rPr lang="en-US" i="1" baseline="0" dirty="0"/>
              <a:t>pages 150-152 of the Project Team Leadership and Communication book.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18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pages 159-160 of the Project Team Leadership and Communication book.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90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pages 161-162 of the Project Team Leadership and Communication book.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42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0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5.5, </a:t>
            </a:r>
            <a:r>
              <a:rPr lang="en-US" i="1" baseline="0" dirty="0"/>
              <a:t>pages 162-163 of the Project Team Leadership and Communication book.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40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89025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9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2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7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0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12711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204252"/>
            <a:ext cx="10363200" cy="765313"/>
          </a:xfrm>
        </p:spPr>
        <p:txBody>
          <a:bodyPr/>
          <a:lstStyle/>
          <a:p>
            <a:r>
              <a:rPr lang="en-US" dirty="0"/>
              <a:t>Communication success for teams and stakeholders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48486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and </a:t>
            </a:r>
            <a:br>
              <a:rPr lang="en-US" dirty="0"/>
            </a:br>
            <a:r>
              <a:rPr lang="en-US" dirty="0"/>
              <a:t>Expectation Management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Designed for chapter 5, pages 149-178 of </a:t>
            </a:r>
            <a:r>
              <a:rPr lang="en-US" sz="1100" i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Project Team Leadership and Communication </a:t>
            </a:r>
            <a:r>
              <a:rPr lang="en-US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by Samuel Malachowsky, ISBN 9781732378902, 9781732378919.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Metrics</a:t>
            </a:r>
            <a:r>
              <a:rPr lang="en-US" dirty="0"/>
              <a:t> are a </a:t>
            </a:r>
            <a:r>
              <a:rPr lang="en-US" b="1" dirty="0"/>
              <a:t>useful quantitative representation </a:t>
            </a:r>
            <a:r>
              <a:rPr lang="en-US" dirty="0"/>
              <a:t>of a project attribute, which help leaders or team members </a:t>
            </a:r>
            <a:r>
              <a:rPr lang="en-US" b="1" dirty="0"/>
              <a:t>make decisions about the project</a:t>
            </a:r>
            <a:endParaRPr lang="en-US" dirty="0"/>
          </a:p>
          <a:p>
            <a:pPr lvl="1"/>
            <a:r>
              <a:rPr lang="en-US" dirty="0"/>
              <a:t>Private metrics are known only to the team and risk misinterpretation if shared</a:t>
            </a:r>
          </a:p>
          <a:p>
            <a:pPr lvl="1"/>
            <a:r>
              <a:rPr lang="en-US" dirty="0"/>
              <a:t>Public metrics are designed to be shared outside the team for comparison across projects</a:t>
            </a:r>
          </a:p>
          <a:p>
            <a:r>
              <a:rPr lang="en-US" b="1" dirty="0"/>
              <a:t>Reports</a:t>
            </a:r>
            <a:r>
              <a:rPr lang="en-US" dirty="0"/>
              <a:t> are more complex representations of the project designed to be </a:t>
            </a:r>
            <a:r>
              <a:rPr lang="en-US" b="1" dirty="0"/>
              <a:t>communicated to stakeholders </a:t>
            </a:r>
            <a:r>
              <a:rPr lang="en-US" dirty="0"/>
              <a:t>and typically </a:t>
            </a:r>
            <a:r>
              <a:rPr lang="en-US" b="1" dirty="0"/>
              <a:t>contain multiple metrics</a:t>
            </a:r>
            <a:endParaRPr lang="en-US" dirty="0"/>
          </a:p>
          <a:p>
            <a:r>
              <a:rPr lang="en-US" dirty="0"/>
              <a:t>Making metrics and reports useful requires attention to several aspects</a:t>
            </a:r>
          </a:p>
          <a:p>
            <a:pPr lvl="1"/>
            <a:r>
              <a:rPr lang="en-US" dirty="0"/>
              <a:t>Level of detail as well as ethical and appropriate interpretation for stakeholders</a:t>
            </a:r>
          </a:p>
          <a:p>
            <a:pPr lvl="1"/>
            <a:r>
              <a:rPr lang="en-US" dirty="0"/>
              <a:t>Choosing an appropriate communication channel</a:t>
            </a:r>
          </a:p>
          <a:p>
            <a:pPr lvl="1"/>
            <a:r>
              <a:rPr lang="en-US" dirty="0"/>
              <a:t>Considering the role of the recipient, as well as their preferences</a:t>
            </a:r>
          </a:p>
          <a:p>
            <a:pPr lvl="1"/>
            <a:r>
              <a:rPr lang="en-US" dirty="0"/>
              <a:t>An appropriate understanding of what the information is ultimately going to be used for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Metrics and Reports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357ABA-63F3-C340-A3E0-653590AB4B65}"/>
              </a:ext>
            </a:extLst>
          </p:cNvPr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164-165.</a:t>
            </a:r>
          </a:p>
        </p:txBody>
      </p:sp>
    </p:spTree>
    <p:extLst>
      <p:ext uri="{BB962C8B-B14F-4D97-AF65-F5344CB8AC3E}">
        <p14:creationId xmlns:p14="http://schemas.microsoft.com/office/powerpoint/2010/main" val="1531405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Project Metrics (1 of 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7211209" cy="1371600"/>
          </a:xfrm>
        </p:spPr>
        <p:txBody>
          <a:bodyPr/>
          <a:lstStyle/>
          <a:p>
            <a:r>
              <a:rPr lang="en-US" b="1" dirty="0" err="1"/>
              <a:t>Cycletime</a:t>
            </a:r>
            <a:r>
              <a:rPr lang="en-US" dirty="0"/>
              <a:t> measures the average amount of time it takes to complete a cycle.   Defining a ‘cycle’ is up to the team – it can be a single phase or the entire project.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044874" y="3225951"/>
            <a:ext cx="7537525" cy="1371600"/>
          </a:xfrm>
        </p:spPr>
        <p:txBody>
          <a:bodyPr/>
          <a:lstStyle/>
          <a:p>
            <a:r>
              <a:rPr lang="en-US" b="1" dirty="0"/>
              <a:t>Schedule or Cost Variance</a:t>
            </a:r>
            <a:r>
              <a:rPr lang="en-US" dirty="0"/>
              <a:t> demonstrates how far the expected value (baseline) is from the actual value.  Related to a project’s </a:t>
            </a:r>
            <a:r>
              <a:rPr lang="en-US" i="1" dirty="0"/>
              <a:t>Earned Value.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09600" y="4805443"/>
            <a:ext cx="8760311" cy="13352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Resource Utilization </a:t>
            </a:r>
            <a:r>
              <a:rPr lang="en-US" dirty="0"/>
              <a:t>tracks how effectively of the team’s available work hours are being utilized.  A percentage significantly below 100% may indicate wasted time, and over 100% could lead to burn-out.  Similar metrics exist for other (non-human) resources.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287" y="1600206"/>
            <a:ext cx="3177515" cy="8641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Diagrams: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166.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225951"/>
            <a:ext cx="3177515" cy="9138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040" y="4597551"/>
            <a:ext cx="1614762" cy="16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022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040" y="4597550"/>
            <a:ext cx="1614762" cy="16110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050" y="1595458"/>
            <a:ext cx="3506993" cy="133938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Project Metrics (2 of 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1" y="1600206"/>
            <a:ext cx="7060602" cy="1371600"/>
          </a:xfrm>
        </p:spPr>
        <p:txBody>
          <a:bodyPr/>
          <a:lstStyle/>
          <a:p>
            <a:r>
              <a:rPr lang="en-US" b="1" dirty="0"/>
              <a:t>Requirements/Specifications Volatility </a:t>
            </a:r>
            <a:r>
              <a:rPr lang="en-US" dirty="0"/>
              <a:t>measures the number of changes to requirements/specifications as the project proceeds.  These changes often have significant impacts on the productivity of the team.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905948" y="3225951"/>
            <a:ext cx="5676451" cy="1371600"/>
          </a:xfrm>
        </p:spPr>
        <p:txBody>
          <a:bodyPr/>
          <a:lstStyle/>
          <a:p>
            <a:r>
              <a:rPr lang="en-US" b="1" dirty="0"/>
              <a:t>Total Risk Exposure</a:t>
            </a:r>
            <a:r>
              <a:rPr lang="en-US" dirty="0"/>
              <a:t> is the sum of a project’s individual risk exposures.  The result is the expected total impact to resources or schedule.</a:t>
            </a:r>
            <a:endParaRPr lang="en-US" i="1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09600" y="4805443"/>
            <a:ext cx="8760311" cy="1335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Customer Satisfaction</a:t>
            </a:r>
            <a:r>
              <a:rPr lang="en-US" dirty="0"/>
              <a:t> is an important metric to many organizations.  Measured in various ways (surveys, etc.).  Understanding why customer satisfaction is where it is represents a much more difficult task.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Diagrams: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166-167.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225951"/>
            <a:ext cx="5083236" cy="75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174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Project Reports (1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3661186" cy="2595276"/>
          </a:xfrm>
        </p:spPr>
        <p:txBody>
          <a:bodyPr/>
          <a:lstStyle/>
          <a:p>
            <a:r>
              <a:rPr lang="en-US" b="1" dirty="0"/>
              <a:t>Status Reports </a:t>
            </a:r>
            <a:r>
              <a:rPr lang="en-US" dirty="0"/>
              <a:t>indicate the overall condition of a project.</a:t>
            </a:r>
          </a:p>
          <a:p>
            <a:pPr lvl="1"/>
            <a:r>
              <a:rPr lang="en-US" dirty="0"/>
              <a:t>Overall health</a:t>
            </a:r>
          </a:p>
          <a:p>
            <a:pPr lvl="1"/>
            <a:r>
              <a:rPr lang="en-US" dirty="0"/>
              <a:t>Schedule/budget status</a:t>
            </a:r>
          </a:p>
          <a:p>
            <a:pPr lvl="1"/>
            <a:r>
              <a:rPr lang="en-US" dirty="0"/>
              <a:t>Issues/risks</a:t>
            </a:r>
          </a:p>
          <a:p>
            <a:r>
              <a:rPr lang="en-US" dirty="0"/>
              <a:t>Almost any relevant metric can be included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3428177" cy="2318651"/>
          </a:xfrm>
        </p:spPr>
        <p:txBody>
          <a:bodyPr/>
          <a:lstStyle/>
          <a:p>
            <a:r>
              <a:rPr lang="en-US" b="1" dirty="0"/>
              <a:t>Trend/Forecasting Reports </a:t>
            </a:r>
            <a:r>
              <a:rPr lang="en-US" dirty="0"/>
              <a:t>extrapolate important project data, giving insight into important factors of the project.</a:t>
            </a:r>
          </a:p>
          <a:p>
            <a:pPr lvl="1"/>
            <a:r>
              <a:rPr lang="en-US" dirty="0"/>
              <a:t>Is performance improving or deteriorating?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136" y="1600206"/>
            <a:ext cx="1604263" cy="208160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666936"/>
              </p:ext>
            </p:extLst>
          </p:nvPr>
        </p:nvGraphicFramePr>
        <p:xfrm>
          <a:off x="805629" y="4333921"/>
          <a:ext cx="1797722" cy="1668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442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Completed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Since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Last Report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Plans For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Current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42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Risks &amp; Issues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Needs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Discussion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Diagrams: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167-168.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806550" y="4077415"/>
            <a:ext cx="3187849" cy="2048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/>
              <a:t>Quad Charts</a:t>
            </a:r>
            <a:r>
              <a:rPr lang="en-US" dirty="0"/>
              <a:t> are a useful example of a status report</a:t>
            </a:r>
          </a:p>
          <a:p>
            <a:pPr lvl="1"/>
            <a:r>
              <a:rPr lang="en-US" i="1" dirty="0"/>
              <a:t>Limited to one side of one page or one presentation slide</a:t>
            </a:r>
          </a:p>
        </p:txBody>
      </p:sp>
      <p:pic>
        <p:nvPicPr>
          <p:cNvPr id="1026" name="Picture 2" descr="C:\Users\sam\Dropbox\Books\Project Team Leadership and Communication\curriculum\images\ReportTren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777" y="1600205"/>
            <a:ext cx="1604263" cy="208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3"/>
          <p:cNvSpPr txBox="1">
            <a:spLocks/>
          </p:cNvSpPr>
          <p:nvPr/>
        </p:nvSpPr>
        <p:spPr>
          <a:xfrm>
            <a:off x="6193147" y="3821336"/>
            <a:ext cx="5519882" cy="2593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Will the data and its forecast factor into important decisions?</a:t>
            </a:r>
          </a:p>
          <a:p>
            <a:r>
              <a:rPr lang="en-US" dirty="0"/>
              <a:t>Sources, justifications, and expected ranges help make the report more relevant/readable</a:t>
            </a:r>
          </a:p>
          <a:p>
            <a:r>
              <a:rPr lang="en-US" dirty="0"/>
              <a:t>Automatically generated reports can be extremely useful here</a:t>
            </a:r>
          </a:p>
          <a:p>
            <a:r>
              <a:rPr lang="en-US" dirty="0"/>
              <a:t>Data/Metrics: </a:t>
            </a:r>
            <a:r>
              <a:rPr lang="en-US" dirty="0" err="1"/>
              <a:t>Cycletime</a:t>
            </a:r>
            <a:r>
              <a:rPr lang="en-US" dirty="0"/>
              <a:t>, Schedule, Cost, etc.</a:t>
            </a:r>
          </a:p>
        </p:txBody>
      </p:sp>
    </p:spTree>
    <p:extLst>
      <p:ext uri="{BB962C8B-B14F-4D97-AF65-F5344CB8AC3E}">
        <p14:creationId xmlns:p14="http://schemas.microsoft.com/office/powerpoint/2010/main" val="975538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am\Dropbox\Books\Project Team Leadership and Communication\curriculum\images\ReportEarnedVa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778" y="1600206"/>
            <a:ext cx="1604264" cy="208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am\Dropbox\Books\Project Team Leadership and Communication\curriculum\images\ReportVarianc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951" y="1600205"/>
            <a:ext cx="1604263" cy="208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Project Reports (2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3661186" cy="2595276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Variance Reports </a:t>
            </a:r>
            <a:r>
              <a:rPr lang="en-US" dirty="0"/>
              <a:t>measure how actual results compare to the expected value, or “baseline.”</a:t>
            </a:r>
          </a:p>
          <a:p>
            <a:r>
              <a:rPr lang="en-US" dirty="0"/>
              <a:t>Both overspending and “</a:t>
            </a:r>
            <a:r>
              <a:rPr lang="en-US" dirty="0" err="1"/>
              <a:t>underspeinding</a:t>
            </a:r>
            <a:r>
              <a:rPr lang="en-US" dirty="0"/>
              <a:t>” time or resources can represent a problem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3428177" cy="259223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Earned Value Reports </a:t>
            </a:r>
            <a:r>
              <a:rPr lang="en-US" dirty="0"/>
              <a:t>are similar to Trend/Fore-casting and Variance Reports, but follow a specific method.</a:t>
            </a:r>
          </a:p>
          <a:p>
            <a:pPr lvl="1"/>
            <a:r>
              <a:rPr lang="en-US" dirty="0"/>
              <a:t>Actual, or “Earned Value” are plotted against expected value.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Diagrams: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169.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6193147" y="3821336"/>
            <a:ext cx="5519882" cy="2593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In an “ideal” project, both graphed lines would match perfectly.  A gap indicates variance</a:t>
            </a:r>
          </a:p>
          <a:p>
            <a:r>
              <a:rPr lang="en-US" dirty="0"/>
              <a:t>Some project management software automatically generates this report</a:t>
            </a:r>
          </a:p>
          <a:p>
            <a:r>
              <a:rPr lang="en-US" dirty="0"/>
              <a:t>Data/Metrics: Earned Value, Planned Value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609600" y="4037162"/>
            <a:ext cx="5519882" cy="237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expected values may not always be constant/linear.  Projects often plan to work and spend resources at varying rates</a:t>
            </a:r>
          </a:p>
          <a:p>
            <a:r>
              <a:rPr lang="en-US" dirty="0"/>
              <a:t>Often, more data is included to provide clarity</a:t>
            </a:r>
          </a:p>
          <a:p>
            <a:r>
              <a:rPr lang="en-US" dirty="0"/>
              <a:t>Data/Metrics: Schedule Variance, Cost Variance, analysis/clarification where needed</a:t>
            </a:r>
          </a:p>
        </p:txBody>
      </p:sp>
    </p:spTree>
    <p:extLst>
      <p:ext uri="{BB962C8B-B14F-4D97-AF65-F5344CB8AC3E}">
        <p14:creationId xmlns:p14="http://schemas.microsoft.com/office/powerpoint/2010/main" val="509939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600206"/>
            <a:ext cx="7456488" cy="45259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Lessons Learned Reports </a:t>
            </a:r>
            <a:r>
              <a:rPr lang="en-US" dirty="0"/>
              <a:t>present an opportunity for the project team to review, document, learn from, and communicate what went well and what went poorly throughout the project.</a:t>
            </a:r>
          </a:p>
          <a:p>
            <a:pPr lvl="1"/>
            <a:r>
              <a:rPr lang="en-US" dirty="0"/>
              <a:t>Often three questions are asked:</a:t>
            </a:r>
          </a:p>
          <a:p>
            <a:pPr lvl="2"/>
            <a:r>
              <a:rPr lang="en-US" dirty="0"/>
              <a:t>What should the team </a:t>
            </a:r>
            <a:r>
              <a:rPr lang="en-US" b="1" dirty="0"/>
              <a:t>start doing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What should the team </a:t>
            </a:r>
            <a:r>
              <a:rPr lang="en-US" b="1" dirty="0"/>
              <a:t>stop doing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What should the team </a:t>
            </a:r>
            <a:r>
              <a:rPr lang="en-US" b="1" dirty="0"/>
              <a:t>continue doing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Also known as a “Postmortem,” which implies lessons learned activities are only completed at the end of a project.  In reality, they should happen throughout, and team can benefit immediately</a:t>
            </a:r>
          </a:p>
          <a:p>
            <a:pPr lvl="1"/>
            <a:r>
              <a:rPr lang="en-US" dirty="0"/>
              <a:t>Previous Lessons Learned reports can also benefit teams completing projects in the future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Project Reports (3 of 3)</a:t>
            </a:r>
          </a:p>
        </p:txBody>
      </p:sp>
      <p:pic>
        <p:nvPicPr>
          <p:cNvPr id="3074" name="Picture 2" descr="C:\Users\sam\Dropbox\Books\Project Team Leadership and Communication\curriculum\images\ReportLessonsLearn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088" y="1543050"/>
            <a:ext cx="3572513" cy="463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170.</a:t>
            </a:r>
          </a:p>
        </p:txBody>
      </p:sp>
    </p:spTree>
    <p:extLst>
      <p:ext uri="{BB962C8B-B14F-4D97-AF65-F5344CB8AC3E}">
        <p14:creationId xmlns:p14="http://schemas.microsoft.com/office/powerpoint/2010/main" val="122548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Stakeholders fall into 2 groups</a:t>
            </a:r>
          </a:p>
          <a:p>
            <a:pPr lvl="1"/>
            <a:r>
              <a:rPr lang="en-US" dirty="0"/>
              <a:t>Those who </a:t>
            </a:r>
            <a:r>
              <a:rPr lang="en-US" b="1" dirty="0"/>
              <a:t>affect the project</a:t>
            </a:r>
            <a:r>
              <a:rPr lang="en-US" dirty="0"/>
              <a:t>: often the most apparent to the team and the most demanding</a:t>
            </a:r>
          </a:p>
          <a:p>
            <a:pPr lvl="1"/>
            <a:r>
              <a:rPr lang="en-US" dirty="0"/>
              <a:t>Those who are </a:t>
            </a:r>
            <a:r>
              <a:rPr lang="en-US" b="1" dirty="0"/>
              <a:t>affected by the project</a:t>
            </a:r>
            <a:r>
              <a:rPr lang="en-US" dirty="0"/>
              <a:t>: often easier to ignore</a:t>
            </a:r>
          </a:p>
          <a:p>
            <a:r>
              <a:rPr lang="en-US" dirty="0"/>
              <a:t>Expectations have a direct connection to perception, and perception is influenced by communication.  Several factors can affect this:</a:t>
            </a:r>
          </a:p>
          <a:p>
            <a:pPr lvl="1"/>
            <a:r>
              <a:rPr lang="en-US" dirty="0"/>
              <a:t>Stakeholders’ previous projects and experiences</a:t>
            </a:r>
          </a:p>
          <a:p>
            <a:pPr lvl="1"/>
            <a:r>
              <a:rPr lang="en-US" dirty="0"/>
              <a:t>Patterns of communication and normal rhythms of the organizational environment</a:t>
            </a:r>
          </a:p>
          <a:p>
            <a:pPr lvl="1"/>
            <a:r>
              <a:rPr lang="en-US" dirty="0"/>
              <a:t>Expectations of individual stakeholders: simply asking is often most effective here</a:t>
            </a:r>
          </a:p>
          <a:p>
            <a:pPr lvl="1"/>
            <a:r>
              <a:rPr lang="en-US" dirty="0"/>
              <a:t>Previous commitments made by the project team.  These should be carefully recorded and considered</a:t>
            </a:r>
          </a:p>
          <a:p>
            <a:pPr lvl="1"/>
            <a:r>
              <a:rPr lang="en-US" dirty="0"/>
              <a:t>Hard data: numbers (metrics, reports, etc.) and appropriate context are extremely valuable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Expectation Management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171-172.</a:t>
            </a:r>
          </a:p>
        </p:txBody>
      </p:sp>
    </p:spTree>
    <p:extLst>
      <p:ext uri="{BB962C8B-B14F-4D97-AF65-F5344CB8AC3E}">
        <p14:creationId xmlns:p14="http://schemas.microsoft.com/office/powerpoint/2010/main" val="3132925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Teams may not give communication enough consideration because in general communication is a large part of everyday life</a:t>
            </a:r>
          </a:p>
          <a:p>
            <a:r>
              <a:rPr lang="en-US" dirty="0"/>
              <a:t>Communication requires careful planning, and should consider factors such as the appropriate channel and potential blockers.</a:t>
            </a:r>
          </a:p>
          <a:p>
            <a:r>
              <a:rPr lang="en-US" dirty="0"/>
              <a:t>Carefully consider whether interactive, push, pull, and hybrid communication types are appropriate</a:t>
            </a:r>
          </a:p>
          <a:p>
            <a:r>
              <a:rPr lang="en-US" dirty="0"/>
              <a:t>Team meetings, a major area of difficulty, should be properly planned/executed</a:t>
            </a:r>
          </a:p>
          <a:p>
            <a:r>
              <a:rPr lang="en-US" dirty="0"/>
              <a:t>External communication affects the expectations of stakeholders</a:t>
            </a:r>
          </a:p>
          <a:p>
            <a:r>
              <a:rPr lang="en-US" dirty="0"/>
              <a:t>Communication represents the majority of ethical considerations for project teams</a:t>
            </a:r>
          </a:p>
          <a:p>
            <a:r>
              <a:rPr lang="en-US" dirty="0"/>
              <a:t>When communicating with metrics and reports, special consideration must be given to how they are perceived.  Provide appropriate interpretation and context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Conclusions</a:t>
            </a:r>
          </a:p>
        </p:txBody>
      </p:sp>
    </p:spTree>
    <p:extLst>
      <p:ext uri="{BB962C8B-B14F-4D97-AF65-F5344CB8AC3E}">
        <p14:creationId xmlns:p14="http://schemas.microsoft.com/office/powerpoint/2010/main" val="2885302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Important because:</a:t>
            </a:r>
          </a:p>
          <a:p>
            <a:r>
              <a:rPr lang="en-US" dirty="0"/>
              <a:t>Stakeholders affect projects whether you communicate or not</a:t>
            </a:r>
          </a:p>
          <a:p>
            <a:r>
              <a:rPr lang="en-US" dirty="0"/>
              <a:t>Because of technology, customers expect more interaction</a:t>
            </a:r>
          </a:p>
          <a:p>
            <a:r>
              <a:rPr lang="en-US" dirty="0"/>
              <a:t>Team members</a:t>
            </a:r>
          </a:p>
          <a:p>
            <a:pPr lvl="1"/>
            <a:r>
              <a:rPr lang="en-US" dirty="0"/>
              <a:t>Leadership and motivation factors can have a huge effect on the project</a:t>
            </a:r>
          </a:p>
          <a:p>
            <a:pPr lvl="1"/>
            <a:r>
              <a:rPr lang="en-US" dirty="0"/>
              <a:t>Often are split between multiple projects</a:t>
            </a:r>
          </a:p>
          <a:p>
            <a:r>
              <a:rPr lang="en-US" dirty="0"/>
              <a:t>Interactive communication is considered ideal (each party is able to respond, ask for clarification, etc.)</a:t>
            </a:r>
          </a:p>
          <a:p>
            <a:pPr lvl="1"/>
            <a:r>
              <a:rPr lang="en-US" dirty="0"/>
              <a:t>This often is impossible or impractical, so one-way communication is used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Communication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1284D7-9AC6-C344-80F5-39484924B5A2}"/>
              </a:ext>
            </a:extLst>
          </p:cNvPr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149-150.</a:t>
            </a:r>
          </a:p>
        </p:txBody>
      </p:sp>
    </p:spTree>
    <p:extLst>
      <p:ext uri="{BB962C8B-B14F-4D97-AF65-F5344CB8AC3E}">
        <p14:creationId xmlns:p14="http://schemas.microsoft.com/office/powerpoint/2010/main" val="28897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communication channel</a:t>
            </a:r>
            <a:r>
              <a:rPr lang="en-US" dirty="0"/>
              <a:t> is the path through which a communication must travel</a:t>
            </a:r>
          </a:p>
          <a:p>
            <a:r>
              <a:rPr lang="en-US" dirty="0"/>
              <a:t>Leaders and team members must maintain channels of communication with each other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 the number of team members increase, the number of channels increases much quicker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Channels of Communication</a:t>
            </a:r>
          </a:p>
        </p:txBody>
      </p:sp>
      <p:pic>
        <p:nvPicPr>
          <p:cNvPr id="1026" name="Picture 2" descr="C:\Users\sam\Dropbox\Books\Project Team Leadership and Communication\curriculum\images\CommunicationChannels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892" y="2829465"/>
            <a:ext cx="1931084" cy="171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am\Dropbox\Books\Project Team Leadership and Communication\curriculum\images\CommunicationChannels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530" y="2918224"/>
            <a:ext cx="1745115" cy="153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am\Dropbox\Books\Project Team Leadership and Communication\curriculum\images\CommunicationChannels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182" y="2836510"/>
            <a:ext cx="1945173" cy="169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7108716" y="3391583"/>
            <a:ext cx="396815" cy="586596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068006" y="3391583"/>
            <a:ext cx="396815" cy="586596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20433" y="4518804"/>
            <a:ext cx="165130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6 Channels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61114" y="4518804"/>
            <a:ext cx="165130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10 Channels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94780" y="4518804"/>
            <a:ext cx="165130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15 Channels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Diagrams: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151.</a:t>
            </a:r>
          </a:p>
        </p:txBody>
      </p:sp>
    </p:spTree>
    <p:extLst>
      <p:ext uri="{BB962C8B-B14F-4D97-AF65-F5344CB8AC3E}">
        <p14:creationId xmlns:p14="http://schemas.microsoft.com/office/powerpoint/2010/main" val="1345087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dozens of communication channels available at any given time: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Additionally there are types or categories of communication:</a:t>
            </a:r>
          </a:p>
          <a:p>
            <a:endParaRPr lang="en-US" sz="4000" dirty="0"/>
          </a:p>
          <a:p>
            <a:r>
              <a:rPr lang="en-US" dirty="0"/>
              <a:t>And there are potential blockers to communication efforts: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Concepts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62744" y="2054738"/>
            <a:ext cx="284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Face-to-Face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Message Boards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Social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Multi-Channel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Online Video Posts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Text Messages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07544" y="2054738"/>
            <a:ext cx="284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Video Conference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Postal 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Television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Print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Photo Sharing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52344" y="2054738"/>
            <a:ext cx="284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Instant Messages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Written Notes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Advertisement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Telephone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Blogs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and many more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152.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62744" y="4282681"/>
            <a:ext cx="284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Internal / External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Formal / Informal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07544" y="4282681"/>
            <a:ext cx="284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Vertical / Horizontal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Written / Oral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52344" y="4282681"/>
            <a:ext cx="380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Verbal / Nonverbal / </a:t>
            </a:r>
            <a:r>
              <a:rPr lang="en-US" dirty="0" err="1"/>
              <a:t>Paralingual</a:t>
            </a:r>
            <a:endParaRPr lang="en-US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62744" y="5378510"/>
            <a:ext cx="284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Language and 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Interruptions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Technical Issues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07544" y="5378510"/>
            <a:ext cx="284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Distractions such as fatigue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Negativity or hostility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52344" y="5378510"/>
            <a:ext cx="3802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Context known by only one party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Incorrect assumptions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Receiver not </a:t>
            </a:r>
            <a:r>
              <a:rPr lang="en-US" i="1" dirty="0"/>
              <a:t>actively listening</a:t>
            </a:r>
          </a:p>
        </p:txBody>
      </p:sp>
    </p:spTree>
    <p:extLst>
      <p:ext uri="{BB962C8B-B14F-4D97-AF65-F5344CB8AC3E}">
        <p14:creationId xmlns:p14="http://schemas.microsoft.com/office/powerpoint/2010/main" val="131951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Interactive Communication </a:t>
            </a:r>
            <a:r>
              <a:rPr lang="en-US" dirty="0"/>
              <a:t>is ideal, but not always available or practical</a:t>
            </a:r>
          </a:p>
          <a:p>
            <a:r>
              <a:rPr lang="en-US" dirty="0"/>
              <a:t>Push/Pull Communication share a weakness: Sender is only sure it was sent, not if it was received or understood</a:t>
            </a:r>
          </a:p>
          <a:p>
            <a:pPr lvl="1"/>
            <a:r>
              <a:rPr lang="en-US" b="1" dirty="0"/>
              <a:t>Push Communication </a:t>
            </a:r>
            <a:r>
              <a:rPr lang="en-US" dirty="0"/>
              <a:t>is one-way communication sent to one or more recipients</a:t>
            </a:r>
          </a:p>
          <a:p>
            <a:pPr lvl="2"/>
            <a:r>
              <a:rPr lang="en-US" dirty="0"/>
              <a:t>Email, radio broadcasts, and postal main are common examples</a:t>
            </a:r>
          </a:p>
          <a:p>
            <a:pPr lvl="1"/>
            <a:r>
              <a:rPr lang="en-US" b="1" dirty="0"/>
              <a:t>Pull Communication </a:t>
            </a:r>
            <a:r>
              <a:rPr lang="en-US" dirty="0"/>
              <a:t>allows the recipient(s) to receive the communication at will</a:t>
            </a:r>
          </a:p>
          <a:p>
            <a:pPr lvl="2"/>
            <a:r>
              <a:rPr lang="en-US" dirty="0"/>
              <a:t>Websites and bulletin boards are common examples</a:t>
            </a:r>
          </a:p>
          <a:p>
            <a:r>
              <a:rPr lang="en-US" b="1" dirty="0"/>
              <a:t>Hybrid Communication </a:t>
            </a:r>
            <a:r>
              <a:rPr lang="en-US" dirty="0"/>
              <a:t>combines push and pull communication, capturing the strengths of both</a:t>
            </a:r>
          </a:p>
          <a:p>
            <a:pPr lvl="1"/>
            <a:r>
              <a:rPr lang="en-US" dirty="0"/>
              <a:t>Sending an email which includes a link to a website or file storage area is a common example</a:t>
            </a:r>
          </a:p>
          <a:p>
            <a:pPr lvl="1"/>
            <a:r>
              <a:rPr lang="en-US" dirty="0"/>
              <a:t>By </a:t>
            </a:r>
            <a:r>
              <a:rPr lang="en-US" i="1" dirty="0"/>
              <a:t>pushing</a:t>
            </a:r>
            <a:r>
              <a:rPr lang="en-US" dirty="0"/>
              <a:t> the communication which includes the ability for the recipient to</a:t>
            </a:r>
            <a:r>
              <a:rPr lang="en-US" i="1" dirty="0"/>
              <a:t> pull </a:t>
            </a:r>
            <a:r>
              <a:rPr lang="en-US" dirty="0"/>
              <a:t>in the future, the sender increases the chance that the recipient(s) will receive the message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/ Pull / Hybrid Communication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D88B46-D51D-054F-9F0C-5C3A5F7BB37D}"/>
              </a:ext>
            </a:extLst>
          </p:cNvPr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155-158.</a:t>
            </a:r>
          </a:p>
        </p:txBody>
      </p:sp>
    </p:spTree>
    <p:extLst>
      <p:ext uri="{BB962C8B-B14F-4D97-AF65-F5344CB8AC3E}">
        <p14:creationId xmlns:p14="http://schemas.microsoft.com/office/powerpoint/2010/main" val="1167953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Meetings have many common complaints:</a:t>
            </a:r>
          </a:p>
          <a:p>
            <a:pPr lvl="1"/>
            <a:r>
              <a:rPr lang="en-US" dirty="0"/>
              <a:t>“My time could be better spent”</a:t>
            </a:r>
          </a:p>
          <a:p>
            <a:pPr lvl="2"/>
            <a:r>
              <a:rPr lang="en-US" dirty="0"/>
              <a:t>Discussion or debate is out of control</a:t>
            </a:r>
          </a:p>
          <a:p>
            <a:pPr lvl="2"/>
            <a:r>
              <a:rPr lang="en-US" dirty="0"/>
              <a:t>Facilitator unprepared</a:t>
            </a:r>
          </a:p>
          <a:p>
            <a:pPr lvl="2"/>
            <a:r>
              <a:rPr lang="en-US" dirty="0"/>
              <a:t>Bad timing (time of day, week, business cycle)</a:t>
            </a:r>
          </a:p>
          <a:p>
            <a:pPr lvl="1"/>
            <a:r>
              <a:rPr lang="en-US" dirty="0"/>
              <a:t>“Most of what was discussed wasn’t relevant to me”</a:t>
            </a:r>
          </a:p>
          <a:p>
            <a:pPr lvl="2"/>
            <a:r>
              <a:rPr lang="en-US" dirty="0"/>
              <a:t>The subject isn’t appropriate for a meeting (“status meetings”)</a:t>
            </a:r>
          </a:p>
          <a:p>
            <a:pPr lvl="2"/>
            <a:r>
              <a:rPr lang="en-US" dirty="0"/>
              <a:t>The wrong attendees</a:t>
            </a:r>
          </a:p>
          <a:p>
            <a:pPr lvl="1"/>
            <a:r>
              <a:rPr lang="en-US" dirty="0"/>
              <a:t>“It felt disorganized”</a:t>
            </a:r>
          </a:p>
          <a:p>
            <a:pPr lvl="2"/>
            <a:r>
              <a:rPr lang="en-US" dirty="0"/>
              <a:t>Attendees are unprepared</a:t>
            </a:r>
          </a:p>
          <a:p>
            <a:pPr lvl="2"/>
            <a:r>
              <a:rPr lang="en-US" dirty="0"/>
              <a:t>Distractions / Poor timing</a:t>
            </a:r>
          </a:p>
          <a:p>
            <a:pPr lvl="2"/>
            <a:r>
              <a:rPr lang="en-US" dirty="0"/>
              <a:t>Interpersonal issues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Issues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159-160.</a:t>
            </a:r>
          </a:p>
        </p:txBody>
      </p:sp>
    </p:spTree>
    <p:extLst>
      <p:ext uri="{BB962C8B-B14F-4D97-AF65-F5344CB8AC3E}">
        <p14:creationId xmlns:p14="http://schemas.microsoft.com/office/powerpoint/2010/main" val="1354547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Manage time properly</a:t>
            </a:r>
          </a:p>
          <a:p>
            <a:pPr lvl="1"/>
            <a:r>
              <a:rPr lang="en-US" dirty="0"/>
              <a:t>Proper advanced notice, proper frequency of meetings</a:t>
            </a:r>
          </a:p>
          <a:p>
            <a:pPr lvl="1"/>
            <a:r>
              <a:rPr lang="en-US" dirty="0"/>
              <a:t>Time management in the meeting so that topics are not over or under-discussed</a:t>
            </a:r>
          </a:p>
          <a:p>
            <a:r>
              <a:rPr lang="en-US" dirty="0"/>
              <a:t>Prepare beforehand</a:t>
            </a:r>
          </a:p>
          <a:p>
            <a:pPr lvl="1"/>
            <a:r>
              <a:rPr lang="en-US" dirty="0"/>
              <a:t>Prepare and send agenda (many templates are available online or within organizations)</a:t>
            </a:r>
          </a:p>
          <a:p>
            <a:pPr lvl="2"/>
            <a:r>
              <a:rPr lang="en-US" dirty="0"/>
              <a:t>Names, roles, location, date/time</a:t>
            </a:r>
          </a:p>
          <a:p>
            <a:pPr lvl="2"/>
            <a:r>
              <a:rPr lang="en-US" dirty="0"/>
              <a:t>Objective / purpose for the meeting</a:t>
            </a:r>
          </a:p>
          <a:p>
            <a:pPr lvl="2"/>
            <a:r>
              <a:rPr lang="en-US" dirty="0"/>
              <a:t>Schedule of topics with specific timeframes</a:t>
            </a:r>
          </a:p>
          <a:p>
            <a:pPr lvl="1"/>
            <a:r>
              <a:rPr lang="en-US" dirty="0"/>
              <a:t>Ensure technology (projector, online meeting software, document storage) is all set</a:t>
            </a:r>
          </a:p>
          <a:p>
            <a:r>
              <a:rPr lang="en-US" dirty="0"/>
              <a:t>Document and follow up</a:t>
            </a:r>
          </a:p>
          <a:p>
            <a:pPr lvl="1"/>
            <a:r>
              <a:rPr lang="en-US" dirty="0"/>
              <a:t>Record and publish clear meeting results, decisions, and action items</a:t>
            </a:r>
          </a:p>
          <a:p>
            <a:pPr lvl="1"/>
            <a:r>
              <a:rPr lang="en-US" dirty="0"/>
              <a:t>Ensure that important stakeholders receive and acknowledge documentation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Success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161-162.</a:t>
            </a:r>
          </a:p>
        </p:txBody>
      </p:sp>
    </p:spTree>
    <p:extLst>
      <p:ext uri="{BB962C8B-B14F-4D97-AF65-F5344CB8AC3E}">
        <p14:creationId xmlns:p14="http://schemas.microsoft.com/office/powerpoint/2010/main" val="419965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Agenda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155738"/>
              </p:ext>
            </p:extLst>
          </p:nvPr>
        </p:nvGraphicFramePr>
        <p:xfrm>
          <a:off x="1320801" y="1735662"/>
          <a:ext cx="9581605" cy="3598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2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3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4011"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Meeting Title / Subject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Date, Time,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Location, Online/Telephone Details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Facilitator/Called By 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327">
                <a:tc gridSpan="3"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Attendee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</a:rPr>
                        <a:t> Names and Titles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In-Meeting Roles (Presenter,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</a:rPr>
                        <a:t> Timekeeper,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</a:rPr>
                        <a:t>Notekeeper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Start Time – End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Facilitator /Presenter Name(s)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Subject / Discussion Topic / Notes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Start Time – End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Facilitator /Presenter Name(s)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Subject / Discussion Topic / Notes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Start Time – End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Facilitator /Presenter Name(s)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Subject / Discussion Topic / Notes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Start Time – End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Facilitator /Presenter Name(s)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Subject / Discussion Topic / Notes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 gridSpan="6">
                  <a:txBody>
                    <a:bodyPr/>
                    <a:lstStyle/>
                    <a:p>
                      <a:r>
                        <a:rPr lang="en-US" sz="1800" b="1" i="0" dirty="0">
                          <a:solidFill>
                            <a:schemeClr val="tx1"/>
                          </a:solidFill>
                        </a:rPr>
                        <a:t>Where meeting minutes, actions, decisions,</a:t>
                      </a:r>
                      <a:r>
                        <a:rPr lang="en-US" sz="1800" b="1" i="0" baseline="0" dirty="0">
                          <a:solidFill>
                            <a:schemeClr val="tx1"/>
                          </a:solidFill>
                        </a:rPr>
                        <a:t> etc. are stored after the meeting</a:t>
                      </a:r>
                      <a:endParaRPr lang="en-US" sz="14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619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presents the majority of ethical decisions for most individuals</a:t>
            </a:r>
          </a:p>
          <a:p>
            <a:r>
              <a:rPr lang="en-US" dirty="0"/>
              <a:t>Ethics focus on truthfulness</a:t>
            </a:r>
          </a:p>
          <a:p>
            <a:pPr lvl="1"/>
            <a:r>
              <a:rPr lang="en-US" dirty="0"/>
              <a:t>Honesty before the project begins </a:t>
            </a:r>
          </a:p>
          <a:p>
            <a:pPr lvl="2"/>
            <a:r>
              <a:rPr lang="en-US" dirty="0"/>
              <a:t>Ensuring that the project team and stakeholders are presented with an honest view of circumstances</a:t>
            </a:r>
          </a:p>
          <a:p>
            <a:pPr lvl="1"/>
            <a:r>
              <a:rPr lang="en-US" dirty="0"/>
              <a:t> Trying to understand the truth</a:t>
            </a:r>
          </a:p>
          <a:p>
            <a:pPr lvl="2"/>
            <a:r>
              <a:rPr lang="en-US" dirty="0"/>
              <a:t>Remember that perceptions can be inaccurate.  Seek the whole truth</a:t>
            </a:r>
          </a:p>
          <a:p>
            <a:pPr lvl="1"/>
            <a:r>
              <a:rPr lang="en-US" dirty="0"/>
              <a:t> Being truthful in all communications</a:t>
            </a:r>
          </a:p>
          <a:p>
            <a:pPr lvl="2"/>
            <a:r>
              <a:rPr lang="en-US" dirty="0"/>
              <a:t>Stressful or less-than-ideal circumstances make this difficulty.  Trust is built in the bad times, not the good</a:t>
            </a:r>
          </a:p>
          <a:p>
            <a:pPr lvl="1"/>
            <a:r>
              <a:rPr lang="en-US" dirty="0"/>
              <a:t> Creating an environment where others tell the truth</a:t>
            </a:r>
          </a:p>
          <a:p>
            <a:pPr lvl="2"/>
            <a:r>
              <a:rPr lang="en-US" dirty="0"/>
              <a:t>As a leader or peer, consistently telling the truth communicates to others that truthfulness is the only acceptable option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Communication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F9B27-D9AD-A64F-B049-B393218357BE}"/>
              </a:ext>
            </a:extLst>
          </p:cNvPr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162-163.</a:t>
            </a:r>
          </a:p>
        </p:txBody>
      </p:sp>
    </p:spTree>
    <p:extLst>
      <p:ext uri="{BB962C8B-B14F-4D97-AF65-F5344CB8AC3E}">
        <p14:creationId xmlns:p14="http://schemas.microsoft.com/office/powerpoint/2010/main" val="257777658"/>
      </p:ext>
    </p:extLst>
  </p:cSld>
  <p:clrMapOvr>
    <a:masterClrMapping/>
  </p:clrMapOvr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19853</TotalTime>
  <Words>2876</Words>
  <Application>Microsoft Macintosh PowerPoint</Application>
  <PresentationFormat>Widescreen</PresentationFormat>
  <Paragraphs>335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ProjectLeadership</vt:lpstr>
      <vt:lpstr>Communication and  Expectation Management</vt:lpstr>
      <vt:lpstr>Project Communication</vt:lpstr>
      <vt:lpstr>Channels of Communication</vt:lpstr>
      <vt:lpstr>Communication Concepts</vt:lpstr>
      <vt:lpstr>Push / Pull / Hybrid Communication</vt:lpstr>
      <vt:lpstr>Meeting Issues</vt:lpstr>
      <vt:lpstr>Meeting Success</vt:lpstr>
      <vt:lpstr>Meeting Agenda</vt:lpstr>
      <vt:lpstr>Ethical Communication</vt:lpstr>
      <vt:lpstr>Communicating Metrics and Reports</vt:lpstr>
      <vt:lpstr>Example Project Metrics (1 of 2)</vt:lpstr>
      <vt:lpstr>Example Project Metrics (2 of 2)</vt:lpstr>
      <vt:lpstr>Example Project Reports (1 of 3)</vt:lpstr>
      <vt:lpstr>Example Project Reports (2 of 3)</vt:lpstr>
      <vt:lpstr>Example Project Reports (3 of 3)</vt:lpstr>
      <vt:lpstr>Stakeholder Expectation Management</vt:lpstr>
      <vt:lpstr>Summary and Conclusions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177</cp:revision>
  <dcterms:created xsi:type="dcterms:W3CDTF">2018-05-21T18:12:12Z</dcterms:created>
  <dcterms:modified xsi:type="dcterms:W3CDTF">2020-04-07T01:26:48Z</dcterms:modified>
</cp:coreProperties>
</file>