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handoutMasterIdLst>
    <p:handoutMasterId r:id="rId8"/>
  </p:handoutMasterIdLst>
  <p:sldIdLst>
    <p:sldId id="305" r:id="rId2"/>
    <p:sldId id="306" r:id="rId3"/>
    <p:sldId id="307" r:id="rId4"/>
    <p:sldId id="308" r:id="rId5"/>
    <p:sldId id="30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83" autoAdjust="0"/>
    <p:restoredTop sz="78405" autoAdjust="0"/>
  </p:normalViewPr>
  <p:slideViewPr>
    <p:cSldViewPr snapToGrid="0">
      <p:cViewPr>
        <p:scale>
          <a:sx n="50" d="100"/>
          <a:sy n="50" d="100"/>
        </p:scale>
        <p:origin x="-1104" y="-252"/>
      </p:cViewPr>
      <p:guideLst>
        <p:guide orient="horz" pos="2160"/>
        <p:guide pos="3840"/>
      </p:guideLst>
    </p:cSldViewPr>
  </p:slideViewPr>
  <p:outlineViewPr>
    <p:cViewPr>
      <p:scale>
        <a:sx n="33" d="100"/>
        <a:sy n="33" d="100"/>
      </p:scale>
      <p:origin x="0" y="0"/>
    </p:cViewPr>
  </p:outlineViewPr>
  <p:notesTextViewPr>
    <p:cViewPr>
      <p:scale>
        <a:sx n="1" d="1"/>
        <a:sy n="1" d="1"/>
      </p:scale>
      <p:origin x="0" y="108"/>
    </p:cViewPr>
  </p:notesTextViewPr>
  <p:notesViewPr>
    <p:cSldViewPr snapToGrid="0">
      <p:cViewPr varScale="1">
        <p:scale>
          <a:sx n="89" d="100"/>
          <a:sy n="89" d="100"/>
        </p:scale>
        <p:origin x="289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7DA6FD9-2EDC-4E70-A748-596C191FD959}" type="datetimeFigureOut">
              <a:rPr lang="en-US" smtClean="0"/>
              <a:t>11/15/2018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47EB05C-5264-453A-BF38-BF23082C0DBF}" type="slidenum">
              <a:rPr lang="en-US" smtClean="0"/>
              <a:t>‹#›</a:t>
            </a:fld>
            <a:endParaRPr lang="en-US"/>
          </a:p>
        </p:txBody>
      </p:sp>
    </p:spTree>
    <p:extLst>
      <p:ext uri="{BB962C8B-B14F-4D97-AF65-F5344CB8AC3E}">
        <p14:creationId xmlns:p14="http://schemas.microsoft.com/office/powerpoint/2010/main" val="18471413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E6916A-2F30-4BD5-A05E-656FEC62A0E7}" type="datetimeFigureOut">
              <a:rPr lang="en-US" smtClean="0"/>
              <a:t>11/15/2018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4432E4-4C49-4E27-8846-7ED75FA30D5D}" type="slidenum">
              <a:rPr lang="en-US" smtClean="0"/>
              <a:t>‹#›</a:t>
            </a:fld>
            <a:endParaRPr lang="en-US"/>
          </a:p>
        </p:txBody>
      </p:sp>
    </p:spTree>
    <p:extLst>
      <p:ext uri="{BB962C8B-B14F-4D97-AF65-F5344CB8AC3E}">
        <p14:creationId xmlns:p14="http://schemas.microsoft.com/office/powerpoint/2010/main" val="1960232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 section 5.2, </a:t>
            </a:r>
            <a:r>
              <a:rPr lang="en-US" i="1" baseline="0" dirty="0" smtClean="0"/>
              <a:t>pages 150-155 of the Project Team Leadership and Communication book.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5</a:t>
            </a:r>
            <a:r>
              <a:rPr lang="en-US" baseline="0" dirty="0" smtClean="0"/>
              <a:t> Minute activity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Learning Objective: </a:t>
            </a:r>
            <a:r>
              <a:rPr lang="en-US" b="0" dirty="0" smtClean="0"/>
              <a:t>Propose</a:t>
            </a:r>
            <a:r>
              <a:rPr lang="en-US" b="0" baseline="0" dirty="0" smtClean="0"/>
              <a:t> potential communication blockers for communication channels</a:t>
            </a: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Can be a basic, instructor-lead reinforcement activity</a:t>
            </a:r>
          </a:p>
        </p:txBody>
      </p:sp>
      <p:sp>
        <p:nvSpPr>
          <p:cNvPr id="4" name="Slide Number Placeholder 3"/>
          <p:cNvSpPr>
            <a:spLocks noGrp="1"/>
          </p:cNvSpPr>
          <p:nvPr>
            <p:ph type="sldNum" sz="quarter" idx="10"/>
          </p:nvPr>
        </p:nvSpPr>
        <p:spPr/>
        <p:txBody>
          <a:bodyPr/>
          <a:lstStyle/>
          <a:p>
            <a:fld id="{EF4432E4-4C49-4E27-8846-7ED75FA30D5D}" type="slidenum">
              <a:rPr lang="en-US" smtClean="0"/>
              <a:t>1</a:t>
            </a:fld>
            <a:endParaRPr lang="en-US"/>
          </a:p>
        </p:txBody>
      </p:sp>
    </p:spTree>
    <p:extLst>
      <p:ext uri="{BB962C8B-B14F-4D97-AF65-F5344CB8AC3E}">
        <p14:creationId xmlns:p14="http://schemas.microsoft.com/office/powerpoint/2010/main" val="3454473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 section 5.4, </a:t>
            </a:r>
            <a:r>
              <a:rPr lang="en-US" i="1" baseline="0" dirty="0" smtClean="0"/>
              <a:t>pages 159-162 of the Project Team Leadership and Communication book.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10-15</a:t>
            </a:r>
            <a:r>
              <a:rPr lang="en-US" baseline="0" dirty="0" smtClean="0"/>
              <a:t> Minute activity (segments can be timed)</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3 minutes to create the agenda</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3 minutes to hold the meeting</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4 minutes to publish the results and answer the follow-up questions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Learning Objective:</a:t>
            </a:r>
            <a:r>
              <a:rPr lang="en-US" b="0" dirty="0" smtClean="0"/>
              <a:t> Create a</a:t>
            </a:r>
            <a:r>
              <a:rPr lang="en-US" b="0" baseline="0" dirty="0" smtClean="0"/>
              <a:t> published</a:t>
            </a:r>
            <a:r>
              <a:rPr lang="en-US" b="0" dirty="0" smtClean="0"/>
              <a:t> agenda, planning and participating in a basic team meeting</a:t>
            </a: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Whiteboards, if available, could be used to create the agenda and results portions of this activity</a:t>
            </a:r>
          </a:p>
          <a:p>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2</a:t>
            </a:fld>
            <a:endParaRPr lang="en-US"/>
          </a:p>
        </p:txBody>
      </p:sp>
    </p:spTree>
    <p:extLst>
      <p:ext uri="{BB962C8B-B14F-4D97-AF65-F5344CB8AC3E}">
        <p14:creationId xmlns:p14="http://schemas.microsoft.com/office/powerpoint/2010/main" val="42108733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 section 5.5, </a:t>
            </a:r>
            <a:r>
              <a:rPr lang="en-US" i="1" baseline="0" dirty="0" smtClean="0"/>
              <a:t>pages 162-163 of the Project Team Leadership and Communication book.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10 Minute activity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Learning Objective:</a:t>
            </a:r>
            <a:r>
              <a:rPr lang="en-US" b="0" dirty="0" smtClean="0"/>
              <a:t> Analyze several basic ethics</a:t>
            </a:r>
            <a:r>
              <a:rPr lang="en-US" b="0" baseline="0" dirty="0" smtClean="0"/>
              <a:t> scenarios and potential ramifications</a:t>
            </a: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Activity could be adapted: have participants create their own scenarios and exchange them for analysis with others.</a:t>
            </a:r>
          </a:p>
        </p:txBody>
      </p:sp>
      <p:sp>
        <p:nvSpPr>
          <p:cNvPr id="4" name="Slide Number Placeholder 3"/>
          <p:cNvSpPr>
            <a:spLocks noGrp="1"/>
          </p:cNvSpPr>
          <p:nvPr>
            <p:ph type="sldNum" sz="quarter" idx="10"/>
          </p:nvPr>
        </p:nvSpPr>
        <p:spPr/>
        <p:txBody>
          <a:bodyPr/>
          <a:lstStyle/>
          <a:p>
            <a:fld id="{EF4432E4-4C49-4E27-8846-7ED75FA30D5D}" type="slidenum">
              <a:rPr lang="en-US" smtClean="0"/>
              <a:t>3</a:t>
            </a:fld>
            <a:endParaRPr lang="en-US"/>
          </a:p>
        </p:txBody>
      </p:sp>
    </p:spTree>
    <p:extLst>
      <p:ext uri="{BB962C8B-B14F-4D97-AF65-F5344CB8AC3E}">
        <p14:creationId xmlns:p14="http://schemas.microsoft.com/office/powerpoint/2010/main" val="12195744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 section 5.6, </a:t>
            </a:r>
            <a:r>
              <a:rPr lang="en-US" i="1" baseline="0" dirty="0" smtClean="0"/>
              <a:t>pages 164-170 of the Project Team Leadership and Communication book.</a:t>
            </a:r>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5 Minute activity</a:t>
            </a:r>
          </a:p>
          <a:p>
            <a:endParaRPr lang="en-US" dirty="0" smtClean="0"/>
          </a:p>
          <a:p>
            <a:r>
              <a:rPr lang="en-US" b="1" dirty="0" smtClean="0"/>
              <a:t>Learning Objective: </a:t>
            </a:r>
            <a:r>
              <a:rPr lang="en-US" dirty="0" smtClean="0"/>
              <a:t>Classify project metrics</a:t>
            </a:r>
            <a:r>
              <a:rPr lang="en-US" baseline="0" dirty="0" smtClean="0"/>
              <a:t> and reports by fulfilled need</a:t>
            </a:r>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4</a:t>
            </a:fld>
            <a:endParaRPr lang="en-US"/>
          </a:p>
        </p:txBody>
      </p:sp>
    </p:spTree>
    <p:extLst>
      <p:ext uri="{BB962C8B-B14F-4D97-AF65-F5344CB8AC3E}">
        <p14:creationId xmlns:p14="http://schemas.microsoft.com/office/powerpoint/2010/main" val="2922215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 section 5.7, </a:t>
            </a:r>
            <a:r>
              <a:rPr lang="en-US" i="1" baseline="0" dirty="0" smtClean="0"/>
              <a:t>pages 171-172 of the Project Team Leadership and Communication book.</a:t>
            </a:r>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10 Minute activity</a:t>
            </a:r>
          </a:p>
          <a:p>
            <a:endParaRPr lang="en-US" dirty="0" smtClean="0"/>
          </a:p>
          <a:p>
            <a:r>
              <a:rPr lang="en-US" b="1" dirty="0" smtClean="0"/>
              <a:t>Learning Objective: </a:t>
            </a:r>
            <a:r>
              <a:rPr lang="en-US" b="0" dirty="0" smtClean="0"/>
              <a:t>Assemble</a:t>
            </a:r>
            <a:r>
              <a:rPr lang="en-US" b="0" baseline="0" dirty="0" smtClean="0"/>
              <a:t> a basic communication strategy while considering stakeholder expectations</a:t>
            </a:r>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smtClean="0"/>
              <a:t>Whiteboards, if available, could be used to create the agenda and results portions of this activity</a:t>
            </a:r>
          </a:p>
        </p:txBody>
      </p:sp>
      <p:sp>
        <p:nvSpPr>
          <p:cNvPr id="4" name="Slide Number Placeholder 3"/>
          <p:cNvSpPr>
            <a:spLocks noGrp="1"/>
          </p:cNvSpPr>
          <p:nvPr>
            <p:ph type="sldNum" sz="quarter" idx="10"/>
          </p:nvPr>
        </p:nvSpPr>
        <p:spPr/>
        <p:txBody>
          <a:bodyPr/>
          <a:lstStyle/>
          <a:p>
            <a:fld id="{EF4432E4-4C49-4E27-8846-7ED75FA30D5D}" type="slidenum">
              <a:rPr lang="en-US" smtClean="0"/>
              <a:t>5</a:t>
            </a:fld>
            <a:endParaRPr lang="en-US"/>
          </a:p>
        </p:txBody>
      </p:sp>
    </p:spTree>
    <p:extLst>
      <p:ext uri="{BB962C8B-B14F-4D97-AF65-F5344CB8AC3E}">
        <p14:creationId xmlns:p14="http://schemas.microsoft.com/office/powerpoint/2010/main" val="3940500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Rectangle 5"/>
          <p:cNvSpPr/>
          <p:nvPr/>
        </p:nvSpPr>
        <p:spPr>
          <a:xfrm>
            <a:off x="11044472" y="978639"/>
            <a:ext cx="1143000" cy="990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914400" y="3886200"/>
            <a:ext cx="10363200" cy="1752600"/>
          </a:xfrm>
        </p:spPr>
        <p:txBody>
          <a:bodyPr/>
          <a:lstStyle>
            <a:lvl1pPr marL="0" indent="0" algn="ctr">
              <a:buNone/>
              <a:defRPr>
                <a:solidFill>
                  <a:schemeClr val="tx1">
                    <a:tint val="75000"/>
                  </a:schemeClr>
                </a:solidFill>
              </a:defRPr>
            </a:lvl1pPr>
            <a:lvl2pPr marL="342892" indent="0" algn="ctr">
              <a:buNone/>
              <a:defRPr>
                <a:solidFill>
                  <a:schemeClr val="tx1">
                    <a:tint val="75000"/>
                  </a:schemeClr>
                </a:solidFill>
              </a:defRPr>
            </a:lvl2pPr>
            <a:lvl3pPr marL="685783"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8"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914400" y="2130434"/>
            <a:ext cx="10363200" cy="1470025"/>
          </a:xfrm>
        </p:spPr>
        <p:txBody>
          <a:bodyPr>
            <a:normAutofit/>
          </a:bodyPr>
          <a:lstStyle>
            <a:lvl1pPr>
              <a:defRPr sz="6000"/>
            </a:lvl1pPr>
          </a:lstStyle>
          <a:p>
            <a:r>
              <a:rPr lang="en-US" smtClean="0"/>
              <a:t>Click to edit Master title style</a:t>
            </a:r>
            <a:endParaRPr lang="en-US" dirty="0"/>
          </a:p>
        </p:txBody>
      </p:sp>
      <p:sp>
        <p:nvSpPr>
          <p:cNvPr id="136" name="Rectangle 135"/>
          <p:cNvSpPr/>
          <p:nvPr/>
        </p:nvSpPr>
        <p:spPr>
          <a:xfrm>
            <a:off x="7560207" y="445848"/>
            <a:ext cx="1905000" cy="167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137" name="Footer Placeholder 4"/>
          <p:cNvSpPr>
            <a:spLocks noGrp="1"/>
          </p:cNvSpPr>
          <p:nvPr>
            <p:ph type="ftr" sz="quarter" idx="11"/>
          </p:nvPr>
        </p:nvSpPr>
        <p:spPr>
          <a:xfrm>
            <a:off x="3505200" y="6489708"/>
            <a:ext cx="2895600" cy="365125"/>
          </a:xfrm>
          <a:prstGeom prst="rect">
            <a:avLst/>
          </a:prstGeom>
        </p:spPr>
        <p:txBody>
          <a:bodyPr/>
          <a:lstStyle/>
          <a:p>
            <a:endParaRPr lang="en-US"/>
          </a:p>
        </p:txBody>
      </p:sp>
      <p:sp>
        <p:nvSpPr>
          <p:cNvPr id="138" name="Hexagon 137"/>
          <p:cNvSpPr/>
          <p:nvPr/>
        </p:nvSpPr>
        <p:spPr>
          <a:xfrm>
            <a:off x="4069501" y="5615432"/>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0" name="Hexagon 139"/>
          <p:cNvSpPr/>
          <p:nvPr/>
        </p:nvSpPr>
        <p:spPr>
          <a:xfrm>
            <a:off x="1757559" y="6042415"/>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1" name="Hexagon 140"/>
          <p:cNvSpPr/>
          <p:nvPr/>
        </p:nvSpPr>
        <p:spPr>
          <a:xfrm>
            <a:off x="3299847" y="6042415"/>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2" name="Hexagon 141"/>
          <p:cNvSpPr/>
          <p:nvPr/>
        </p:nvSpPr>
        <p:spPr>
          <a:xfrm>
            <a:off x="6369541" y="6019720"/>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144" name="Hexagon 143"/>
          <p:cNvSpPr/>
          <p:nvPr/>
        </p:nvSpPr>
        <p:spPr>
          <a:xfrm>
            <a:off x="217161" y="6051914"/>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6" name="Hexagon 145"/>
          <p:cNvSpPr/>
          <p:nvPr/>
        </p:nvSpPr>
        <p:spPr>
          <a:xfrm>
            <a:off x="2531911" y="5621012"/>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7" name="Hexagon 146"/>
          <p:cNvSpPr/>
          <p:nvPr/>
        </p:nvSpPr>
        <p:spPr>
          <a:xfrm>
            <a:off x="989660" y="5636203"/>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8" name="Hexagon 147"/>
          <p:cNvSpPr/>
          <p:nvPr/>
        </p:nvSpPr>
        <p:spPr>
          <a:xfrm>
            <a:off x="5597689" y="5585380"/>
            <a:ext cx="990600" cy="868680"/>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1" name="Hexagon 150"/>
          <p:cNvSpPr/>
          <p:nvPr/>
        </p:nvSpPr>
        <p:spPr>
          <a:xfrm>
            <a:off x="4828797" y="6014377"/>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5" name="Hexagon 154"/>
          <p:cNvSpPr/>
          <p:nvPr/>
        </p:nvSpPr>
        <p:spPr>
          <a:xfrm>
            <a:off x="7913461" y="6035295"/>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9" name="Hexagon 158"/>
          <p:cNvSpPr/>
          <p:nvPr/>
        </p:nvSpPr>
        <p:spPr>
          <a:xfrm>
            <a:off x="7146285" y="5598080"/>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3" name="Hexagon 162"/>
          <p:cNvSpPr/>
          <p:nvPr/>
        </p:nvSpPr>
        <p:spPr>
          <a:xfrm>
            <a:off x="210985" y="-14049"/>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4" name="Hexagon 163"/>
          <p:cNvSpPr/>
          <p:nvPr/>
        </p:nvSpPr>
        <p:spPr>
          <a:xfrm>
            <a:off x="8711852" y="405454"/>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5" name="Hexagon 164"/>
          <p:cNvSpPr/>
          <p:nvPr/>
        </p:nvSpPr>
        <p:spPr>
          <a:xfrm>
            <a:off x="3304609" y="-20094"/>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6" name="Hexagon 165"/>
          <p:cNvSpPr/>
          <p:nvPr/>
        </p:nvSpPr>
        <p:spPr>
          <a:xfrm>
            <a:off x="4849660" y="-18812"/>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7" name="Hexagon 166"/>
          <p:cNvSpPr/>
          <p:nvPr/>
        </p:nvSpPr>
        <p:spPr>
          <a:xfrm>
            <a:off x="972991" y="1259865"/>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8" name="Hexagon 167"/>
          <p:cNvSpPr/>
          <p:nvPr/>
        </p:nvSpPr>
        <p:spPr>
          <a:xfrm>
            <a:off x="8711852" y="1254309"/>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9" name="Hexagon 168"/>
          <p:cNvSpPr/>
          <p:nvPr/>
        </p:nvSpPr>
        <p:spPr>
          <a:xfrm>
            <a:off x="4852835" y="833872"/>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0" name="Hexagon 169"/>
          <p:cNvSpPr/>
          <p:nvPr/>
        </p:nvSpPr>
        <p:spPr>
          <a:xfrm>
            <a:off x="3304609" y="833872"/>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1" name="Hexagon 170"/>
          <p:cNvSpPr/>
          <p:nvPr/>
        </p:nvSpPr>
        <p:spPr>
          <a:xfrm>
            <a:off x="984899" y="405790"/>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2" name="Hexagon 171"/>
          <p:cNvSpPr/>
          <p:nvPr/>
        </p:nvSpPr>
        <p:spPr>
          <a:xfrm>
            <a:off x="4080615" y="1260855"/>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4" name="Hexagon 173"/>
          <p:cNvSpPr/>
          <p:nvPr/>
        </p:nvSpPr>
        <p:spPr>
          <a:xfrm>
            <a:off x="1752003" y="836057"/>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6" name="Hexagon 175"/>
          <p:cNvSpPr/>
          <p:nvPr/>
        </p:nvSpPr>
        <p:spPr>
          <a:xfrm>
            <a:off x="2531911" y="1259865"/>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8" name="Hexagon 177"/>
          <p:cNvSpPr/>
          <p:nvPr/>
        </p:nvSpPr>
        <p:spPr>
          <a:xfrm>
            <a:off x="1765496" y="-11668"/>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9" name="Hexagon 178"/>
          <p:cNvSpPr/>
          <p:nvPr/>
        </p:nvSpPr>
        <p:spPr>
          <a:xfrm>
            <a:off x="4074265" y="406889"/>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0" name="Hexagon 179"/>
          <p:cNvSpPr/>
          <p:nvPr/>
        </p:nvSpPr>
        <p:spPr>
          <a:xfrm>
            <a:off x="2529531" y="405790"/>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1" name="Hexagon 180"/>
          <p:cNvSpPr/>
          <p:nvPr/>
        </p:nvSpPr>
        <p:spPr>
          <a:xfrm>
            <a:off x="210985" y="840026"/>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2" name="Hexagon 181"/>
          <p:cNvSpPr/>
          <p:nvPr/>
        </p:nvSpPr>
        <p:spPr>
          <a:xfrm>
            <a:off x="7934455" y="-8981"/>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3" name="Hexagon 182"/>
          <p:cNvSpPr/>
          <p:nvPr/>
        </p:nvSpPr>
        <p:spPr>
          <a:xfrm>
            <a:off x="6396755" y="-1600"/>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4" name="Hexagon 183"/>
          <p:cNvSpPr/>
          <p:nvPr/>
        </p:nvSpPr>
        <p:spPr>
          <a:xfrm>
            <a:off x="6384228" y="832089"/>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5" name="Hexagon 184"/>
          <p:cNvSpPr/>
          <p:nvPr/>
        </p:nvSpPr>
        <p:spPr>
          <a:xfrm>
            <a:off x="7161756" y="412140"/>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6" name="Hexagon 185"/>
          <p:cNvSpPr/>
          <p:nvPr/>
        </p:nvSpPr>
        <p:spPr>
          <a:xfrm>
            <a:off x="5624187" y="399614"/>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0" name="Hexagon 189"/>
          <p:cNvSpPr/>
          <p:nvPr/>
        </p:nvSpPr>
        <p:spPr>
          <a:xfrm>
            <a:off x="-6278" y="406889"/>
            <a:ext cx="446908"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8"/>
              <a:gd name="connsiteY0" fmla="*/ 853966 h 853966"/>
              <a:gd name="connsiteX1" fmla="*/ 0 w 777108"/>
              <a:gd name="connsiteY1" fmla="*/ 0 h 853966"/>
              <a:gd name="connsiteX2" fmla="*/ 563617 w 777108"/>
              <a:gd name="connsiteY2" fmla="*/ 0 h 853966"/>
              <a:gd name="connsiteX3" fmla="*/ 777108 w 777108"/>
              <a:gd name="connsiteY3" fmla="*/ 426983 h 853966"/>
              <a:gd name="connsiteX4" fmla="*/ 563617 w 777108"/>
              <a:gd name="connsiteY4" fmla="*/ 853966 h 853966"/>
              <a:gd name="connsiteX5" fmla="*/ 0 w 777108"/>
              <a:gd name="connsiteY5" fmla="*/ 853966 h 853966"/>
              <a:gd name="connsiteX0" fmla="*/ 368300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68300 w 777108"/>
              <a:gd name="connsiteY5" fmla="*/ 857141 h 857141"/>
              <a:gd name="connsiteX0" fmla="*/ 327025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27025 w 777108"/>
              <a:gd name="connsiteY5" fmla="*/ 857141 h 857141"/>
              <a:gd name="connsiteX0" fmla="*/ 0 w 450083"/>
              <a:gd name="connsiteY0" fmla="*/ 857141 h 857141"/>
              <a:gd name="connsiteX1" fmla="*/ 6350 w 450083"/>
              <a:gd name="connsiteY1" fmla="*/ 3175 h 857141"/>
              <a:gd name="connsiteX2" fmla="*/ 236592 w 450083"/>
              <a:gd name="connsiteY2" fmla="*/ 0 h 857141"/>
              <a:gd name="connsiteX3" fmla="*/ 450083 w 450083"/>
              <a:gd name="connsiteY3" fmla="*/ 426983 h 857141"/>
              <a:gd name="connsiteX4" fmla="*/ 236592 w 450083"/>
              <a:gd name="connsiteY4" fmla="*/ 853966 h 857141"/>
              <a:gd name="connsiteX5" fmla="*/ 0 w 450083"/>
              <a:gd name="connsiteY5" fmla="*/ 857141 h 857141"/>
              <a:gd name="connsiteX0" fmla="*/ 0 w 446908"/>
              <a:gd name="connsiteY0" fmla="*/ 853966 h 853966"/>
              <a:gd name="connsiteX1" fmla="*/ 3175 w 446908"/>
              <a:gd name="connsiteY1" fmla="*/ 3175 h 853966"/>
              <a:gd name="connsiteX2" fmla="*/ 233417 w 446908"/>
              <a:gd name="connsiteY2" fmla="*/ 0 h 853966"/>
              <a:gd name="connsiteX3" fmla="*/ 446908 w 446908"/>
              <a:gd name="connsiteY3" fmla="*/ 426983 h 853966"/>
              <a:gd name="connsiteX4" fmla="*/ 233417 w 446908"/>
              <a:gd name="connsiteY4" fmla="*/ 853966 h 853966"/>
              <a:gd name="connsiteX5" fmla="*/ 0 w 446908"/>
              <a:gd name="connsiteY5" fmla="*/ 853966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908" h="853966">
                <a:moveTo>
                  <a:pt x="0" y="853966"/>
                </a:moveTo>
                <a:cubicBezTo>
                  <a:pt x="2117" y="569311"/>
                  <a:pt x="1058" y="287830"/>
                  <a:pt x="3175" y="3175"/>
                </a:cubicBezTo>
                <a:lnTo>
                  <a:pt x="233417" y="0"/>
                </a:lnTo>
                <a:lnTo>
                  <a:pt x="446908" y="426983"/>
                </a:lnTo>
                <a:lnTo>
                  <a:pt x="233417" y="853966"/>
                </a:lnTo>
                <a:lnTo>
                  <a:pt x="0" y="853966"/>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1" name="Hexagon 190"/>
          <p:cNvSpPr/>
          <p:nvPr/>
        </p:nvSpPr>
        <p:spPr>
          <a:xfrm>
            <a:off x="7934455" y="826597"/>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2" name="Hexagon 191"/>
          <p:cNvSpPr/>
          <p:nvPr/>
        </p:nvSpPr>
        <p:spPr>
          <a:xfrm>
            <a:off x="7161593" y="1257875"/>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3" name="Hexagon 192"/>
          <p:cNvSpPr/>
          <p:nvPr/>
        </p:nvSpPr>
        <p:spPr>
          <a:xfrm>
            <a:off x="5622347" y="1253580"/>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7" name="Hexagon 196"/>
          <p:cNvSpPr/>
          <p:nvPr/>
        </p:nvSpPr>
        <p:spPr>
          <a:xfrm>
            <a:off x="8687813" y="5610837"/>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0" name="Hexagon 199"/>
          <p:cNvSpPr/>
          <p:nvPr/>
        </p:nvSpPr>
        <p:spPr>
          <a:xfrm>
            <a:off x="10237908" y="1250562"/>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1" name="Hexagon 200"/>
          <p:cNvSpPr/>
          <p:nvPr/>
        </p:nvSpPr>
        <p:spPr>
          <a:xfrm>
            <a:off x="10237908" y="-20373"/>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2" name="Hexagon 201"/>
          <p:cNvSpPr/>
          <p:nvPr/>
        </p:nvSpPr>
        <p:spPr>
          <a:xfrm>
            <a:off x="10237908" y="396596"/>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3" name="Hexagon 202"/>
          <p:cNvSpPr/>
          <p:nvPr/>
        </p:nvSpPr>
        <p:spPr>
          <a:xfrm>
            <a:off x="9469741" y="-15917"/>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4" name="Hexagon 203"/>
          <p:cNvSpPr/>
          <p:nvPr/>
        </p:nvSpPr>
        <p:spPr>
          <a:xfrm>
            <a:off x="9474349" y="829424"/>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5" name="Hexagon 204"/>
          <p:cNvSpPr/>
          <p:nvPr/>
        </p:nvSpPr>
        <p:spPr>
          <a:xfrm>
            <a:off x="11006755" y="815948"/>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6" name="Hexagon 205"/>
          <p:cNvSpPr/>
          <p:nvPr/>
        </p:nvSpPr>
        <p:spPr>
          <a:xfrm>
            <a:off x="11009929" y="-28667"/>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7" name="Hexagon 206"/>
          <p:cNvSpPr/>
          <p:nvPr/>
        </p:nvSpPr>
        <p:spPr>
          <a:xfrm>
            <a:off x="11775331" y="1248155"/>
            <a:ext cx="417769"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7769" h="853966">
                <a:moveTo>
                  <a:pt x="0" y="426983"/>
                </a:moveTo>
                <a:lnTo>
                  <a:pt x="213492" y="0"/>
                </a:lnTo>
                <a:lnTo>
                  <a:pt x="417539" y="0"/>
                </a:lnTo>
                <a:cubicBezTo>
                  <a:pt x="416745" y="284655"/>
                  <a:pt x="418335" y="569311"/>
                  <a:pt x="417541" y="853966"/>
                </a:cubicBezTo>
                <a:lnTo>
                  <a:pt x="213492" y="853966"/>
                </a:lnTo>
                <a:lnTo>
                  <a:pt x="0" y="426983"/>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3" name="Hexagon 212"/>
          <p:cNvSpPr/>
          <p:nvPr/>
        </p:nvSpPr>
        <p:spPr>
          <a:xfrm>
            <a:off x="10218942" y="5627244"/>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4" name="Hexagon 213"/>
          <p:cNvSpPr/>
          <p:nvPr/>
        </p:nvSpPr>
        <p:spPr>
          <a:xfrm>
            <a:off x="9446244" y="6046896"/>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5" name="Hexagon 214"/>
          <p:cNvSpPr/>
          <p:nvPr/>
        </p:nvSpPr>
        <p:spPr>
          <a:xfrm>
            <a:off x="10980434" y="6015146"/>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8" name="Hexagon 206"/>
          <p:cNvSpPr/>
          <p:nvPr/>
        </p:nvSpPr>
        <p:spPr>
          <a:xfrm>
            <a:off x="11778096" y="396596"/>
            <a:ext cx="417769"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7769" h="853966">
                <a:moveTo>
                  <a:pt x="0" y="426983"/>
                </a:moveTo>
                <a:lnTo>
                  <a:pt x="213492" y="0"/>
                </a:lnTo>
                <a:lnTo>
                  <a:pt x="417539" y="0"/>
                </a:lnTo>
                <a:cubicBezTo>
                  <a:pt x="416745" y="284655"/>
                  <a:pt x="418335" y="569311"/>
                  <a:pt x="417541" y="853966"/>
                </a:cubicBezTo>
                <a:lnTo>
                  <a:pt x="213492" y="853966"/>
                </a:lnTo>
                <a:lnTo>
                  <a:pt x="0" y="426983"/>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19" name="Hexagon 206"/>
          <p:cNvSpPr/>
          <p:nvPr/>
        </p:nvSpPr>
        <p:spPr>
          <a:xfrm>
            <a:off x="11780160" y="-25136"/>
            <a:ext cx="417769"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 name="connsiteX0" fmla="*/ 0 w 417769"/>
              <a:gd name="connsiteY0" fmla="*/ 426983 h 853966"/>
              <a:gd name="connsiteX1" fmla="*/ 417539 w 417769"/>
              <a:gd name="connsiteY1" fmla="*/ 0 h 853966"/>
              <a:gd name="connsiteX2" fmla="*/ 417541 w 417769"/>
              <a:gd name="connsiteY2" fmla="*/ 853966 h 853966"/>
              <a:gd name="connsiteX3" fmla="*/ 213492 w 417769"/>
              <a:gd name="connsiteY3" fmla="*/ 853966 h 853966"/>
              <a:gd name="connsiteX4" fmla="*/ 0 w 417769"/>
              <a:gd name="connsiteY4" fmla="*/ 426983 h 853966"/>
              <a:gd name="connsiteX0" fmla="*/ 0 w 417769"/>
              <a:gd name="connsiteY0" fmla="*/ 3121 h 430104"/>
              <a:gd name="connsiteX1" fmla="*/ 417539 w 417769"/>
              <a:gd name="connsiteY1" fmla="*/ 0 h 430104"/>
              <a:gd name="connsiteX2" fmla="*/ 417541 w 417769"/>
              <a:gd name="connsiteY2" fmla="*/ 430104 h 430104"/>
              <a:gd name="connsiteX3" fmla="*/ 213492 w 417769"/>
              <a:gd name="connsiteY3" fmla="*/ 430104 h 430104"/>
              <a:gd name="connsiteX4" fmla="*/ 0 w 417769"/>
              <a:gd name="connsiteY4" fmla="*/ 3121 h 430104"/>
              <a:gd name="connsiteX0" fmla="*/ 0 w 417769"/>
              <a:gd name="connsiteY0" fmla="*/ 0 h 426983"/>
              <a:gd name="connsiteX1" fmla="*/ 417539 w 417769"/>
              <a:gd name="connsiteY1" fmla="*/ 1642 h 426983"/>
              <a:gd name="connsiteX2" fmla="*/ 417541 w 417769"/>
              <a:gd name="connsiteY2" fmla="*/ 426983 h 426983"/>
              <a:gd name="connsiteX3" fmla="*/ 213492 w 417769"/>
              <a:gd name="connsiteY3" fmla="*/ 426983 h 426983"/>
              <a:gd name="connsiteX4" fmla="*/ 0 w 417769"/>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7769" h="426983">
                <a:moveTo>
                  <a:pt x="0" y="0"/>
                </a:moveTo>
                <a:lnTo>
                  <a:pt x="417539" y="1642"/>
                </a:lnTo>
                <a:cubicBezTo>
                  <a:pt x="416745" y="286297"/>
                  <a:pt x="418335" y="142328"/>
                  <a:pt x="417541" y="426983"/>
                </a:cubicBez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0" name="Hexagon 200"/>
          <p:cNvSpPr/>
          <p:nvPr/>
        </p:nvSpPr>
        <p:spPr>
          <a:xfrm>
            <a:off x="8705025" y="-14951"/>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1" name="Hexagon 200"/>
          <p:cNvSpPr/>
          <p:nvPr/>
        </p:nvSpPr>
        <p:spPr>
          <a:xfrm>
            <a:off x="7160799" y="-5785"/>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2" name="Hexagon 200"/>
          <p:cNvSpPr/>
          <p:nvPr/>
        </p:nvSpPr>
        <p:spPr>
          <a:xfrm>
            <a:off x="5627407" y="-15286"/>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3" name="Hexagon 200"/>
          <p:cNvSpPr/>
          <p:nvPr/>
        </p:nvSpPr>
        <p:spPr>
          <a:xfrm>
            <a:off x="4076162" y="-19050"/>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4" name="Hexagon 200"/>
          <p:cNvSpPr/>
          <p:nvPr/>
        </p:nvSpPr>
        <p:spPr>
          <a:xfrm>
            <a:off x="2543279" y="-13628"/>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5" name="Hexagon 200"/>
          <p:cNvSpPr/>
          <p:nvPr/>
        </p:nvSpPr>
        <p:spPr>
          <a:xfrm>
            <a:off x="986353" y="-7637"/>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6" name="Hexagon 200"/>
          <p:cNvSpPr/>
          <p:nvPr/>
        </p:nvSpPr>
        <p:spPr>
          <a:xfrm>
            <a:off x="-172" y="-13963"/>
            <a:ext cx="450083"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 name="connsiteX0" fmla="*/ 332608 w 777108"/>
              <a:gd name="connsiteY0" fmla="*/ 0 h 426983"/>
              <a:gd name="connsiteX1" fmla="*/ 777108 w 777108"/>
              <a:gd name="connsiteY1" fmla="*/ 0 h 426983"/>
              <a:gd name="connsiteX2" fmla="*/ 563617 w 777108"/>
              <a:gd name="connsiteY2" fmla="*/ 426983 h 426983"/>
              <a:gd name="connsiteX3" fmla="*/ 0 w 777108"/>
              <a:gd name="connsiteY3" fmla="*/ 426983 h 426983"/>
              <a:gd name="connsiteX4" fmla="*/ 332608 w 777108"/>
              <a:gd name="connsiteY4" fmla="*/ 0 h 426983"/>
              <a:gd name="connsiteX0" fmla="*/ 15108 w 459608"/>
              <a:gd name="connsiteY0" fmla="*/ 0 h 430158"/>
              <a:gd name="connsiteX1" fmla="*/ 459608 w 459608"/>
              <a:gd name="connsiteY1" fmla="*/ 0 h 430158"/>
              <a:gd name="connsiteX2" fmla="*/ 246117 w 459608"/>
              <a:gd name="connsiteY2" fmla="*/ 426983 h 430158"/>
              <a:gd name="connsiteX3" fmla="*/ 0 w 459608"/>
              <a:gd name="connsiteY3" fmla="*/ 430158 h 430158"/>
              <a:gd name="connsiteX4" fmla="*/ 15108 w 459608"/>
              <a:gd name="connsiteY4" fmla="*/ 0 h 430158"/>
              <a:gd name="connsiteX0" fmla="*/ 5583 w 450083"/>
              <a:gd name="connsiteY0" fmla="*/ 0 h 426983"/>
              <a:gd name="connsiteX1" fmla="*/ 450083 w 450083"/>
              <a:gd name="connsiteY1" fmla="*/ 0 h 426983"/>
              <a:gd name="connsiteX2" fmla="*/ 236592 w 450083"/>
              <a:gd name="connsiteY2" fmla="*/ 426983 h 426983"/>
              <a:gd name="connsiteX3" fmla="*/ 0 w 450083"/>
              <a:gd name="connsiteY3" fmla="*/ 426983 h 426983"/>
              <a:gd name="connsiteX4" fmla="*/ 5583 w 450083"/>
              <a:gd name="connsiteY4" fmla="*/ 0 h 426983"/>
              <a:gd name="connsiteX0" fmla="*/ 820 w 450083"/>
              <a:gd name="connsiteY0" fmla="*/ 7144 h 426983"/>
              <a:gd name="connsiteX1" fmla="*/ 450083 w 450083"/>
              <a:gd name="connsiteY1" fmla="*/ 0 h 426983"/>
              <a:gd name="connsiteX2" fmla="*/ 236592 w 450083"/>
              <a:gd name="connsiteY2" fmla="*/ 426983 h 426983"/>
              <a:gd name="connsiteX3" fmla="*/ 0 w 450083"/>
              <a:gd name="connsiteY3" fmla="*/ 426983 h 426983"/>
              <a:gd name="connsiteX4" fmla="*/ 820 w 450083"/>
              <a:gd name="connsiteY4" fmla="*/ 7144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0083" h="426983">
                <a:moveTo>
                  <a:pt x="820" y="7144"/>
                </a:moveTo>
                <a:lnTo>
                  <a:pt x="450083" y="0"/>
                </a:lnTo>
                <a:lnTo>
                  <a:pt x="236592" y="426983"/>
                </a:lnTo>
                <a:lnTo>
                  <a:pt x="0" y="426983"/>
                </a:lnTo>
                <a:cubicBezTo>
                  <a:pt x="273" y="287037"/>
                  <a:pt x="547" y="147090"/>
                  <a:pt x="820" y="7144"/>
                </a:cubicBez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7" name="Hexagon 189"/>
          <p:cNvSpPr/>
          <p:nvPr/>
        </p:nvSpPr>
        <p:spPr>
          <a:xfrm>
            <a:off x="-6279" y="1254968"/>
            <a:ext cx="446908"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8"/>
              <a:gd name="connsiteY0" fmla="*/ 853966 h 853966"/>
              <a:gd name="connsiteX1" fmla="*/ 0 w 777108"/>
              <a:gd name="connsiteY1" fmla="*/ 0 h 853966"/>
              <a:gd name="connsiteX2" fmla="*/ 563617 w 777108"/>
              <a:gd name="connsiteY2" fmla="*/ 0 h 853966"/>
              <a:gd name="connsiteX3" fmla="*/ 777108 w 777108"/>
              <a:gd name="connsiteY3" fmla="*/ 426983 h 853966"/>
              <a:gd name="connsiteX4" fmla="*/ 563617 w 777108"/>
              <a:gd name="connsiteY4" fmla="*/ 853966 h 853966"/>
              <a:gd name="connsiteX5" fmla="*/ 0 w 777108"/>
              <a:gd name="connsiteY5" fmla="*/ 853966 h 853966"/>
              <a:gd name="connsiteX0" fmla="*/ 368300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68300 w 777108"/>
              <a:gd name="connsiteY5" fmla="*/ 857141 h 857141"/>
              <a:gd name="connsiteX0" fmla="*/ 327025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27025 w 777108"/>
              <a:gd name="connsiteY5" fmla="*/ 857141 h 857141"/>
              <a:gd name="connsiteX0" fmla="*/ 0 w 450083"/>
              <a:gd name="connsiteY0" fmla="*/ 857141 h 857141"/>
              <a:gd name="connsiteX1" fmla="*/ 6350 w 450083"/>
              <a:gd name="connsiteY1" fmla="*/ 3175 h 857141"/>
              <a:gd name="connsiteX2" fmla="*/ 236592 w 450083"/>
              <a:gd name="connsiteY2" fmla="*/ 0 h 857141"/>
              <a:gd name="connsiteX3" fmla="*/ 450083 w 450083"/>
              <a:gd name="connsiteY3" fmla="*/ 426983 h 857141"/>
              <a:gd name="connsiteX4" fmla="*/ 236592 w 450083"/>
              <a:gd name="connsiteY4" fmla="*/ 853966 h 857141"/>
              <a:gd name="connsiteX5" fmla="*/ 0 w 450083"/>
              <a:gd name="connsiteY5" fmla="*/ 857141 h 857141"/>
              <a:gd name="connsiteX0" fmla="*/ 0 w 446908"/>
              <a:gd name="connsiteY0" fmla="*/ 853966 h 853966"/>
              <a:gd name="connsiteX1" fmla="*/ 3175 w 446908"/>
              <a:gd name="connsiteY1" fmla="*/ 3175 h 853966"/>
              <a:gd name="connsiteX2" fmla="*/ 233417 w 446908"/>
              <a:gd name="connsiteY2" fmla="*/ 0 h 853966"/>
              <a:gd name="connsiteX3" fmla="*/ 446908 w 446908"/>
              <a:gd name="connsiteY3" fmla="*/ 426983 h 853966"/>
              <a:gd name="connsiteX4" fmla="*/ 233417 w 446908"/>
              <a:gd name="connsiteY4" fmla="*/ 853966 h 853966"/>
              <a:gd name="connsiteX5" fmla="*/ 0 w 446908"/>
              <a:gd name="connsiteY5" fmla="*/ 853966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908" h="853966">
                <a:moveTo>
                  <a:pt x="0" y="853966"/>
                </a:moveTo>
                <a:cubicBezTo>
                  <a:pt x="2117" y="569311"/>
                  <a:pt x="1058" y="287830"/>
                  <a:pt x="3175" y="3175"/>
                </a:cubicBezTo>
                <a:lnTo>
                  <a:pt x="233417" y="0"/>
                </a:lnTo>
                <a:lnTo>
                  <a:pt x="446908" y="426983"/>
                </a:lnTo>
                <a:lnTo>
                  <a:pt x="233417" y="853966"/>
                </a:lnTo>
                <a:lnTo>
                  <a:pt x="0" y="853966"/>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9" name="Hexagon 200"/>
          <p:cNvSpPr/>
          <p:nvPr/>
        </p:nvSpPr>
        <p:spPr>
          <a:xfrm rot="10800000">
            <a:off x="10211799" y="6437077"/>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0" name="Hexagon 206"/>
          <p:cNvSpPr/>
          <p:nvPr/>
        </p:nvSpPr>
        <p:spPr>
          <a:xfrm rot="10800000">
            <a:off x="-1516" y="6469397"/>
            <a:ext cx="438414"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 name="connsiteX0" fmla="*/ 0 w 417769"/>
              <a:gd name="connsiteY0" fmla="*/ 426983 h 853966"/>
              <a:gd name="connsiteX1" fmla="*/ 417539 w 417769"/>
              <a:gd name="connsiteY1" fmla="*/ 0 h 853966"/>
              <a:gd name="connsiteX2" fmla="*/ 417541 w 417769"/>
              <a:gd name="connsiteY2" fmla="*/ 853966 h 853966"/>
              <a:gd name="connsiteX3" fmla="*/ 213492 w 417769"/>
              <a:gd name="connsiteY3" fmla="*/ 853966 h 853966"/>
              <a:gd name="connsiteX4" fmla="*/ 0 w 417769"/>
              <a:gd name="connsiteY4" fmla="*/ 426983 h 853966"/>
              <a:gd name="connsiteX0" fmla="*/ 0 w 417769"/>
              <a:gd name="connsiteY0" fmla="*/ 3121 h 430104"/>
              <a:gd name="connsiteX1" fmla="*/ 417539 w 417769"/>
              <a:gd name="connsiteY1" fmla="*/ 0 h 430104"/>
              <a:gd name="connsiteX2" fmla="*/ 417541 w 417769"/>
              <a:gd name="connsiteY2" fmla="*/ 430104 h 430104"/>
              <a:gd name="connsiteX3" fmla="*/ 213492 w 417769"/>
              <a:gd name="connsiteY3" fmla="*/ 430104 h 430104"/>
              <a:gd name="connsiteX4" fmla="*/ 0 w 417769"/>
              <a:gd name="connsiteY4" fmla="*/ 3121 h 430104"/>
              <a:gd name="connsiteX0" fmla="*/ 0 w 417769"/>
              <a:gd name="connsiteY0" fmla="*/ 0 h 426983"/>
              <a:gd name="connsiteX1" fmla="*/ 417539 w 417769"/>
              <a:gd name="connsiteY1" fmla="*/ 1642 h 426983"/>
              <a:gd name="connsiteX2" fmla="*/ 417541 w 417769"/>
              <a:gd name="connsiteY2" fmla="*/ 426983 h 426983"/>
              <a:gd name="connsiteX3" fmla="*/ 213492 w 417769"/>
              <a:gd name="connsiteY3" fmla="*/ 426983 h 426983"/>
              <a:gd name="connsiteX4" fmla="*/ 0 w 417769"/>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7769" h="426983">
                <a:moveTo>
                  <a:pt x="0" y="0"/>
                </a:moveTo>
                <a:lnTo>
                  <a:pt x="417539" y="1642"/>
                </a:lnTo>
                <a:cubicBezTo>
                  <a:pt x="416745" y="286297"/>
                  <a:pt x="418335" y="142328"/>
                  <a:pt x="417541" y="426983"/>
                </a:cubicBez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1" name="Hexagon 200"/>
          <p:cNvSpPr/>
          <p:nvPr/>
        </p:nvSpPr>
        <p:spPr>
          <a:xfrm rot="10800000">
            <a:off x="8678916" y="6442499"/>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2" name="Hexagon 200"/>
          <p:cNvSpPr/>
          <p:nvPr/>
        </p:nvSpPr>
        <p:spPr>
          <a:xfrm rot="10800000">
            <a:off x="7134690" y="6451665"/>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3" name="Hexagon 200"/>
          <p:cNvSpPr/>
          <p:nvPr/>
        </p:nvSpPr>
        <p:spPr>
          <a:xfrm rot="10800000">
            <a:off x="5601298" y="6442164"/>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4" name="Hexagon 200"/>
          <p:cNvSpPr/>
          <p:nvPr/>
        </p:nvSpPr>
        <p:spPr>
          <a:xfrm rot="10800000">
            <a:off x="4064567" y="6438400"/>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5" name="Hexagon 200"/>
          <p:cNvSpPr/>
          <p:nvPr/>
        </p:nvSpPr>
        <p:spPr>
          <a:xfrm rot="10800000">
            <a:off x="2531684" y="6458336"/>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6" name="Hexagon 200"/>
          <p:cNvSpPr/>
          <p:nvPr/>
        </p:nvSpPr>
        <p:spPr>
          <a:xfrm rot="10800000">
            <a:off x="989998" y="6472673"/>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7" name="Hexagon 200"/>
          <p:cNvSpPr/>
          <p:nvPr/>
        </p:nvSpPr>
        <p:spPr>
          <a:xfrm rot="10800000">
            <a:off x="11742974" y="6443726"/>
            <a:ext cx="450083"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 name="connsiteX0" fmla="*/ 332608 w 777108"/>
              <a:gd name="connsiteY0" fmla="*/ 0 h 426983"/>
              <a:gd name="connsiteX1" fmla="*/ 777108 w 777108"/>
              <a:gd name="connsiteY1" fmla="*/ 0 h 426983"/>
              <a:gd name="connsiteX2" fmla="*/ 563617 w 777108"/>
              <a:gd name="connsiteY2" fmla="*/ 426983 h 426983"/>
              <a:gd name="connsiteX3" fmla="*/ 0 w 777108"/>
              <a:gd name="connsiteY3" fmla="*/ 426983 h 426983"/>
              <a:gd name="connsiteX4" fmla="*/ 332608 w 777108"/>
              <a:gd name="connsiteY4" fmla="*/ 0 h 426983"/>
              <a:gd name="connsiteX0" fmla="*/ 15108 w 459608"/>
              <a:gd name="connsiteY0" fmla="*/ 0 h 430158"/>
              <a:gd name="connsiteX1" fmla="*/ 459608 w 459608"/>
              <a:gd name="connsiteY1" fmla="*/ 0 h 430158"/>
              <a:gd name="connsiteX2" fmla="*/ 246117 w 459608"/>
              <a:gd name="connsiteY2" fmla="*/ 426983 h 430158"/>
              <a:gd name="connsiteX3" fmla="*/ 0 w 459608"/>
              <a:gd name="connsiteY3" fmla="*/ 430158 h 430158"/>
              <a:gd name="connsiteX4" fmla="*/ 15108 w 459608"/>
              <a:gd name="connsiteY4" fmla="*/ 0 h 430158"/>
              <a:gd name="connsiteX0" fmla="*/ 5583 w 450083"/>
              <a:gd name="connsiteY0" fmla="*/ 0 h 426983"/>
              <a:gd name="connsiteX1" fmla="*/ 450083 w 450083"/>
              <a:gd name="connsiteY1" fmla="*/ 0 h 426983"/>
              <a:gd name="connsiteX2" fmla="*/ 236592 w 450083"/>
              <a:gd name="connsiteY2" fmla="*/ 426983 h 426983"/>
              <a:gd name="connsiteX3" fmla="*/ 0 w 450083"/>
              <a:gd name="connsiteY3" fmla="*/ 426983 h 426983"/>
              <a:gd name="connsiteX4" fmla="*/ 5583 w 450083"/>
              <a:gd name="connsiteY4" fmla="*/ 0 h 426983"/>
              <a:gd name="connsiteX0" fmla="*/ 820 w 450083"/>
              <a:gd name="connsiteY0" fmla="*/ 7144 h 426983"/>
              <a:gd name="connsiteX1" fmla="*/ 450083 w 450083"/>
              <a:gd name="connsiteY1" fmla="*/ 0 h 426983"/>
              <a:gd name="connsiteX2" fmla="*/ 236592 w 450083"/>
              <a:gd name="connsiteY2" fmla="*/ 426983 h 426983"/>
              <a:gd name="connsiteX3" fmla="*/ 0 w 450083"/>
              <a:gd name="connsiteY3" fmla="*/ 426983 h 426983"/>
              <a:gd name="connsiteX4" fmla="*/ 820 w 450083"/>
              <a:gd name="connsiteY4" fmla="*/ 7144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0083" h="426983">
                <a:moveTo>
                  <a:pt x="820" y="7144"/>
                </a:moveTo>
                <a:lnTo>
                  <a:pt x="450083" y="0"/>
                </a:lnTo>
                <a:lnTo>
                  <a:pt x="236592" y="426983"/>
                </a:lnTo>
                <a:lnTo>
                  <a:pt x="0" y="426983"/>
                </a:lnTo>
                <a:cubicBezTo>
                  <a:pt x="273" y="287037"/>
                  <a:pt x="547" y="147090"/>
                  <a:pt x="820" y="7144"/>
                </a:cubicBez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8" name="Hexagon 206"/>
          <p:cNvSpPr/>
          <p:nvPr/>
        </p:nvSpPr>
        <p:spPr>
          <a:xfrm rot="10800000">
            <a:off x="-1745" y="5619913"/>
            <a:ext cx="439031"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7769" h="853966">
                <a:moveTo>
                  <a:pt x="0" y="426983"/>
                </a:moveTo>
                <a:lnTo>
                  <a:pt x="213492" y="0"/>
                </a:lnTo>
                <a:lnTo>
                  <a:pt x="417539" y="0"/>
                </a:lnTo>
                <a:cubicBezTo>
                  <a:pt x="416745" y="284655"/>
                  <a:pt x="418335" y="569311"/>
                  <a:pt x="417541" y="853966"/>
                </a:cubicBezTo>
                <a:lnTo>
                  <a:pt x="213492" y="853966"/>
                </a:lnTo>
                <a:lnTo>
                  <a:pt x="0" y="426983"/>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39" name="Hexagon 189"/>
          <p:cNvSpPr/>
          <p:nvPr/>
        </p:nvSpPr>
        <p:spPr>
          <a:xfrm rot="10800000">
            <a:off x="11750118" y="5592937"/>
            <a:ext cx="446908"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8"/>
              <a:gd name="connsiteY0" fmla="*/ 853966 h 853966"/>
              <a:gd name="connsiteX1" fmla="*/ 0 w 777108"/>
              <a:gd name="connsiteY1" fmla="*/ 0 h 853966"/>
              <a:gd name="connsiteX2" fmla="*/ 563617 w 777108"/>
              <a:gd name="connsiteY2" fmla="*/ 0 h 853966"/>
              <a:gd name="connsiteX3" fmla="*/ 777108 w 777108"/>
              <a:gd name="connsiteY3" fmla="*/ 426983 h 853966"/>
              <a:gd name="connsiteX4" fmla="*/ 563617 w 777108"/>
              <a:gd name="connsiteY4" fmla="*/ 853966 h 853966"/>
              <a:gd name="connsiteX5" fmla="*/ 0 w 777108"/>
              <a:gd name="connsiteY5" fmla="*/ 853966 h 853966"/>
              <a:gd name="connsiteX0" fmla="*/ 368300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68300 w 777108"/>
              <a:gd name="connsiteY5" fmla="*/ 857141 h 857141"/>
              <a:gd name="connsiteX0" fmla="*/ 327025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27025 w 777108"/>
              <a:gd name="connsiteY5" fmla="*/ 857141 h 857141"/>
              <a:gd name="connsiteX0" fmla="*/ 0 w 450083"/>
              <a:gd name="connsiteY0" fmla="*/ 857141 h 857141"/>
              <a:gd name="connsiteX1" fmla="*/ 6350 w 450083"/>
              <a:gd name="connsiteY1" fmla="*/ 3175 h 857141"/>
              <a:gd name="connsiteX2" fmla="*/ 236592 w 450083"/>
              <a:gd name="connsiteY2" fmla="*/ 0 h 857141"/>
              <a:gd name="connsiteX3" fmla="*/ 450083 w 450083"/>
              <a:gd name="connsiteY3" fmla="*/ 426983 h 857141"/>
              <a:gd name="connsiteX4" fmla="*/ 236592 w 450083"/>
              <a:gd name="connsiteY4" fmla="*/ 853966 h 857141"/>
              <a:gd name="connsiteX5" fmla="*/ 0 w 450083"/>
              <a:gd name="connsiteY5" fmla="*/ 857141 h 857141"/>
              <a:gd name="connsiteX0" fmla="*/ 0 w 446908"/>
              <a:gd name="connsiteY0" fmla="*/ 853966 h 853966"/>
              <a:gd name="connsiteX1" fmla="*/ 3175 w 446908"/>
              <a:gd name="connsiteY1" fmla="*/ 3175 h 853966"/>
              <a:gd name="connsiteX2" fmla="*/ 233417 w 446908"/>
              <a:gd name="connsiteY2" fmla="*/ 0 h 853966"/>
              <a:gd name="connsiteX3" fmla="*/ 446908 w 446908"/>
              <a:gd name="connsiteY3" fmla="*/ 426983 h 853966"/>
              <a:gd name="connsiteX4" fmla="*/ 233417 w 446908"/>
              <a:gd name="connsiteY4" fmla="*/ 853966 h 853966"/>
              <a:gd name="connsiteX5" fmla="*/ 0 w 446908"/>
              <a:gd name="connsiteY5" fmla="*/ 853966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908" h="853966">
                <a:moveTo>
                  <a:pt x="0" y="853966"/>
                </a:moveTo>
                <a:cubicBezTo>
                  <a:pt x="2117" y="569311"/>
                  <a:pt x="1058" y="287830"/>
                  <a:pt x="3175" y="3175"/>
                </a:cubicBezTo>
                <a:lnTo>
                  <a:pt x="233417" y="0"/>
                </a:lnTo>
                <a:lnTo>
                  <a:pt x="446908" y="426983"/>
                </a:lnTo>
                <a:lnTo>
                  <a:pt x="233417" y="853966"/>
                </a:lnTo>
                <a:lnTo>
                  <a:pt x="0" y="853966"/>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Tree>
    <p:extLst>
      <p:ext uri="{BB962C8B-B14F-4D97-AF65-F5344CB8AC3E}">
        <p14:creationId xmlns:p14="http://schemas.microsoft.com/office/powerpoint/2010/main" val="37334677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B10F3204-F301-448C-9BE9-66AA9ACB5F98}" type="slidenum">
              <a:rPr lang="en-US" smtClean="0"/>
              <a:t>‹#›</a:t>
            </a:fld>
            <a:endParaRPr lang="en-US"/>
          </a:p>
        </p:txBody>
      </p:sp>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112067506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6"/>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6"/>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B10F3204-F301-448C-9BE9-66AA9ACB5F98}" type="slidenum">
              <a:rPr lang="en-US" smtClean="0"/>
              <a:t>‹#›</a:t>
            </a:fld>
            <a:endParaRPr lang="en-US"/>
          </a:p>
        </p:txBody>
      </p:sp>
    </p:spTree>
    <p:extLst>
      <p:ext uri="{BB962C8B-B14F-4D97-AF65-F5344CB8AC3E}">
        <p14:creationId xmlns:p14="http://schemas.microsoft.com/office/powerpoint/2010/main" val="234168312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B10F3204-F301-448C-9BE9-66AA9ACB5F98}" type="slidenum">
              <a:rPr lang="en-US" smtClean="0"/>
              <a:t>‹#›</a:t>
            </a:fld>
            <a:endParaRPr lang="en-US"/>
          </a:p>
        </p:txBody>
      </p:sp>
    </p:spTree>
    <p:extLst>
      <p:ext uri="{BB962C8B-B14F-4D97-AF65-F5344CB8AC3E}">
        <p14:creationId xmlns:p14="http://schemas.microsoft.com/office/powerpoint/2010/main" val="61726964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10F3204-F301-448C-9BE9-66AA9ACB5F98}" type="slidenum">
              <a:rPr lang="en-US" smtClean="0"/>
              <a:t>‹#›</a:t>
            </a:fld>
            <a:endParaRPr lang="en-US"/>
          </a:p>
        </p:txBody>
      </p:sp>
    </p:spTree>
    <p:extLst>
      <p:ext uri="{BB962C8B-B14F-4D97-AF65-F5344CB8AC3E}">
        <p14:creationId xmlns:p14="http://schemas.microsoft.com/office/powerpoint/2010/main" val="159811620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09600" y="6400809"/>
            <a:ext cx="1422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10F3204-F301-448C-9BE9-66AA9ACB5F98}" type="slidenum">
              <a:rPr lang="en-US" smtClean="0"/>
              <a:t>‹#›</a:t>
            </a:fld>
            <a:endParaRPr lang="en-US"/>
          </a:p>
        </p:txBody>
      </p:sp>
      <p:sp>
        <p:nvSpPr>
          <p:cNvPr id="11" name="Hexagon 10"/>
          <p:cNvSpPr/>
          <p:nvPr/>
        </p:nvSpPr>
        <p:spPr>
          <a:xfrm>
            <a:off x="11429998" y="236525"/>
            <a:ext cx="761127"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60440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60440"/>
              <a:gd name="connsiteY0" fmla="*/ 426983 h 853966"/>
              <a:gd name="connsiteX1" fmla="*/ 213492 w 760440"/>
              <a:gd name="connsiteY1" fmla="*/ 0 h 853966"/>
              <a:gd name="connsiteX2" fmla="*/ 760440 w 760440"/>
              <a:gd name="connsiteY2" fmla="*/ 0 h 853966"/>
              <a:gd name="connsiteX3" fmla="*/ 753296 w 760440"/>
              <a:gd name="connsiteY3" fmla="*/ 853966 h 853966"/>
              <a:gd name="connsiteX4" fmla="*/ 213492 w 760440"/>
              <a:gd name="connsiteY4" fmla="*/ 853966 h 853966"/>
              <a:gd name="connsiteX5" fmla="*/ 0 w 760440"/>
              <a:gd name="connsiteY5" fmla="*/ 426983 h 853966"/>
              <a:gd name="connsiteX0" fmla="*/ 0 w 763314"/>
              <a:gd name="connsiteY0" fmla="*/ 426983 h 853966"/>
              <a:gd name="connsiteX1" fmla="*/ 213492 w 763314"/>
              <a:gd name="connsiteY1" fmla="*/ 0 h 853966"/>
              <a:gd name="connsiteX2" fmla="*/ 760440 w 763314"/>
              <a:gd name="connsiteY2" fmla="*/ 0 h 853966"/>
              <a:gd name="connsiteX3" fmla="*/ 762821 w 763314"/>
              <a:gd name="connsiteY3" fmla="*/ 853966 h 853966"/>
              <a:gd name="connsiteX4" fmla="*/ 213492 w 763314"/>
              <a:gd name="connsiteY4" fmla="*/ 853966 h 853966"/>
              <a:gd name="connsiteX5" fmla="*/ 0 w 763314"/>
              <a:gd name="connsiteY5" fmla="*/ 426983 h 853966"/>
              <a:gd name="connsiteX0" fmla="*/ 0 w 761127"/>
              <a:gd name="connsiteY0" fmla="*/ 426983 h 853966"/>
              <a:gd name="connsiteX1" fmla="*/ 213492 w 761127"/>
              <a:gd name="connsiteY1" fmla="*/ 0 h 853966"/>
              <a:gd name="connsiteX2" fmla="*/ 760440 w 761127"/>
              <a:gd name="connsiteY2" fmla="*/ 0 h 853966"/>
              <a:gd name="connsiteX3" fmla="*/ 760440 w 761127"/>
              <a:gd name="connsiteY3" fmla="*/ 853966 h 853966"/>
              <a:gd name="connsiteX4" fmla="*/ 213492 w 761127"/>
              <a:gd name="connsiteY4" fmla="*/ 853966 h 853966"/>
              <a:gd name="connsiteX5" fmla="*/ 0 w 761127"/>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1127" h="853966">
                <a:moveTo>
                  <a:pt x="0" y="426983"/>
                </a:moveTo>
                <a:lnTo>
                  <a:pt x="213492" y="0"/>
                </a:lnTo>
                <a:lnTo>
                  <a:pt x="760440" y="0"/>
                </a:lnTo>
                <a:cubicBezTo>
                  <a:pt x="758059" y="284655"/>
                  <a:pt x="762821" y="569311"/>
                  <a:pt x="760440" y="853966"/>
                </a:cubicBezTo>
                <a:lnTo>
                  <a:pt x="213492" y="853966"/>
                </a:lnTo>
                <a:lnTo>
                  <a:pt x="0" y="426983"/>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Hexagon 11"/>
          <p:cNvSpPr/>
          <p:nvPr/>
        </p:nvSpPr>
        <p:spPr>
          <a:xfrm>
            <a:off x="11429999" y="1085380"/>
            <a:ext cx="762822"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62822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62822"/>
              <a:gd name="connsiteY0" fmla="*/ 426983 h 853966"/>
              <a:gd name="connsiteX1" fmla="*/ 213492 w 762822"/>
              <a:gd name="connsiteY1" fmla="*/ 0 h 853966"/>
              <a:gd name="connsiteX2" fmla="*/ 762822 w 762822"/>
              <a:gd name="connsiteY2" fmla="*/ 0 h 853966"/>
              <a:gd name="connsiteX3" fmla="*/ 762822 w 762822"/>
              <a:gd name="connsiteY3" fmla="*/ 853966 h 853966"/>
              <a:gd name="connsiteX4" fmla="*/ 213492 w 762822"/>
              <a:gd name="connsiteY4" fmla="*/ 853966 h 853966"/>
              <a:gd name="connsiteX5" fmla="*/ 0 w 762822"/>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2822" h="853966">
                <a:moveTo>
                  <a:pt x="0" y="426983"/>
                </a:moveTo>
                <a:lnTo>
                  <a:pt x="213492" y="0"/>
                </a:lnTo>
                <a:lnTo>
                  <a:pt x="762822" y="0"/>
                </a:lnTo>
                <a:lnTo>
                  <a:pt x="762822" y="853966"/>
                </a:lnTo>
                <a:lnTo>
                  <a:pt x="213492" y="853966"/>
                </a:lnTo>
                <a:lnTo>
                  <a:pt x="0" y="426983"/>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Hexagon 12"/>
          <p:cNvSpPr/>
          <p:nvPr/>
        </p:nvSpPr>
        <p:spPr>
          <a:xfrm>
            <a:off x="10660222" y="-1698"/>
            <a:ext cx="990600" cy="672991"/>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120624 w 990600"/>
              <a:gd name="connsiteY1" fmla="*/ 180975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246008 h 672991"/>
              <a:gd name="connsiteX1" fmla="*/ 120624 w 990600"/>
              <a:gd name="connsiteY1" fmla="*/ 0 h 672991"/>
              <a:gd name="connsiteX2" fmla="*/ 867596 w 990600"/>
              <a:gd name="connsiteY2" fmla="*/ 0 h 672991"/>
              <a:gd name="connsiteX3" fmla="*/ 990600 w 990600"/>
              <a:gd name="connsiteY3" fmla="*/ 246008 h 672991"/>
              <a:gd name="connsiteX4" fmla="*/ 777109 w 990600"/>
              <a:gd name="connsiteY4" fmla="*/ 672991 h 672991"/>
              <a:gd name="connsiteX5" fmla="*/ 213492 w 990600"/>
              <a:gd name="connsiteY5" fmla="*/ 672991 h 672991"/>
              <a:gd name="connsiteX6" fmla="*/ 0 w 990600"/>
              <a:gd name="connsiteY6" fmla="*/ 246008 h 672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0600" h="672991">
                <a:moveTo>
                  <a:pt x="0" y="246008"/>
                </a:moveTo>
                <a:lnTo>
                  <a:pt x="120624" y="0"/>
                </a:lnTo>
                <a:lnTo>
                  <a:pt x="867596" y="0"/>
                </a:lnTo>
                <a:lnTo>
                  <a:pt x="990600" y="246008"/>
                </a:lnTo>
                <a:lnTo>
                  <a:pt x="777109" y="672991"/>
                </a:lnTo>
                <a:lnTo>
                  <a:pt x="213492" y="672991"/>
                </a:lnTo>
                <a:lnTo>
                  <a:pt x="0" y="246008"/>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Hexagon 13"/>
          <p:cNvSpPr/>
          <p:nvPr/>
        </p:nvSpPr>
        <p:spPr>
          <a:xfrm>
            <a:off x="11515722" y="128"/>
            <a:ext cx="678657" cy="248389"/>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 name="connsiteX0" fmla="*/ 0 w 907257"/>
              <a:gd name="connsiteY0" fmla="*/ 178594 h 426983"/>
              <a:gd name="connsiteX1" fmla="*/ 907257 w 907257"/>
              <a:gd name="connsiteY1" fmla="*/ 0 h 426983"/>
              <a:gd name="connsiteX2" fmla="*/ 693766 w 907257"/>
              <a:gd name="connsiteY2" fmla="*/ 426983 h 426983"/>
              <a:gd name="connsiteX3" fmla="*/ 130149 w 907257"/>
              <a:gd name="connsiteY3" fmla="*/ 426983 h 426983"/>
              <a:gd name="connsiteX4" fmla="*/ 0 w 907257"/>
              <a:gd name="connsiteY4" fmla="*/ 178594 h 426983"/>
              <a:gd name="connsiteX0" fmla="*/ 0 w 693766"/>
              <a:gd name="connsiteY0" fmla="*/ 7144 h 255533"/>
              <a:gd name="connsiteX1" fmla="*/ 566738 w 693766"/>
              <a:gd name="connsiteY1" fmla="*/ 0 h 255533"/>
              <a:gd name="connsiteX2" fmla="*/ 693766 w 693766"/>
              <a:gd name="connsiteY2" fmla="*/ 255533 h 255533"/>
              <a:gd name="connsiteX3" fmla="*/ 130149 w 693766"/>
              <a:gd name="connsiteY3" fmla="*/ 255533 h 255533"/>
              <a:gd name="connsiteX4" fmla="*/ 0 w 693766"/>
              <a:gd name="connsiteY4" fmla="*/ 7144 h 255533"/>
              <a:gd name="connsiteX0" fmla="*/ 0 w 693766"/>
              <a:gd name="connsiteY0" fmla="*/ 0 h 248389"/>
              <a:gd name="connsiteX1" fmla="*/ 678657 w 693766"/>
              <a:gd name="connsiteY1" fmla="*/ 0 h 248389"/>
              <a:gd name="connsiteX2" fmla="*/ 693766 w 693766"/>
              <a:gd name="connsiteY2" fmla="*/ 248389 h 248389"/>
              <a:gd name="connsiteX3" fmla="*/ 130149 w 693766"/>
              <a:gd name="connsiteY3" fmla="*/ 248389 h 248389"/>
              <a:gd name="connsiteX4" fmla="*/ 0 w 693766"/>
              <a:gd name="connsiteY4" fmla="*/ 0 h 248389"/>
              <a:gd name="connsiteX0" fmla="*/ 0 w 678657"/>
              <a:gd name="connsiteY0" fmla="*/ 0 h 248389"/>
              <a:gd name="connsiteX1" fmla="*/ 678657 w 678657"/>
              <a:gd name="connsiteY1" fmla="*/ 0 h 248389"/>
              <a:gd name="connsiteX2" fmla="*/ 677097 w 678657"/>
              <a:gd name="connsiteY2" fmla="*/ 248389 h 248389"/>
              <a:gd name="connsiteX3" fmla="*/ 130149 w 678657"/>
              <a:gd name="connsiteY3" fmla="*/ 248389 h 248389"/>
              <a:gd name="connsiteX4" fmla="*/ 0 w 678657"/>
              <a:gd name="connsiteY4" fmla="*/ 0 h 2483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657" h="248389">
                <a:moveTo>
                  <a:pt x="0" y="0"/>
                </a:moveTo>
                <a:lnTo>
                  <a:pt x="678657" y="0"/>
                </a:lnTo>
                <a:lnTo>
                  <a:pt x="677097" y="248389"/>
                </a:lnTo>
                <a:lnTo>
                  <a:pt x="130149" y="248389"/>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18246879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iming>
    <p:tnLst>
      <p:par>
        <p:cTn id="1" dur="indefinite" restart="never" nodeType="tmRoot"/>
      </p:par>
    </p:tnLst>
  </p:timing>
  <p:txStyles>
    <p:titleStyle>
      <a:lvl1pPr algn="ctr" defTabSz="685783" rtl="0" eaLnBrk="1" latinLnBrk="0" hangingPunct="1">
        <a:spcBef>
          <a:spcPct val="0"/>
        </a:spcBef>
        <a:buNone/>
        <a:defRPr sz="4400" kern="1200">
          <a:solidFill>
            <a:schemeClr val="tx1"/>
          </a:solidFill>
          <a:latin typeface="+mj-lt"/>
          <a:ea typeface="+mj-ea"/>
          <a:cs typeface="+mj-cs"/>
        </a:defRPr>
      </a:lvl1pPr>
    </p:titleStyle>
    <p:bodyStyle>
      <a:lvl1pPr marL="257168" indent="-257168" algn="l" defTabSz="68578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9" indent="-214308" algn="l" defTabSz="6857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8" indent="-171446" algn="l" defTabSz="685783"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0"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2"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3"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Consider each of the following communication channels:</a:t>
            </a:r>
          </a:p>
          <a:p>
            <a:endParaRPr lang="en-US" dirty="0" smtClean="0"/>
          </a:p>
          <a:p>
            <a:endParaRPr lang="en-US" dirty="0"/>
          </a:p>
          <a:p>
            <a:endParaRPr lang="en-US" dirty="0" smtClean="0"/>
          </a:p>
          <a:p>
            <a:pPr marL="0" indent="0">
              <a:buNone/>
            </a:pPr>
            <a:r>
              <a:rPr lang="en-US" dirty="0" smtClean="0"/>
              <a:t>For each, which communication blockers are most likely to go undetected?  Which would be the most obvious?</a:t>
            </a:r>
          </a:p>
        </p:txBody>
      </p:sp>
      <p:sp>
        <p:nvSpPr>
          <p:cNvPr id="3" name="Title 2"/>
          <p:cNvSpPr>
            <a:spLocks noGrp="1"/>
          </p:cNvSpPr>
          <p:nvPr>
            <p:ph type="title"/>
          </p:nvPr>
        </p:nvSpPr>
        <p:spPr/>
        <p:txBody>
          <a:bodyPr/>
          <a:lstStyle/>
          <a:p>
            <a:r>
              <a:rPr lang="en-US" dirty="0" smtClean="0"/>
              <a:t>Activity – Detecting Communication Blockers</a:t>
            </a:r>
            <a:endParaRPr lang="en-US" dirty="0"/>
          </a:p>
        </p:txBody>
      </p:sp>
      <p:sp>
        <p:nvSpPr>
          <p:cNvPr id="4" name="TextBox 3"/>
          <p:cNvSpPr txBox="1"/>
          <p:nvPr/>
        </p:nvSpPr>
        <p:spPr>
          <a:xfrm>
            <a:off x="1262744" y="2054738"/>
            <a:ext cx="2844800" cy="1200329"/>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Face-to-Face</a:t>
            </a:r>
            <a:endParaRPr lang="en-US" sz="2400" dirty="0"/>
          </a:p>
          <a:p>
            <a:pPr marL="285750" indent="-285750">
              <a:buFont typeface="Arial" panose="020B0604020202020204" pitchFamily="34" charset="0"/>
              <a:buChar char="•"/>
            </a:pPr>
            <a:r>
              <a:rPr lang="en-US" sz="2400" dirty="0" smtClean="0"/>
              <a:t>Social </a:t>
            </a:r>
            <a:r>
              <a:rPr lang="en-US" sz="2400" dirty="0"/>
              <a:t>Media</a:t>
            </a:r>
          </a:p>
          <a:p>
            <a:pPr marL="285750" indent="-285750">
              <a:buFont typeface="Arial" panose="020B0604020202020204" pitchFamily="34" charset="0"/>
              <a:buChar char="•"/>
            </a:pPr>
            <a:r>
              <a:rPr lang="en-US" sz="2400" dirty="0" smtClean="0"/>
              <a:t>Text </a:t>
            </a:r>
            <a:r>
              <a:rPr lang="en-US" sz="2400" dirty="0"/>
              <a:t>Messages</a:t>
            </a:r>
          </a:p>
        </p:txBody>
      </p:sp>
      <p:sp>
        <p:nvSpPr>
          <p:cNvPr id="5" name="TextBox 4"/>
          <p:cNvSpPr txBox="1"/>
          <p:nvPr/>
        </p:nvSpPr>
        <p:spPr>
          <a:xfrm>
            <a:off x="4107544" y="2054738"/>
            <a:ext cx="2844800" cy="1200329"/>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Email</a:t>
            </a:r>
            <a:endParaRPr lang="en-US" sz="2400" dirty="0"/>
          </a:p>
          <a:p>
            <a:pPr marL="285750" indent="-285750">
              <a:buFont typeface="Arial" panose="020B0604020202020204" pitchFamily="34" charset="0"/>
              <a:buChar char="•"/>
            </a:pPr>
            <a:r>
              <a:rPr lang="en-US" sz="2400" dirty="0" smtClean="0"/>
              <a:t>Video </a:t>
            </a:r>
            <a:r>
              <a:rPr lang="en-US" sz="2400" dirty="0"/>
              <a:t>Conference</a:t>
            </a:r>
          </a:p>
          <a:p>
            <a:pPr marL="285750" indent="-285750">
              <a:buFont typeface="Arial" panose="020B0604020202020204" pitchFamily="34" charset="0"/>
              <a:buChar char="•"/>
            </a:pPr>
            <a:r>
              <a:rPr lang="en-US" sz="2400" dirty="0" smtClean="0"/>
              <a:t>Postal Mail</a:t>
            </a:r>
            <a:endParaRPr lang="en-US" sz="2400" dirty="0"/>
          </a:p>
        </p:txBody>
      </p:sp>
      <p:sp>
        <p:nvSpPr>
          <p:cNvPr id="6" name="TextBox 5"/>
          <p:cNvSpPr txBox="1"/>
          <p:nvPr/>
        </p:nvSpPr>
        <p:spPr>
          <a:xfrm>
            <a:off x="6952344" y="2054738"/>
            <a:ext cx="2844800" cy="1200329"/>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Instant </a:t>
            </a:r>
            <a:r>
              <a:rPr lang="en-US" sz="2400" dirty="0"/>
              <a:t>Messages</a:t>
            </a:r>
          </a:p>
          <a:p>
            <a:pPr marL="285750" indent="-285750">
              <a:buFont typeface="Arial" panose="020B0604020202020204" pitchFamily="34" charset="0"/>
              <a:buChar char="•"/>
            </a:pPr>
            <a:r>
              <a:rPr lang="en-US" sz="2400" dirty="0" smtClean="0"/>
              <a:t>Telephone</a:t>
            </a:r>
            <a:endParaRPr lang="en-US" sz="2400" dirty="0"/>
          </a:p>
          <a:p>
            <a:pPr marL="285750" indent="-285750">
              <a:buFont typeface="Arial" panose="020B0604020202020204" pitchFamily="34" charset="0"/>
              <a:buChar char="•"/>
            </a:pPr>
            <a:endParaRPr lang="en-US" sz="2400" i="1" dirty="0"/>
          </a:p>
        </p:txBody>
      </p:sp>
      <p:sp>
        <p:nvSpPr>
          <p:cNvPr id="7" name="TextBox 6"/>
          <p:cNvSpPr txBox="1"/>
          <p:nvPr/>
        </p:nvSpPr>
        <p:spPr>
          <a:xfrm>
            <a:off x="1262744" y="4311710"/>
            <a:ext cx="2844800" cy="1569660"/>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Language and Culture</a:t>
            </a:r>
          </a:p>
          <a:p>
            <a:pPr marL="285750" indent="-285750">
              <a:buFont typeface="Arial" panose="020B0604020202020204" pitchFamily="34" charset="0"/>
              <a:buChar char="•"/>
            </a:pPr>
            <a:r>
              <a:rPr lang="en-US" sz="2400" dirty="0" smtClean="0"/>
              <a:t>Interruptions</a:t>
            </a:r>
          </a:p>
          <a:p>
            <a:pPr marL="285750" indent="-285750">
              <a:buFont typeface="Arial" panose="020B0604020202020204" pitchFamily="34" charset="0"/>
              <a:buChar char="•"/>
            </a:pPr>
            <a:r>
              <a:rPr lang="en-US" sz="2400" dirty="0" smtClean="0"/>
              <a:t>Technical Issues</a:t>
            </a:r>
            <a:endParaRPr lang="en-US" sz="2400" dirty="0"/>
          </a:p>
        </p:txBody>
      </p:sp>
      <p:sp>
        <p:nvSpPr>
          <p:cNvPr id="8" name="TextBox 7"/>
          <p:cNvSpPr txBox="1"/>
          <p:nvPr/>
        </p:nvSpPr>
        <p:spPr>
          <a:xfrm>
            <a:off x="4107544" y="4311710"/>
            <a:ext cx="2844800" cy="1569660"/>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Distractions such as fatigue</a:t>
            </a:r>
          </a:p>
          <a:p>
            <a:pPr marL="285750" indent="-285750">
              <a:buFont typeface="Arial" panose="020B0604020202020204" pitchFamily="34" charset="0"/>
              <a:buChar char="•"/>
            </a:pPr>
            <a:r>
              <a:rPr lang="en-US" sz="2400" dirty="0" smtClean="0"/>
              <a:t>Negativity or hostility</a:t>
            </a:r>
            <a:endParaRPr lang="en-US" sz="2400" dirty="0"/>
          </a:p>
        </p:txBody>
      </p:sp>
      <p:sp>
        <p:nvSpPr>
          <p:cNvPr id="9" name="TextBox 8"/>
          <p:cNvSpPr txBox="1"/>
          <p:nvPr/>
        </p:nvSpPr>
        <p:spPr>
          <a:xfrm>
            <a:off x="6952344" y="4311710"/>
            <a:ext cx="3144156" cy="1569660"/>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Context known by only one party</a:t>
            </a:r>
          </a:p>
          <a:p>
            <a:pPr marL="285750" indent="-285750">
              <a:buFont typeface="Arial" panose="020B0604020202020204" pitchFamily="34" charset="0"/>
              <a:buChar char="•"/>
            </a:pPr>
            <a:r>
              <a:rPr lang="en-US" sz="2400" dirty="0" smtClean="0"/>
              <a:t>Incorrect assumptions</a:t>
            </a:r>
          </a:p>
        </p:txBody>
      </p:sp>
    </p:spTree>
    <p:extLst>
      <p:ext uri="{BB962C8B-B14F-4D97-AF65-F5344CB8AC3E}">
        <p14:creationId xmlns:p14="http://schemas.microsoft.com/office/powerpoint/2010/main" val="2583925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 teams of 3-4, consider the following scenario:</a:t>
            </a:r>
          </a:p>
          <a:p>
            <a:pPr marL="0" indent="0">
              <a:buNone/>
            </a:pPr>
            <a:endParaRPr lang="en-US" sz="1600" dirty="0" smtClean="0"/>
          </a:p>
          <a:p>
            <a:pPr marL="0" indent="0">
              <a:buNone/>
            </a:pPr>
            <a:r>
              <a:rPr lang="en-US" b="1" i="1" dirty="0" smtClean="0"/>
              <a:t>Your team wishes to establish a unique identity which sets them apart from other teams within your organization.  You’ve decided that an animal mascot would be the perfect way to represent your team, but you need to decide which animal best fits your team.</a:t>
            </a:r>
          </a:p>
          <a:p>
            <a:pPr marL="0" indent="0">
              <a:buNone/>
            </a:pPr>
            <a:endParaRPr lang="en-US" sz="1600" b="1" i="1" dirty="0"/>
          </a:p>
          <a:p>
            <a:r>
              <a:rPr lang="en-US" dirty="0" smtClean="0"/>
              <a:t>A meeting is needed to decide on an appropriate mascot:</a:t>
            </a:r>
          </a:p>
          <a:p>
            <a:pPr lvl="1"/>
            <a:r>
              <a:rPr lang="en-US" dirty="0" smtClean="0"/>
              <a:t>Create a simple agenda for the 3-5 minute meeting.  Basic templates are easily found online</a:t>
            </a:r>
          </a:p>
          <a:p>
            <a:pPr lvl="1"/>
            <a:r>
              <a:rPr lang="en-US" dirty="0" smtClean="0"/>
              <a:t>Hold the meeting, following the agenda  you’ve just created</a:t>
            </a:r>
          </a:p>
          <a:p>
            <a:pPr lvl="1"/>
            <a:r>
              <a:rPr lang="en-US" dirty="0" smtClean="0"/>
              <a:t>Publish the results of the meeting so that others in the room understand what decisions were made.  Did everyone participate/provide input?  If not, could this be addressed in the agenda?</a:t>
            </a:r>
          </a:p>
          <a:p>
            <a:pPr lvl="1"/>
            <a:endParaRPr lang="en-US" dirty="0" smtClean="0"/>
          </a:p>
        </p:txBody>
      </p:sp>
      <p:sp>
        <p:nvSpPr>
          <p:cNvPr id="3" name="Title 2"/>
          <p:cNvSpPr>
            <a:spLocks noGrp="1"/>
          </p:cNvSpPr>
          <p:nvPr>
            <p:ph type="title"/>
          </p:nvPr>
        </p:nvSpPr>
        <p:spPr/>
        <p:txBody>
          <a:bodyPr/>
          <a:lstStyle/>
          <a:p>
            <a:r>
              <a:rPr lang="en-US" dirty="0" smtClean="0"/>
              <a:t>Activity – Planning and Holding a Meeting</a:t>
            </a:r>
            <a:endParaRPr lang="en-US" dirty="0"/>
          </a:p>
        </p:txBody>
      </p:sp>
    </p:spTree>
    <p:extLst>
      <p:ext uri="{BB962C8B-B14F-4D97-AF65-F5344CB8AC3E}">
        <p14:creationId xmlns:p14="http://schemas.microsoft.com/office/powerpoint/2010/main" val="2517590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600207"/>
            <a:ext cx="10972800" cy="552444"/>
          </a:xfrm>
        </p:spPr>
        <p:txBody>
          <a:bodyPr/>
          <a:lstStyle/>
          <a:p>
            <a:pPr marL="0" indent="0">
              <a:buNone/>
            </a:pPr>
            <a:r>
              <a:rPr lang="en-US" dirty="0" smtClean="0"/>
              <a:t>Consider each of the following scenarios:</a:t>
            </a:r>
            <a:endParaRPr lang="en-US" dirty="0"/>
          </a:p>
        </p:txBody>
      </p:sp>
      <p:sp>
        <p:nvSpPr>
          <p:cNvPr id="3" name="Title 2"/>
          <p:cNvSpPr>
            <a:spLocks noGrp="1"/>
          </p:cNvSpPr>
          <p:nvPr>
            <p:ph type="title"/>
          </p:nvPr>
        </p:nvSpPr>
        <p:spPr/>
        <p:txBody>
          <a:bodyPr/>
          <a:lstStyle/>
          <a:p>
            <a:r>
              <a:rPr lang="en-US" dirty="0" smtClean="0"/>
              <a:t>Activity – Ethical Communication</a:t>
            </a:r>
            <a:endParaRPr lang="en-US" dirty="0"/>
          </a:p>
        </p:txBody>
      </p:sp>
      <p:sp>
        <p:nvSpPr>
          <p:cNvPr id="5" name="Content Placeholder 1"/>
          <p:cNvSpPr txBox="1">
            <a:spLocks/>
          </p:cNvSpPr>
          <p:nvPr/>
        </p:nvSpPr>
        <p:spPr>
          <a:xfrm>
            <a:off x="609600" y="2162178"/>
            <a:ext cx="3467100" cy="2314571"/>
          </a:xfrm>
          <a:prstGeom prst="rect">
            <a:avLst/>
          </a:prstGeom>
          <a:ln>
            <a:solidFill>
              <a:schemeClr val="bg1">
                <a:lumMod val="50000"/>
              </a:schemeClr>
            </a:solidFill>
          </a:ln>
        </p:spPr>
        <p:txBody>
          <a:bodyPr vert="horz" lIns="91440" tIns="45720" rIns="91440" bIns="45720" rtlCol="0">
            <a:normAutofit/>
          </a:bodyPr>
          <a:lstStyle>
            <a:lvl1pPr marL="257168" indent="-257168" algn="l" defTabSz="68578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9" indent="-214308" algn="l" defTabSz="6857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8" indent="-171446" algn="l" defTabSz="685783"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0"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2"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3"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buFont typeface="Arial" panose="020B0604020202020204" pitchFamily="34" charset="0"/>
              <a:buNone/>
            </a:pPr>
            <a:r>
              <a:rPr lang="en-US" dirty="0" smtClean="0"/>
              <a:t>Your project is 3 weeks behind, but you believe you can “catch up” with a little luck and a lot of hard work.  The customer is unaware of the situation.</a:t>
            </a:r>
            <a:endParaRPr lang="en-US" dirty="0"/>
          </a:p>
        </p:txBody>
      </p:sp>
      <p:sp>
        <p:nvSpPr>
          <p:cNvPr id="6" name="Content Placeholder 1"/>
          <p:cNvSpPr txBox="1">
            <a:spLocks/>
          </p:cNvSpPr>
          <p:nvPr/>
        </p:nvSpPr>
        <p:spPr>
          <a:xfrm>
            <a:off x="4362450" y="2181226"/>
            <a:ext cx="3467100" cy="2314571"/>
          </a:xfrm>
          <a:prstGeom prst="rect">
            <a:avLst/>
          </a:prstGeom>
          <a:ln>
            <a:solidFill>
              <a:schemeClr val="bg1">
                <a:lumMod val="50000"/>
              </a:schemeClr>
            </a:solidFill>
          </a:ln>
        </p:spPr>
        <p:txBody>
          <a:bodyPr vert="horz" lIns="91440" tIns="45720" rIns="91440" bIns="45720" rtlCol="0">
            <a:noAutofit/>
          </a:bodyPr>
          <a:lstStyle>
            <a:defPPr>
              <a:defRPr lang="en-US"/>
            </a:defPPr>
            <a:lvl1pPr indent="0" defTabSz="685783">
              <a:spcBef>
                <a:spcPct val="20000"/>
              </a:spcBef>
              <a:buFont typeface="Arial" panose="020B0604020202020204" pitchFamily="34" charset="0"/>
              <a:buNone/>
              <a:defRPr sz="2400"/>
            </a:lvl1pPr>
            <a:lvl2pPr marL="557199" indent="-214308" defTabSz="685783">
              <a:spcBef>
                <a:spcPct val="20000"/>
              </a:spcBef>
              <a:buFont typeface="Arial" panose="020B0604020202020204" pitchFamily="34" charset="0"/>
              <a:buChar char="–"/>
              <a:defRPr sz="2100"/>
            </a:lvl2pPr>
            <a:lvl3pPr marL="857228" indent="-171446" defTabSz="685783">
              <a:spcBef>
                <a:spcPct val="20000"/>
              </a:spcBef>
              <a:buFont typeface="Arial" panose="020B0604020202020204" pitchFamily="34" charset="0"/>
              <a:buChar char="•"/>
            </a:lvl3pPr>
            <a:lvl4pPr marL="1200120" indent="-171446" defTabSz="685783">
              <a:spcBef>
                <a:spcPct val="20000"/>
              </a:spcBef>
              <a:buFont typeface="Arial" panose="020B0604020202020204" pitchFamily="34" charset="0"/>
              <a:buChar char="–"/>
              <a:defRPr sz="1500"/>
            </a:lvl4pPr>
            <a:lvl5pPr marL="1543012" indent="-171446" defTabSz="685783">
              <a:spcBef>
                <a:spcPct val="20000"/>
              </a:spcBef>
              <a:buFont typeface="Arial" panose="020B0604020202020204" pitchFamily="34" charset="0"/>
              <a:buChar char="»"/>
              <a:defRPr sz="1500"/>
            </a:lvl5pPr>
            <a:lvl6pPr marL="1885903" indent="-171446" defTabSz="685783">
              <a:spcBef>
                <a:spcPct val="20000"/>
              </a:spcBef>
              <a:buFont typeface="Arial" panose="020B0604020202020204" pitchFamily="34" charset="0"/>
              <a:buChar char="•"/>
              <a:defRPr sz="1500"/>
            </a:lvl6pPr>
            <a:lvl7pPr marL="2228795" indent="-171446" defTabSz="685783">
              <a:spcBef>
                <a:spcPct val="20000"/>
              </a:spcBef>
              <a:buFont typeface="Arial" panose="020B0604020202020204" pitchFamily="34" charset="0"/>
              <a:buChar char="•"/>
              <a:defRPr sz="1500"/>
            </a:lvl7pPr>
            <a:lvl8pPr marL="2571686" indent="-171446" defTabSz="685783">
              <a:spcBef>
                <a:spcPct val="20000"/>
              </a:spcBef>
              <a:buFont typeface="Arial" panose="020B0604020202020204" pitchFamily="34" charset="0"/>
              <a:buChar char="•"/>
              <a:defRPr sz="1500"/>
            </a:lvl8pPr>
            <a:lvl9pPr marL="2914577" indent="-171446" defTabSz="685783">
              <a:spcBef>
                <a:spcPct val="20000"/>
              </a:spcBef>
              <a:buFont typeface="Arial" panose="020B0604020202020204" pitchFamily="34" charset="0"/>
              <a:buChar char="•"/>
              <a:defRPr sz="1500"/>
            </a:lvl9pPr>
          </a:lstStyle>
          <a:p>
            <a:r>
              <a:rPr lang="en-US" dirty="0"/>
              <a:t>A team member has accidently left some </a:t>
            </a:r>
            <a:r>
              <a:rPr lang="en-US" dirty="0" smtClean="0"/>
              <a:t>sensitive </a:t>
            </a:r>
            <a:r>
              <a:rPr lang="en-US" dirty="0"/>
              <a:t>customer data exposed for the past week.  </a:t>
            </a:r>
            <a:r>
              <a:rPr lang="en-US" dirty="0" smtClean="0"/>
              <a:t>You believe no </a:t>
            </a:r>
            <a:r>
              <a:rPr lang="en-US" dirty="0"/>
              <a:t>one has accessed the data.</a:t>
            </a:r>
          </a:p>
        </p:txBody>
      </p:sp>
      <p:sp>
        <p:nvSpPr>
          <p:cNvPr id="7" name="Content Placeholder 1"/>
          <p:cNvSpPr txBox="1">
            <a:spLocks/>
          </p:cNvSpPr>
          <p:nvPr/>
        </p:nvSpPr>
        <p:spPr>
          <a:xfrm>
            <a:off x="8115300" y="2181226"/>
            <a:ext cx="3467100" cy="2314571"/>
          </a:xfrm>
          <a:prstGeom prst="rect">
            <a:avLst/>
          </a:prstGeom>
          <a:ln>
            <a:solidFill>
              <a:schemeClr val="bg1">
                <a:lumMod val="50000"/>
              </a:schemeClr>
            </a:solidFill>
          </a:ln>
        </p:spPr>
        <p:txBody>
          <a:bodyPr vert="horz" lIns="91440" tIns="45720" rIns="91440" bIns="45720" rtlCol="0">
            <a:noAutofit/>
          </a:bodyPr>
          <a:lstStyle>
            <a:defPPr>
              <a:defRPr lang="en-US"/>
            </a:defPPr>
            <a:lvl1pPr indent="0" defTabSz="685783">
              <a:spcBef>
                <a:spcPct val="20000"/>
              </a:spcBef>
              <a:buFont typeface="Arial" panose="020B0604020202020204" pitchFamily="34" charset="0"/>
              <a:buNone/>
              <a:defRPr sz="2400"/>
            </a:lvl1pPr>
            <a:lvl2pPr marL="557199" indent="-214308" defTabSz="685783">
              <a:spcBef>
                <a:spcPct val="20000"/>
              </a:spcBef>
              <a:buFont typeface="Arial" panose="020B0604020202020204" pitchFamily="34" charset="0"/>
              <a:buChar char="–"/>
              <a:defRPr sz="2100"/>
            </a:lvl2pPr>
            <a:lvl3pPr marL="857228" indent="-171446" defTabSz="685783">
              <a:spcBef>
                <a:spcPct val="20000"/>
              </a:spcBef>
              <a:buFont typeface="Arial" panose="020B0604020202020204" pitchFamily="34" charset="0"/>
              <a:buChar char="•"/>
            </a:lvl3pPr>
            <a:lvl4pPr marL="1200120" indent="-171446" defTabSz="685783">
              <a:spcBef>
                <a:spcPct val="20000"/>
              </a:spcBef>
              <a:buFont typeface="Arial" panose="020B0604020202020204" pitchFamily="34" charset="0"/>
              <a:buChar char="–"/>
              <a:defRPr sz="1500"/>
            </a:lvl4pPr>
            <a:lvl5pPr marL="1543012" indent="-171446" defTabSz="685783">
              <a:spcBef>
                <a:spcPct val="20000"/>
              </a:spcBef>
              <a:buFont typeface="Arial" panose="020B0604020202020204" pitchFamily="34" charset="0"/>
              <a:buChar char="»"/>
              <a:defRPr sz="1500"/>
            </a:lvl5pPr>
            <a:lvl6pPr marL="1885903" indent="-171446" defTabSz="685783">
              <a:spcBef>
                <a:spcPct val="20000"/>
              </a:spcBef>
              <a:buFont typeface="Arial" panose="020B0604020202020204" pitchFamily="34" charset="0"/>
              <a:buChar char="•"/>
              <a:defRPr sz="1500"/>
            </a:lvl6pPr>
            <a:lvl7pPr marL="2228795" indent="-171446" defTabSz="685783">
              <a:spcBef>
                <a:spcPct val="20000"/>
              </a:spcBef>
              <a:buFont typeface="Arial" panose="020B0604020202020204" pitchFamily="34" charset="0"/>
              <a:buChar char="•"/>
              <a:defRPr sz="1500"/>
            </a:lvl7pPr>
            <a:lvl8pPr marL="2571686" indent="-171446" defTabSz="685783">
              <a:spcBef>
                <a:spcPct val="20000"/>
              </a:spcBef>
              <a:buFont typeface="Arial" panose="020B0604020202020204" pitchFamily="34" charset="0"/>
              <a:buChar char="•"/>
              <a:defRPr sz="1500"/>
            </a:lvl8pPr>
            <a:lvl9pPr marL="2914577" indent="-171446" defTabSz="685783">
              <a:spcBef>
                <a:spcPct val="20000"/>
              </a:spcBef>
              <a:buFont typeface="Arial" panose="020B0604020202020204" pitchFamily="34" charset="0"/>
              <a:buChar char="•"/>
              <a:defRPr sz="1500"/>
            </a:lvl9pPr>
          </a:lstStyle>
          <a:p>
            <a:r>
              <a:rPr lang="en-US" dirty="0" smtClean="0"/>
              <a:t>You suspect that </a:t>
            </a:r>
            <a:r>
              <a:rPr lang="en-US" dirty="0"/>
              <a:t>a fellow team member is misreporting important project metrics to management</a:t>
            </a:r>
            <a:r>
              <a:rPr lang="en-US" dirty="0" smtClean="0"/>
              <a:t>.  You’re not 100% certain.</a:t>
            </a:r>
            <a:endParaRPr lang="en-US" dirty="0"/>
          </a:p>
        </p:txBody>
      </p:sp>
      <p:sp>
        <p:nvSpPr>
          <p:cNvPr id="8" name="Content Placeholder 1"/>
          <p:cNvSpPr txBox="1">
            <a:spLocks/>
          </p:cNvSpPr>
          <p:nvPr/>
        </p:nvSpPr>
        <p:spPr>
          <a:xfrm>
            <a:off x="609600" y="4667256"/>
            <a:ext cx="10972800" cy="1543043"/>
          </a:xfrm>
          <a:prstGeom prst="rect">
            <a:avLst/>
          </a:prstGeom>
        </p:spPr>
        <p:txBody>
          <a:bodyPr vert="horz" lIns="91440" tIns="45720" rIns="91440" bIns="45720" rtlCol="0">
            <a:normAutofit/>
          </a:bodyPr>
          <a:lstStyle>
            <a:lvl1pPr marL="257168" indent="-257168" algn="l" defTabSz="68578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9" indent="-214308" algn="l" defTabSz="6857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8" indent="-171446" algn="l" defTabSz="685783"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0"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2"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3"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r>
              <a:rPr lang="en-US" dirty="0" smtClean="0"/>
              <a:t>Do you have an ethical obligation to act?  What communications should take place?</a:t>
            </a:r>
          </a:p>
          <a:p>
            <a:r>
              <a:rPr lang="en-US" dirty="0" smtClean="0"/>
              <a:t>What may happen if you choose not to act?</a:t>
            </a:r>
          </a:p>
          <a:p>
            <a:r>
              <a:rPr lang="en-US" dirty="0" smtClean="0"/>
              <a:t>How could taking action affect relationships?  How might not acting affect them?</a:t>
            </a:r>
            <a:endParaRPr lang="en-US" dirty="0"/>
          </a:p>
        </p:txBody>
      </p:sp>
    </p:spTree>
    <p:extLst>
      <p:ext uri="{BB962C8B-B14F-4D97-AF65-F5344CB8AC3E}">
        <p14:creationId xmlns:p14="http://schemas.microsoft.com/office/powerpoint/2010/main" val="106947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1" y="1600206"/>
            <a:ext cx="7157775" cy="4884886"/>
          </a:xfrm>
        </p:spPr>
        <p:txBody>
          <a:bodyPr>
            <a:normAutofit lnSpcReduction="10000"/>
          </a:bodyPr>
          <a:lstStyle/>
          <a:p>
            <a:pPr marL="0" indent="0">
              <a:buNone/>
            </a:pPr>
            <a:r>
              <a:rPr lang="en-US" b="1" dirty="0" smtClean="0"/>
              <a:t>For each question, which metric/report is most appropriate to find or communicate the answer?</a:t>
            </a:r>
          </a:p>
          <a:p>
            <a:pPr marL="0" indent="0">
              <a:buNone/>
            </a:pPr>
            <a:endParaRPr lang="en-US" dirty="0" smtClean="0"/>
          </a:p>
          <a:p>
            <a:pPr marL="349250" indent="-349250">
              <a:buFont typeface="+mj-lt"/>
              <a:buAutoNum type="arabicParenR"/>
            </a:pPr>
            <a:r>
              <a:rPr lang="en-US" dirty="0" smtClean="0"/>
              <a:t>Overall, what’s happening with the project?</a:t>
            </a:r>
          </a:p>
          <a:p>
            <a:pPr marL="349250" indent="-349250">
              <a:buFont typeface="+mj-lt"/>
              <a:buAutoNum type="arabicParenR"/>
            </a:pPr>
            <a:r>
              <a:rPr lang="en-US" dirty="0" smtClean="0"/>
              <a:t>How can future project’s learn from this one?</a:t>
            </a:r>
          </a:p>
          <a:p>
            <a:pPr marL="349250" indent="-349250">
              <a:buFont typeface="+mj-lt"/>
              <a:buAutoNum type="arabicParenR"/>
            </a:pPr>
            <a:r>
              <a:rPr lang="en-US" dirty="0" smtClean="0"/>
              <a:t>How far from the expected plan are we?</a:t>
            </a:r>
          </a:p>
          <a:p>
            <a:pPr marL="349250" indent="-349250">
              <a:buFont typeface="+mj-lt"/>
              <a:buAutoNum type="arabicParenR"/>
            </a:pPr>
            <a:r>
              <a:rPr lang="en-US" dirty="0"/>
              <a:t>How efficiently are we applying the project’s employees</a:t>
            </a:r>
            <a:r>
              <a:rPr lang="en-US" dirty="0" smtClean="0"/>
              <a:t>?</a:t>
            </a:r>
          </a:p>
          <a:p>
            <a:pPr marL="349250" indent="-349250">
              <a:buFont typeface="+mj-lt"/>
              <a:buAutoNum type="arabicParenR"/>
            </a:pPr>
            <a:r>
              <a:rPr lang="en-US" dirty="0" smtClean="0"/>
              <a:t>How much time should be set aside for problems?</a:t>
            </a:r>
          </a:p>
          <a:p>
            <a:pPr marL="349250" indent="-349250">
              <a:buFont typeface="+mj-lt"/>
              <a:buAutoNum type="arabicParenR"/>
            </a:pPr>
            <a:r>
              <a:rPr lang="en-US" dirty="0" smtClean="0"/>
              <a:t>In real numbers, how much is our work of far worth?</a:t>
            </a:r>
          </a:p>
          <a:p>
            <a:pPr marL="349250" indent="-349250">
              <a:buFont typeface="+mj-lt"/>
              <a:buAutoNum type="arabicParenR"/>
            </a:pPr>
            <a:r>
              <a:rPr lang="en-US" dirty="0" smtClean="0"/>
              <a:t>How happy are our users with the project’s results?</a:t>
            </a:r>
          </a:p>
          <a:p>
            <a:pPr marL="349250" indent="-349250">
              <a:buFont typeface="+mj-lt"/>
              <a:buAutoNum type="arabicParenR"/>
            </a:pPr>
            <a:r>
              <a:rPr lang="en-US" dirty="0" smtClean="0"/>
              <a:t>How long does each project phase typically take?</a:t>
            </a:r>
          </a:p>
          <a:p>
            <a:endParaRPr lang="en-US" dirty="0"/>
          </a:p>
        </p:txBody>
      </p:sp>
      <p:sp>
        <p:nvSpPr>
          <p:cNvPr id="3" name="Title 2"/>
          <p:cNvSpPr>
            <a:spLocks noGrp="1"/>
          </p:cNvSpPr>
          <p:nvPr>
            <p:ph type="title"/>
          </p:nvPr>
        </p:nvSpPr>
        <p:spPr/>
        <p:txBody>
          <a:bodyPr/>
          <a:lstStyle/>
          <a:p>
            <a:r>
              <a:rPr lang="en-US" dirty="0" smtClean="0"/>
              <a:t>Activity – Choosing a Metric or Report</a:t>
            </a:r>
            <a:endParaRPr lang="en-US" dirty="0"/>
          </a:p>
        </p:txBody>
      </p:sp>
      <p:sp>
        <p:nvSpPr>
          <p:cNvPr id="4" name="TextBox 3"/>
          <p:cNvSpPr txBox="1"/>
          <p:nvPr/>
        </p:nvSpPr>
        <p:spPr>
          <a:xfrm>
            <a:off x="7914939" y="1591445"/>
            <a:ext cx="3675019" cy="4893647"/>
          </a:xfrm>
          <a:prstGeom prst="rect">
            <a:avLst/>
          </a:prstGeom>
          <a:noFill/>
          <a:ln>
            <a:solidFill>
              <a:schemeClr val="bg1">
                <a:lumMod val="50000"/>
              </a:schemeClr>
            </a:solidFill>
          </a:ln>
        </p:spPr>
        <p:txBody>
          <a:bodyPr wrap="square" rtlCol="0">
            <a:spAutoFit/>
          </a:bodyPr>
          <a:lstStyle/>
          <a:p>
            <a:r>
              <a:rPr lang="en-US" sz="2400" b="1" dirty="0" smtClean="0"/>
              <a:t>Metrics</a:t>
            </a:r>
          </a:p>
          <a:p>
            <a:pPr marL="285750" indent="-285750">
              <a:buFont typeface="Arial" panose="020B0604020202020204" pitchFamily="34" charset="0"/>
              <a:buChar char="•"/>
            </a:pPr>
            <a:r>
              <a:rPr lang="en-US" sz="2400" dirty="0" err="1" smtClean="0"/>
              <a:t>Cycletime</a:t>
            </a:r>
            <a:endParaRPr lang="en-US" sz="2400" dirty="0"/>
          </a:p>
          <a:p>
            <a:pPr marL="285750" indent="-285750">
              <a:buFont typeface="Arial" panose="020B0604020202020204" pitchFamily="34" charset="0"/>
              <a:buChar char="•"/>
            </a:pPr>
            <a:r>
              <a:rPr lang="en-US" sz="2400" dirty="0" smtClean="0"/>
              <a:t>Schedule Variance</a:t>
            </a:r>
          </a:p>
          <a:p>
            <a:pPr marL="285750" indent="-285750">
              <a:buFont typeface="Arial" panose="020B0604020202020204" pitchFamily="34" charset="0"/>
              <a:buChar char="•"/>
            </a:pPr>
            <a:r>
              <a:rPr lang="en-US" sz="2400" dirty="0" smtClean="0"/>
              <a:t>Resource Utilization</a:t>
            </a:r>
          </a:p>
          <a:p>
            <a:pPr marL="285750" indent="-285750">
              <a:buFont typeface="Arial" panose="020B0604020202020204" pitchFamily="34" charset="0"/>
              <a:buChar char="•"/>
            </a:pPr>
            <a:r>
              <a:rPr lang="en-US" sz="2400" dirty="0" smtClean="0"/>
              <a:t>Requirements Volatility</a:t>
            </a:r>
          </a:p>
          <a:p>
            <a:pPr marL="285750" indent="-285750">
              <a:buFont typeface="Arial" panose="020B0604020202020204" pitchFamily="34" charset="0"/>
              <a:buChar char="•"/>
            </a:pPr>
            <a:r>
              <a:rPr lang="en-US" sz="2400" dirty="0" smtClean="0"/>
              <a:t>Total Risk Exposure</a:t>
            </a:r>
          </a:p>
          <a:p>
            <a:pPr marL="285750" indent="-285750">
              <a:buFont typeface="Arial" panose="020B0604020202020204" pitchFamily="34" charset="0"/>
              <a:buChar char="•"/>
            </a:pPr>
            <a:r>
              <a:rPr lang="en-US" sz="2400" dirty="0" smtClean="0"/>
              <a:t>Customer Satisfaction</a:t>
            </a:r>
          </a:p>
          <a:p>
            <a:r>
              <a:rPr lang="en-US" sz="2400" b="1" dirty="0" smtClean="0"/>
              <a:t>Reports</a:t>
            </a:r>
          </a:p>
          <a:p>
            <a:pPr marL="342900" indent="-342900">
              <a:buFont typeface="Arial" panose="020B0604020202020204" pitchFamily="34" charset="0"/>
              <a:buChar char="•"/>
            </a:pPr>
            <a:r>
              <a:rPr lang="en-US" sz="2400" dirty="0" smtClean="0"/>
              <a:t>Status Report</a:t>
            </a:r>
          </a:p>
          <a:p>
            <a:pPr marL="342900" indent="-342900">
              <a:buFont typeface="Arial" panose="020B0604020202020204" pitchFamily="34" charset="0"/>
              <a:buChar char="•"/>
            </a:pPr>
            <a:r>
              <a:rPr lang="en-US" sz="2400" dirty="0" smtClean="0"/>
              <a:t>Trend/Forecasting Report</a:t>
            </a:r>
          </a:p>
          <a:p>
            <a:pPr marL="342900" indent="-342900">
              <a:buFont typeface="Arial" panose="020B0604020202020204" pitchFamily="34" charset="0"/>
              <a:buChar char="•"/>
            </a:pPr>
            <a:r>
              <a:rPr lang="en-US" sz="2400" dirty="0" smtClean="0"/>
              <a:t>Variance Report</a:t>
            </a:r>
          </a:p>
          <a:p>
            <a:pPr marL="342900" indent="-342900">
              <a:buFont typeface="Arial" panose="020B0604020202020204" pitchFamily="34" charset="0"/>
              <a:buChar char="•"/>
            </a:pPr>
            <a:r>
              <a:rPr lang="en-US" sz="2400" dirty="0" smtClean="0"/>
              <a:t>Earned Value Report</a:t>
            </a:r>
          </a:p>
          <a:p>
            <a:pPr marL="342900" indent="-342900">
              <a:buFont typeface="Arial" panose="020B0604020202020204" pitchFamily="34" charset="0"/>
              <a:buChar char="•"/>
            </a:pPr>
            <a:r>
              <a:rPr lang="en-US" sz="2400" dirty="0" smtClean="0"/>
              <a:t>Lessons Learned Report</a:t>
            </a:r>
            <a:endParaRPr lang="en-US" sz="2400" dirty="0"/>
          </a:p>
        </p:txBody>
      </p:sp>
    </p:spTree>
    <p:extLst>
      <p:ext uri="{BB962C8B-B14F-4D97-AF65-F5344CB8AC3E}">
        <p14:creationId xmlns:p14="http://schemas.microsoft.com/office/powerpoint/2010/main" val="872117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600206"/>
            <a:ext cx="10972800" cy="4800594"/>
          </a:xfrm>
        </p:spPr>
        <p:txBody>
          <a:bodyPr>
            <a:normAutofit/>
          </a:bodyPr>
          <a:lstStyle/>
          <a:p>
            <a:r>
              <a:rPr lang="en-US" dirty="0"/>
              <a:t>In teams of 3-4, consider the following scenario:</a:t>
            </a:r>
          </a:p>
          <a:p>
            <a:pPr marL="0" indent="0">
              <a:buNone/>
            </a:pPr>
            <a:endParaRPr lang="en-US" sz="1000" dirty="0"/>
          </a:p>
          <a:p>
            <a:pPr marL="0" indent="0">
              <a:buNone/>
            </a:pPr>
            <a:r>
              <a:rPr lang="en-US" b="1" i="1" dirty="0" smtClean="0"/>
              <a:t>You’re a small mechanic’s shop that has opened within the last few weeks, and your focus is on larger, multi-day repairs.  You’re aware that there are many issues that can arise when fixing customer’s cars (parts are difficult to find or arrive late, unexpected additional repairs needed, </a:t>
            </a:r>
            <a:r>
              <a:rPr lang="en-US" b="1" i="1" dirty="0"/>
              <a:t>mechanics/specialists </a:t>
            </a:r>
            <a:r>
              <a:rPr lang="en-US" b="1" i="1" dirty="0" smtClean="0"/>
              <a:t>sick).  You believe that customer communication is the key to success in this extremely competitive market.</a:t>
            </a:r>
          </a:p>
          <a:p>
            <a:pPr marL="0" indent="0">
              <a:buNone/>
            </a:pPr>
            <a:endParaRPr lang="en-US" sz="1000" dirty="0"/>
          </a:p>
          <a:p>
            <a:r>
              <a:rPr lang="en-US" dirty="0" smtClean="0"/>
              <a:t>Devise a communication strategy for each of the following:</a:t>
            </a:r>
          </a:p>
          <a:p>
            <a:pPr lvl="1"/>
            <a:r>
              <a:rPr lang="en-US" dirty="0" smtClean="0"/>
              <a:t>When the customer arrives to drop off their car</a:t>
            </a:r>
          </a:p>
          <a:p>
            <a:pPr lvl="1"/>
            <a:r>
              <a:rPr lang="en-US" dirty="0" smtClean="0"/>
              <a:t>Regular communication throughout the work</a:t>
            </a:r>
          </a:p>
          <a:p>
            <a:pPr lvl="1"/>
            <a:r>
              <a:rPr lang="en-US" dirty="0" smtClean="0"/>
              <a:t>When issues arise which will increase the bill or time needed for completion</a:t>
            </a:r>
          </a:p>
          <a:p>
            <a:pPr lvl="1"/>
            <a:r>
              <a:rPr lang="en-US" dirty="0" smtClean="0"/>
              <a:t>When the customer picks up their repaired car and pays the bill</a:t>
            </a:r>
            <a:endParaRPr lang="en-US" dirty="0"/>
          </a:p>
        </p:txBody>
      </p:sp>
      <p:sp>
        <p:nvSpPr>
          <p:cNvPr id="3" name="Title 2"/>
          <p:cNvSpPr>
            <a:spLocks noGrp="1"/>
          </p:cNvSpPr>
          <p:nvPr>
            <p:ph type="title"/>
          </p:nvPr>
        </p:nvSpPr>
        <p:spPr/>
        <p:txBody>
          <a:bodyPr/>
          <a:lstStyle/>
          <a:p>
            <a:r>
              <a:rPr lang="en-US" dirty="0" smtClean="0"/>
              <a:t>Activity </a:t>
            </a:r>
            <a:r>
              <a:rPr lang="en-US" dirty="0"/>
              <a:t>–</a:t>
            </a:r>
            <a:r>
              <a:rPr lang="en-US" dirty="0" smtClean="0"/>
              <a:t> Setting Proper Expectations</a:t>
            </a:r>
            <a:endParaRPr lang="en-US" dirty="0"/>
          </a:p>
        </p:txBody>
      </p:sp>
    </p:spTree>
    <p:extLst>
      <p:ext uri="{BB962C8B-B14F-4D97-AF65-F5344CB8AC3E}">
        <p14:creationId xmlns:p14="http://schemas.microsoft.com/office/powerpoint/2010/main" val="2529432522"/>
      </p:ext>
    </p:extLst>
  </p:cSld>
  <p:clrMapOvr>
    <a:masterClrMapping/>
  </p:clrMapOvr>
</p:sld>
</file>

<file path=ppt/theme/theme1.xml><?xml version="1.0" encoding="utf-8"?>
<a:theme xmlns:a="http://schemas.openxmlformats.org/drawingml/2006/main" name="ProjectLeadershi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LeadershipBook3.potx" id="{FA589EC2-89E0-4490-BF87-66EAA3C17F0B}" vid="{9D6338BE-032C-45CD-9BF1-8912E18B15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LeadershipBook4</Template>
  <TotalTime>2491</TotalTime>
  <Words>847</Words>
  <Application>Microsoft Office PowerPoint</Application>
  <PresentationFormat>Custom</PresentationFormat>
  <Paragraphs>113</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ProjectLeadership</vt:lpstr>
      <vt:lpstr>Activity – Detecting Communication Blockers</vt:lpstr>
      <vt:lpstr>Activity – Planning and Holding a Meeting</vt:lpstr>
      <vt:lpstr>Activity – Ethical Communication</vt:lpstr>
      <vt:lpstr>Activity – Choosing a Metric or Report</vt:lpstr>
      <vt:lpstr>Activity – Setting Proper Expectations</vt:lpstr>
    </vt:vector>
  </TitlesOfParts>
  <Company>Rochester Institute of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Leadership</dc:title>
  <dc:creator>Samuel Malachowsky</dc:creator>
  <cp:lastModifiedBy>Samuel Malachowsky</cp:lastModifiedBy>
  <cp:revision>136</cp:revision>
  <dcterms:created xsi:type="dcterms:W3CDTF">2018-05-21T18:12:12Z</dcterms:created>
  <dcterms:modified xsi:type="dcterms:W3CDTF">2018-11-15T15:46:58Z</dcterms:modified>
</cp:coreProperties>
</file>