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4368"/>
  </p:normalViewPr>
  <p:slideViewPr>
    <p:cSldViewPr snapToGrid="0" snapToObjects="1">
      <p:cViewPr varScale="1">
        <p:scale>
          <a:sx n="95" d="100"/>
          <a:sy n="95" d="100"/>
        </p:scale>
        <p:origin x="1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Corresponds to chapter 6, pages 179-194 of the Project Team Leadership and Communication book.  ISBN: 9781732378902 (Softcover), 9781732378919 (Hardcover).  These slides may only be posted or used in conjunction with the book in a training or classroom environment.  Key terms (pages 193) are often italicized on the slides.</a:t>
            </a:r>
          </a:p>
          <a:p>
            <a:endParaRPr dirty="0"/>
          </a:p>
          <a:p>
            <a:endParaRPr dirty="0"/>
          </a:p>
          <a:p>
            <a:pPr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Outline: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rPr dirty="0"/>
              <a:t>Team Pitfalls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Blamestorming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Blowhard Jamboree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Groupthink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Heroics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Intellectual Violence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Loose Cannon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Poor Project Team/Stakeholder Relations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Wishful Thinking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rPr dirty="0"/>
              <a:t>Process and Product Pitfalls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Analysis Paralysis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Death March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Fire Drill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Ineffectively Adding Resources to the Team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Rushing to Execution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Scope Creep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dirty="0"/>
              <a:t>Silver Bullet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rPr lang="en-US" dirty="0"/>
              <a:t>Pitfall “Hot Spots”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rPr dirty="0"/>
              <a:t>Summary and Conclusions</a:t>
            </a:r>
          </a:p>
          <a:p>
            <a:pPr marL="171450" indent="-171450">
              <a:buSzPct val="100000"/>
              <a:buFont typeface="Arial"/>
              <a:buChar char="•"/>
            </a:pPr>
            <a:endParaRPr dirty="0"/>
          </a:p>
          <a:p>
            <a:endParaRPr dirty="0"/>
          </a:p>
          <a:p>
            <a:pPr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Learning Objectives:</a:t>
            </a:r>
          </a:p>
          <a:p>
            <a:endParaRPr dirty="0"/>
          </a:p>
          <a:p>
            <a:r>
              <a:rPr dirty="0"/>
              <a:t>6.1 Team Pitfalls</a:t>
            </a:r>
            <a:endParaRPr sz="1100" dirty="0"/>
          </a:p>
          <a:p>
            <a:pPr lvl="1" indent="457200"/>
            <a:r>
              <a:rPr dirty="0"/>
              <a:t>Discuss 8 common team pitfalls, including how to prevent them from occurring</a:t>
            </a:r>
            <a:endParaRPr sz="1100" dirty="0"/>
          </a:p>
          <a:p>
            <a:r>
              <a:rPr dirty="0"/>
              <a:t>6.2 Process and Product Pitfalls</a:t>
            </a:r>
            <a:endParaRPr sz="1100" dirty="0"/>
          </a:p>
          <a:p>
            <a:pPr lvl="1" indent="457200"/>
            <a:r>
              <a:rPr dirty="0"/>
              <a:t>Discuss 7 common process and product pitfalls, including how to prevent them from occurring</a:t>
            </a:r>
            <a:endParaRPr sz="1100" dirty="0"/>
          </a:p>
          <a:p>
            <a:r>
              <a:rPr dirty="0"/>
              <a:t>6.3 Chapter Tool: Pitfall “Hot Spots”</a:t>
            </a:r>
            <a:endParaRPr sz="1100" dirty="0"/>
          </a:p>
          <a:p>
            <a:pPr lvl="1" indent="457200"/>
            <a:r>
              <a:rPr dirty="0"/>
              <a:t>Define ‘downstream’ in the context of a project</a:t>
            </a:r>
            <a:endParaRPr sz="1100" dirty="0"/>
          </a:p>
          <a:p>
            <a:pPr lvl="1" indent="457200"/>
            <a:r>
              <a:rPr dirty="0"/>
              <a:t>Identify causes and effects of 15 pitfalls in the context of the primary project phases</a:t>
            </a:r>
            <a:endParaRPr sz="1100" dirty="0"/>
          </a:p>
          <a:p>
            <a:endParaRPr sz="1100" dirty="0"/>
          </a:p>
          <a:p>
            <a:pPr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Associated Class Activities: </a:t>
            </a:r>
            <a:r>
              <a:rPr b="0" dirty="0">
                <a:latin typeface="+mj-lt"/>
                <a:ea typeface="+mj-ea"/>
                <a:cs typeface="+mj-cs"/>
                <a:sym typeface="Calibri"/>
              </a:rPr>
              <a:t>(Separate Slides)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rPr dirty="0"/>
              <a:t>Pitfalls and Project Phase (10 minutes, chapter 6)</a:t>
            </a:r>
            <a:endParaRPr sz="1100" dirty="0"/>
          </a:p>
          <a:p>
            <a:endParaRPr sz="11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183 of the Project Team Leadership and Communication book.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184 of the Project Team Leadership and Communication book.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184-185 of the Project Team Leadership and Communication book.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185 of the Project Team Leadership and Communication book.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6" name="Shape 2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186 of the Project Team Leadership and Communication book.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1" name="Shape 2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186-187 of the Project Team Leadership and Communication book.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187 of the Project Team Leadership and Communication book.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1" name="Shape 2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187 of the Project Team Leadership and Communication book.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7" name="Shape 2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These are 3 of 15 examples in the book.  Corresponds to section 6.3, pages 188-191 of the Project Team Leadership and Communication book.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2" name="Shape 2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section 6.4, pages 191-192 of the Project Team Leadership and Communication book.  Summarizes chapter 6 and these slides.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/>
              <a:t>Corresponds to chapter 6, pages 179-194 of the Project Team Leadership and Communication book.</a:t>
            </a:r>
            <a:endParaRPr lang="en-US" dirty="0"/>
          </a:p>
          <a:p>
            <a:endParaRPr lang="en-US" dirty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/>
              <a:t>There are key terms defined on page 193.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/>
              <a:t>Review questions cover most of the chapter (page 193, answers on page 224).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/>
              <a:t>The exercises</a:t>
            </a:r>
            <a:r>
              <a:rPr lang="en-US" i="1" baseline="0" dirty="0"/>
              <a:t> on pages 193-194 are designed to allow readers to apply and extend what they’ve learned.</a:t>
            </a:r>
            <a:endParaRPr lang="en-US" i="1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Chapter </a:t>
            </a:r>
            <a:r>
              <a:rPr lang="en-US" dirty="0"/>
              <a:t>6</a:t>
            </a:r>
            <a:r>
              <a:rPr dirty="0"/>
              <a:t> includes several additional support elements which could become classroom activities or discussion elements.</a:t>
            </a:r>
          </a:p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There are quite a few key terms defined on pages 193.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Review questions cover most of the chapter (page 193, answers on page 224).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exercises on pages 193-194 are designed to allow readers to apply and extend what they’ve learned.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180 of the Project Team Leadership and Communication book.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180-181 of the Project Team Leadership and Communication book.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181 of the Project Team Leadership and Communication book.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181-182 of the Project Team Leadership and Communication book.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7" name="Shape 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182 of the Project Team Leadership and Communication book.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182-183 of the Project Team Leadership and Communication book.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183 of the Project Team Leadership and Communication book.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/>
          <p:nvPr/>
        </p:nvSpPr>
        <p:spPr>
          <a:xfrm>
            <a:off x="11044472" y="978639"/>
            <a:ext cx="1143001" cy="990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3886200"/>
            <a:ext cx="10363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342892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685782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028675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371565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914400" y="2130433"/>
            <a:ext cx="10363200" cy="147002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8" name="Rectangle 135"/>
          <p:cNvSpPr/>
          <p:nvPr/>
        </p:nvSpPr>
        <p:spPr>
          <a:xfrm>
            <a:off x="7560206" y="445847"/>
            <a:ext cx="1905001" cy="16764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Hexagon 137"/>
          <p:cNvSpPr/>
          <p:nvPr/>
        </p:nvSpPr>
        <p:spPr>
          <a:xfrm>
            <a:off x="4069500" y="561543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Hexagon 139"/>
          <p:cNvSpPr/>
          <p:nvPr/>
        </p:nvSpPr>
        <p:spPr>
          <a:xfrm>
            <a:off x="1757558" y="6042414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Hexagon 140"/>
          <p:cNvSpPr/>
          <p:nvPr/>
        </p:nvSpPr>
        <p:spPr>
          <a:xfrm>
            <a:off x="3299847" y="604241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Hexagon 141"/>
          <p:cNvSpPr/>
          <p:nvPr/>
        </p:nvSpPr>
        <p:spPr>
          <a:xfrm>
            <a:off x="6369541" y="601972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Hexagon 143"/>
          <p:cNvSpPr/>
          <p:nvPr/>
        </p:nvSpPr>
        <p:spPr>
          <a:xfrm>
            <a:off x="217160" y="6051913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Hexagon 145"/>
          <p:cNvSpPr/>
          <p:nvPr/>
        </p:nvSpPr>
        <p:spPr>
          <a:xfrm>
            <a:off x="2531910" y="562101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Hexagon 146"/>
          <p:cNvSpPr/>
          <p:nvPr/>
        </p:nvSpPr>
        <p:spPr>
          <a:xfrm>
            <a:off x="989660" y="563620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Hexagon 147"/>
          <p:cNvSpPr/>
          <p:nvPr/>
        </p:nvSpPr>
        <p:spPr>
          <a:xfrm>
            <a:off x="5597688" y="5585379"/>
            <a:ext cx="990601" cy="868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735" y="0"/>
                </a:lnTo>
                <a:lnTo>
                  <a:pt x="16865" y="0"/>
                </a:lnTo>
                <a:lnTo>
                  <a:pt x="21600" y="10800"/>
                </a:lnTo>
                <a:lnTo>
                  <a:pt x="16865" y="21600"/>
                </a:lnTo>
                <a:lnTo>
                  <a:pt x="473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Hexagon 150"/>
          <p:cNvSpPr/>
          <p:nvPr/>
        </p:nvSpPr>
        <p:spPr>
          <a:xfrm>
            <a:off x="4828797" y="601437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Hexagon 154"/>
          <p:cNvSpPr/>
          <p:nvPr/>
        </p:nvSpPr>
        <p:spPr>
          <a:xfrm>
            <a:off x="7913461" y="6035295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Hexagon 158"/>
          <p:cNvSpPr/>
          <p:nvPr/>
        </p:nvSpPr>
        <p:spPr>
          <a:xfrm>
            <a:off x="7146284" y="559808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Hexagon 162"/>
          <p:cNvSpPr/>
          <p:nvPr/>
        </p:nvSpPr>
        <p:spPr>
          <a:xfrm>
            <a:off x="210984" y="-14049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Hexagon 163"/>
          <p:cNvSpPr/>
          <p:nvPr/>
        </p:nvSpPr>
        <p:spPr>
          <a:xfrm>
            <a:off x="8711851" y="40545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Hexagon 164"/>
          <p:cNvSpPr/>
          <p:nvPr/>
        </p:nvSpPr>
        <p:spPr>
          <a:xfrm>
            <a:off x="3304609" y="-2009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Hexagon 165"/>
          <p:cNvSpPr/>
          <p:nvPr/>
        </p:nvSpPr>
        <p:spPr>
          <a:xfrm>
            <a:off x="4849660" y="-1881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Hexagon 166"/>
          <p:cNvSpPr/>
          <p:nvPr/>
        </p:nvSpPr>
        <p:spPr>
          <a:xfrm>
            <a:off x="972990" y="1259864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Hexagon 167"/>
          <p:cNvSpPr/>
          <p:nvPr/>
        </p:nvSpPr>
        <p:spPr>
          <a:xfrm>
            <a:off x="8711851" y="125430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Hexagon 168"/>
          <p:cNvSpPr/>
          <p:nvPr/>
        </p:nvSpPr>
        <p:spPr>
          <a:xfrm>
            <a:off x="4852835" y="83387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Hexagon 169"/>
          <p:cNvSpPr/>
          <p:nvPr/>
        </p:nvSpPr>
        <p:spPr>
          <a:xfrm>
            <a:off x="3304609" y="83387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Hexagon 170"/>
          <p:cNvSpPr/>
          <p:nvPr/>
        </p:nvSpPr>
        <p:spPr>
          <a:xfrm>
            <a:off x="984898" y="405790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Hexagon 171"/>
          <p:cNvSpPr/>
          <p:nvPr/>
        </p:nvSpPr>
        <p:spPr>
          <a:xfrm>
            <a:off x="4080614" y="1260855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Hexagon 173"/>
          <p:cNvSpPr/>
          <p:nvPr/>
        </p:nvSpPr>
        <p:spPr>
          <a:xfrm>
            <a:off x="1752002" y="83605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Hexagon 175"/>
          <p:cNvSpPr/>
          <p:nvPr/>
        </p:nvSpPr>
        <p:spPr>
          <a:xfrm>
            <a:off x="2531910" y="125986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Hexagon 177"/>
          <p:cNvSpPr/>
          <p:nvPr/>
        </p:nvSpPr>
        <p:spPr>
          <a:xfrm>
            <a:off x="1765495" y="-11668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Hexagon 178"/>
          <p:cNvSpPr/>
          <p:nvPr/>
        </p:nvSpPr>
        <p:spPr>
          <a:xfrm>
            <a:off x="4074264" y="40688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Hexagon 179"/>
          <p:cNvSpPr/>
          <p:nvPr/>
        </p:nvSpPr>
        <p:spPr>
          <a:xfrm>
            <a:off x="2529531" y="40579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Hexagon 180"/>
          <p:cNvSpPr/>
          <p:nvPr/>
        </p:nvSpPr>
        <p:spPr>
          <a:xfrm>
            <a:off x="210984" y="840025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Hexagon 181"/>
          <p:cNvSpPr/>
          <p:nvPr/>
        </p:nvSpPr>
        <p:spPr>
          <a:xfrm>
            <a:off x="7934455" y="-898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Hexagon 182"/>
          <p:cNvSpPr/>
          <p:nvPr/>
        </p:nvSpPr>
        <p:spPr>
          <a:xfrm>
            <a:off x="6396754" y="-160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Hexagon 183"/>
          <p:cNvSpPr/>
          <p:nvPr/>
        </p:nvSpPr>
        <p:spPr>
          <a:xfrm>
            <a:off x="6384228" y="83208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Hexagon 184"/>
          <p:cNvSpPr/>
          <p:nvPr/>
        </p:nvSpPr>
        <p:spPr>
          <a:xfrm>
            <a:off x="7161755" y="41214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Hexagon 185"/>
          <p:cNvSpPr/>
          <p:nvPr/>
        </p:nvSpPr>
        <p:spPr>
          <a:xfrm>
            <a:off x="5624186" y="39961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Hexagon 189"/>
          <p:cNvSpPr/>
          <p:nvPr/>
        </p:nvSpPr>
        <p:spPr>
          <a:xfrm>
            <a:off x="-6278" y="406889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Hexagon 190"/>
          <p:cNvSpPr/>
          <p:nvPr/>
        </p:nvSpPr>
        <p:spPr>
          <a:xfrm>
            <a:off x="7934455" y="82659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Hexagon 191"/>
          <p:cNvSpPr/>
          <p:nvPr/>
        </p:nvSpPr>
        <p:spPr>
          <a:xfrm>
            <a:off x="7161593" y="125787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Hexagon 192"/>
          <p:cNvSpPr/>
          <p:nvPr/>
        </p:nvSpPr>
        <p:spPr>
          <a:xfrm>
            <a:off x="5622347" y="125357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Hexagon 196"/>
          <p:cNvSpPr/>
          <p:nvPr/>
        </p:nvSpPr>
        <p:spPr>
          <a:xfrm>
            <a:off x="8687813" y="561083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Hexagon 199"/>
          <p:cNvSpPr/>
          <p:nvPr/>
        </p:nvSpPr>
        <p:spPr>
          <a:xfrm>
            <a:off x="10237907" y="125056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Hexagon 200"/>
          <p:cNvSpPr/>
          <p:nvPr/>
        </p:nvSpPr>
        <p:spPr>
          <a:xfrm>
            <a:off x="10237907" y="-20373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Hexagon 201"/>
          <p:cNvSpPr/>
          <p:nvPr/>
        </p:nvSpPr>
        <p:spPr>
          <a:xfrm>
            <a:off x="10237907" y="396595"/>
            <a:ext cx="99060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" name="Hexagon 202"/>
          <p:cNvSpPr/>
          <p:nvPr/>
        </p:nvSpPr>
        <p:spPr>
          <a:xfrm>
            <a:off x="9469741" y="-1591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Hexagon 203"/>
          <p:cNvSpPr/>
          <p:nvPr/>
        </p:nvSpPr>
        <p:spPr>
          <a:xfrm>
            <a:off x="9474348" y="829423"/>
            <a:ext cx="99060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Hexagon 204"/>
          <p:cNvSpPr/>
          <p:nvPr/>
        </p:nvSpPr>
        <p:spPr>
          <a:xfrm>
            <a:off x="11006755" y="81594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Hexagon 205"/>
          <p:cNvSpPr/>
          <p:nvPr/>
        </p:nvSpPr>
        <p:spPr>
          <a:xfrm>
            <a:off x="11009928" y="-2866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Hexagon 206"/>
          <p:cNvSpPr/>
          <p:nvPr/>
        </p:nvSpPr>
        <p:spPr>
          <a:xfrm>
            <a:off x="11775330" y="1248155"/>
            <a:ext cx="41777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Hexagon 212"/>
          <p:cNvSpPr/>
          <p:nvPr/>
        </p:nvSpPr>
        <p:spPr>
          <a:xfrm>
            <a:off x="10218942" y="562724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Hexagon 213"/>
          <p:cNvSpPr/>
          <p:nvPr/>
        </p:nvSpPr>
        <p:spPr>
          <a:xfrm>
            <a:off x="9446244" y="604689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Hexagon 214"/>
          <p:cNvSpPr/>
          <p:nvPr/>
        </p:nvSpPr>
        <p:spPr>
          <a:xfrm>
            <a:off x="10980433" y="601514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Hexagon 206"/>
          <p:cNvSpPr/>
          <p:nvPr/>
        </p:nvSpPr>
        <p:spPr>
          <a:xfrm>
            <a:off x="11778095" y="396595"/>
            <a:ext cx="41777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Hexagon 206"/>
          <p:cNvSpPr/>
          <p:nvPr/>
        </p:nvSpPr>
        <p:spPr>
          <a:xfrm>
            <a:off x="11780160" y="-25136"/>
            <a:ext cx="417770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0"/>
                </a:moveTo>
                <a:lnTo>
                  <a:pt x="21559" y="83"/>
                </a:lnTo>
                <a:cubicBezTo>
                  <a:pt x="21518" y="14483"/>
                  <a:pt x="21600" y="7200"/>
                  <a:pt x="21559" y="21600"/>
                </a:cubicBezTo>
                <a:lnTo>
                  <a:pt x="11023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" name="Hexagon 200"/>
          <p:cNvSpPr/>
          <p:nvPr/>
        </p:nvSpPr>
        <p:spPr>
          <a:xfrm>
            <a:off x="8705025" y="-14951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Hexagon 200"/>
          <p:cNvSpPr/>
          <p:nvPr/>
        </p:nvSpPr>
        <p:spPr>
          <a:xfrm>
            <a:off x="7160799" y="-5785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Hexagon 200"/>
          <p:cNvSpPr/>
          <p:nvPr/>
        </p:nvSpPr>
        <p:spPr>
          <a:xfrm>
            <a:off x="5627406" y="-1528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Hexagon 200"/>
          <p:cNvSpPr/>
          <p:nvPr/>
        </p:nvSpPr>
        <p:spPr>
          <a:xfrm>
            <a:off x="4076162" y="-19050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Hexagon 200"/>
          <p:cNvSpPr/>
          <p:nvPr/>
        </p:nvSpPr>
        <p:spPr>
          <a:xfrm>
            <a:off x="2543279" y="-13628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Hexagon 200"/>
          <p:cNvSpPr/>
          <p:nvPr/>
        </p:nvSpPr>
        <p:spPr>
          <a:xfrm>
            <a:off x="986352" y="-7637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" name="Hexagon 200"/>
          <p:cNvSpPr/>
          <p:nvPr/>
        </p:nvSpPr>
        <p:spPr>
          <a:xfrm>
            <a:off x="-172" y="-13963"/>
            <a:ext cx="450084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" y="361"/>
                </a:moveTo>
                <a:lnTo>
                  <a:pt x="21600" y="0"/>
                </a:lnTo>
                <a:lnTo>
                  <a:pt x="11354" y="21600"/>
                </a:lnTo>
                <a:lnTo>
                  <a:pt x="0" y="21600"/>
                </a:lnTo>
                <a:cubicBezTo>
                  <a:pt x="13" y="14520"/>
                  <a:pt x="26" y="7441"/>
                  <a:pt x="39" y="361"/>
                </a:cubicBez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Hexagon 189"/>
          <p:cNvSpPr/>
          <p:nvPr/>
        </p:nvSpPr>
        <p:spPr>
          <a:xfrm>
            <a:off x="-6279" y="1254967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" name="Hexagon 200"/>
          <p:cNvSpPr/>
          <p:nvPr/>
        </p:nvSpPr>
        <p:spPr>
          <a:xfrm rot="10800000">
            <a:off x="10211799" y="643707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8" name="Hexagon 206"/>
          <p:cNvSpPr/>
          <p:nvPr/>
        </p:nvSpPr>
        <p:spPr>
          <a:xfrm rot="10800000">
            <a:off x="-1518" y="6469396"/>
            <a:ext cx="438416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0"/>
                </a:moveTo>
                <a:lnTo>
                  <a:pt x="21559" y="83"/>
                </a:lnTo>
                <a:cubicBezTo>
                  <a:pt x="21518" y="14483"/>
                  <a:pt x="21600" y="7200"/>
                  <a:pt x="21559" y="21600"/>
                </a:cubicBezTo>
                <a:lnTo>
                  <a:pt x="11023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Hexagon 200"/>
          <p:cNvSpPr/>
          <p:nvPr/>
        </p:nvSpPr>
        <p:spPr>
          <a:xfrm rot="10800000">
            <a:off x="8678915" y="6442498"/>
            <a:ext cx="990601" cy="4269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0" name="Hexagon 200"/>
          <p:cNvSpPr/>
          <p:nvPr/>
        </p:nvSpPr>
        <p:spPr>
          <a:xfrm rot="10800000">
            <a:off x="7134690" y="6451665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" name="Hexagon 200"/>
          <p:cNvSpPr/>
          <p:nvPr/>
        </p:nvSpPr>
        <p:spPr>
          <a:xfrm rot="10800000">
            <a:off x="5601298" y="6442164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Hexagon 200"/>
          <p:cNvSpPr/>
          <p:nvPr/>
        </p:nvSpPr>
        <p:spPr>
          <a:xfrm rot="10800000">
            <a:off x="4064567" y="6438400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Hexagon 200"/>
          <p:cNvSpPr/>
          <p:nvPr/>
        </p:nvSpPr>
        <p:spPr>
          <a:xfrm rot="10800000">
            <a:off x="2531684" y="645833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Hexagon 200"/>
          <p:cNvSpPr/>
          <p:nvPr/>
        </p:nvSpPr>
        <p:spPr>
          <a:xfrm rot="10800000">
            <a:off x="989997" y="6472673"/>
            <a:ext cx="990602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Hexagon 200"/>
          <p:cNvSpPr/>
          <p:nvPr/>
        </p:nvSpPr>
        <p:spPr>
          <a:xfrm rot="10800000">
            <a:off x="11742973" y="6443726"/>
            <a:ext cx="450084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" y="361"/>
                </a:moveTo>
                <a:lnTo>
                  <a:pt x="21600" y="0"/>
                </a:lnTo>
                <a:lnTo>
                  <a:pt x="11354" y="21600"/>
                </a:lnTo>
                <a:lnTo>
                  <a:pt x="0" y="21600"/>
                </a:lnTo>
                <a:cubicBezTo>
                  <a:pt x="13" y="14520"/>
                  <a:pt x="26" y="7441"/>
                  <a:pt x="39" y="361"/>
                </a:cubicBez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6" name="Hexagon 206"/>
          <p:cNvSpPr/>
          <p:nvPr/>
        </p:nvSpPr>
        <p:spPr>
          <a:xfrm rot="10800000">
            <a:off x="-1747" y="5619913"/>
            <a:ext cx="439034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Hexagon 189"/>
          <p:cNvSpPr/>
          <p:nvPr/>
        </p:nvSpPr>
        <p:spPr>
          <a:xfrm rot="10800000">
            <a:off x="11750117" y="5592936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 marL="592917" indent="-250026">
              <a:defRPr sz="2100"/>
            </a:lvl2pPr>
            <a:lvl3pPr marL="925806" indent="-240024">
              <a:defRPr sz="2100"/>
            </a:lvl3pPr>
            <a:lvl4pPr marL="1305625" indent="-276951">
              <a:defRPr sz="2100"/>
            </a:lvl4pPr>
            <a:lvl5pPr marL="1648517" indent="-276951"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0"/>
          <p:cNvSpPr/>
          <p:nvPr/>
        </p:nvSpPr>
        <p:spPr>
          <a:xfrm>
            <a:off x="11429997" y="236525"/>
            <a:ext cx="76112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2" h="21600" extrusionOk="0">
                <a:moveTo>
                  <a:pt x="0" y="10800"/>
                </a:moveTo>
                <a:lnTo>
                  <a:pt x="6045" y="0"/>
                </a:lnTo>
                <a:lnTo>
                  <a:pt x="21533" y="0"/>
                </a:lnTo>
                <a:cubicBezTo>
                  <a:pt x="21465" y="7200"/>
                  <a:pt x="21600" y="14400"/>
                  <a:pt x="21533" y="21600"/>
                </a:cubicBezTo>
                <a:lnTo>
                  <a:pt x="6045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Hexagon 11"/>
          <p:cNvSpPr/>
          <p:nvPr/>
        </p:nvSpPr>
        <p:spPr>
          <a:xfrm>
            <a:off x="11429999" y="1085379"/>
            <a:ext cx="762823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6045" y="0"/>
                </a:lnTo>
                <a:lnTo>
                  <a:pt x="21600" y="0"/>
                </a:lnTo>
                <a:lnTo>
                  <a:pt x="21600" y="21600"/>
                </a:lnTo>
                <a:lnTo>
                  <a:pt x="6045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Hexagon 12"/>
          <p:cNvSpPr/>
          <p:nvPr/>
        </p:nvSpPr>
        <p:spPr>
          <a:xfrm>
            <a:off x="10660222" y="-1698"/>
            <a:ext cx="990601" cy="672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896"/>
                </a:moveTo>
                <a:lnTo>
                  <a:pt x="2630" y="0"/>
                </a:lnTo>
                <a:lnTo>
                  <a:pt x="18918" y="0"/>
                </a:lnTo>
                <a:lnTo>
                  <a:pt x="21600" y="7896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7896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Hexagon 13"/>
          <p:cNvSpPr/>
          <p:nvPr/>
        </p:nvSpPr>
        <p:spPr>
          <a:xfrm>
            <a:off x="11515721" y="127"/>
            <a:ext cx="678658" cy="248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550" y="21600"/>
                </a:lnTo>
                <a:lnTo>
                  <a:pt x="414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9600" y="6480414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57167" marR="0" indent="-257167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87814" marR="0" indent="-24492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14376" marR="0" indent="-228594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2987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5879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88770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1662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4553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17444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914400" y="4204251"/>
            <a:ext cx="10363200" cy="765314"/>
          </a:xfrm>
          <a:prstGeom prst="rect">
            <a:avLst/>
          </a:prstGeom>
        </p:spPr>
        <p:txBody>
          <a:bodyPr/>
          <a:lstStyle/>
          <a:p>
            <a:r>
              <a:t>Avoid making the same mistakes over and over</a:t>
            </a:r>
          </a:p>
        </p:txBody>
      </p:sp>
      <p:sp>
        <p:nvSpPr>
          <p:cNvPr id="131" name="Title 1"/>
          <p:cNvSpPr txBox="1">
            <a:spLocks noGrp="1"/>
          </p:cNvSpPr>
          <p:nvPr>
            <p:ph type="ctrTitle"/>
          </p:nvPr>
        </p:nvSpPr>
        <p:spPr>
          <a:xfrm>
            <a:off x="914400" y="2448486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Pitfalls to Identify and Avoid</a:t>
            </a:r>
          </a:p>
        </p:txBody>
      </p:sp>
      <p:sp>
        <p:nvSpPr>
          <p:cNvPr id="132" name="TextBox 3"/>
          <p:cNvSpPr txBox="1"/>
          <p:nvPr/>
        </p:nvSpPr>
        <p:spPr>
          <a:xfrm>
            <a:off x="164253" y="6541885"/>
            <a:ext cx="11905828" cy="390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100"/>
            </a:pPr>
            <a:r>
              <a:t> Designed for chapter 6, pages 179-194 of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Project Team Leadership and Communication </a:t>
            </a:r>
            <a:r>
              <a:t>by Samuel Malachowsky, ISBN 9781732378902, 9781732378919.</a:t>
            </a:r>
          </a:p>
          <a:p>
            <a:pPr algn="r">
              <a:defRPr sz="1100" i="1">
                <a:latin typeface="+mn-lt"/>
                <a:ea typeface="+mn-ea"/>
                <a:cs typeface="+mn-cs"/>
                <a:sym typeface="Helvetica"/>
              </a:defRPr>
            </a:pPr>
            <a:r>
              <a:t>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Optimism, uncertainty, or ignorance can lead to inappropriate assumptions and poor decision making by project leaders and team members</a:t>
            </a:r>
          </a:p>
          <a:p>
            <a:pPr marL="254596" indent="-254596" defTabSz="678925">
              <a:defRPr sz="2376"/>
            </a:pPr>
            <a:r>
              <a:t>Can lead to insufficient planning, ignored risks, and overly optimistic schedules</a:t>
            </a:r>
          </a:p>
          <a:p>
            <a:pPr marL="254596" indent="-254596" defTabSz="678925">
              <a:defRPr sz="2376"/>
            </a:pPr>
            <a:r>
              <a:t>Often includes assumptions that outsourced/contracted work will be delivered on time and with sufficient attention to quality</a:t>
            </a:r>
          </a:p>
          <a:p>
            <a:pPr marL="254596" indent="-254596" defTabSz="678925">
              <a:defRPr sz="2376"/>
            </a:pPr>
            <a:r>
              <a:t>Regressive renegotiation can lead teams to promise an expanded scope in exchange for an extended deadline, leaving the project even further behind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Schedules and risk scenarios should be considered carefully when creating schedules</a:t>
            </a:r>
          </a:p>
          <a:p>
            <a:pPr marL="254596" indent="-254596" defTabSz="678925">
              <a:defRPr sz="2376"/>
            </a:pPr>
            <a:r>
              <a:t>If the team tends to avoid negativity, they may also fail to consider legitimate issues</a:t>
            </a:r>
          </a:p>
        </p:txBody>
      </p:sp>
      <p:sp>
        <p:nvSpPr>
          <p:cNvPr id="180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Wishful Thinking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Teams demonstrate reluctance in moving out of the early/planning stages of a project into implementation</a:t>
            </a:r>
          </a:p>
          <a:p>
            <a:pPr marL="254596" indent="-254596" defTabSz="678925">
              <a:defRPr sz="2376"/>
            </a:pPr>
            <a:r>
              <a:t>Often caused by the fear of failure, unclear channels of accountability, micromanagement, or a problem which has no apparent solution</a:t>
            </a:r>
          </a:p>
          <a:p>
            <a:pPr marL="254596" indent="-254596" defTabSz="678925">
              <a:defRPr sz="2376"/>
            </a:pPr>
            <a:r>
              <a:t>“Death by planning,” an overly complex plan can increase projects costs significantly</a:t>
            </a:r>
          </a:p>
          <a:p>
            <a:pPr marL="254596" indent="-254596" defTabSz="678925">
              <a:defRPr sz="2376"/>
            </a:pPr>
            <a:r>
              <a:t>Too much time spent in early stages can cause schedule pressure later on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An incremental/cyclical process allows the team to plan/implement a bit at a time</a:t>
            </a:r>
          </a:p>
          <a:p>
            <a:pPr marL="254596" indent="-254596" defTabSz="678925">
              <a:defRPr sz="2376"/>
            </a:pPr>
            <a:r>
              <a:t>Creating and demonstrating prototypes can alleviate the risk of early missteps</a:t>
            </a:r>
          </a:p>
          <a:p>
            <a:pPr marL="254596" indent="-254596" defTabSz="678925">
              <a:defRPr sz="2376"/>
            </a:pPr>
            <a:r>
              <a:t>Leaders and teams must be willing to learn from failure (a non-operational mindset)</a:t>
            </a:r>
          </a:p>
        </p:txBody>
      </p:sp>
      <p:sp>
        <p:nvSpPr>
          <p:cNvPr id="185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Analysis Paralysis</a:t>
            </a:r>
          </a:p>
        </p:txBody>
      </p:sp>
      <p:sp>
        <p:nvSpPr>
          <p:cNvPr id="186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215-219. 1998.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Projects in a “death march” are destined to fail and everyone knowns it, but the ones who can remedy the situation are unaware or unwilling to take action</a:t>
            </a:r>
          </a:p>
          <a:p>
            <a:pPr>
              <a:lnSpc>
                <a:spcPct val="90000"/>
              </a:lnSpc>
            </a:pPr>
            <a:r>
              <a:t>An unattainable goal, unreasonable deadline, or insufficient budget are causes</a:t>
            </a:r>
          </a:p>
          <a:p>
            <a:pPr>
              <a:lnSpc>
                <a:spcPct val="90000"/>
              </a:lnSpc>
            </a:pPr>
            <a:r>
              <a:t>Can have a devastating effect on team member morale and retention, especially long-term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Avoid committing to schedules and budgets before initial planning and estimates are completed</a:t>
            </a:r>
          </a:p>
          <a:p>
            <a:pPr>
              <a:lnSpc>
                <a:spcPct val="90000"/>
              </a:lnSpc>
            </a:pPr>
            <a:r>
              <a:t>Increase scheduling, budget, and tracking visibility to management</a:t>
            </a:r>
          </a:p>
          <a:p>
            <a:pPr>
              <a:lnSpc>
                <a:spcPct val="90000"/>
              </a:lnSpc>
            </a:pPr>
            <a:r>
              <a:t>Be sure to properly reward team members who have “stuck it out” or risk them leaving</a:t>
            </a:r>
          </a:p>
        </p:txBody>
      </p:sp>
      <p:sp>
        <p:nvSpPr>
          <p:cNvPr id="191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Death March</a:t>
            </a:r>
          </a:p>
        </p:txBody>
      </p:sp>
      <p:sp>
        <p:nvSpPr>
          <p:cNvPr id="192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 Yourdon, Edward. Death March: The Complete Software Developer’s Guide to Surviving ’Mission Impossible’ Projects. Prentice Hall. 1999.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“Fire drills” are characterized by constantly shifting priorities and a disorganized, reactive project environment</a:t>
            </a:r>
          </a:p>
          <a:p>
            <a:r>
              <a:t>Can be caused by poor leadership ambiguous or constantly shifting goals, or a hesitation to begin or commit to a course of action</a:t>
            </a:r>
          </a:p>
          <a:p>
            <a:r>
              <a:t>Some team members prefer a “fire drill” environment because it can mask poor quality work or lack of individual productivity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One effective strategy is “project management sheltering,” where the team leader personally acts as a single liaison with the outside world, working to create a consistent, evenly-prioritized work environment for the team</a:t>
            </a:r>
          </a:p>
          <a:p>
            <a:r>
              <a:t>Eliminating the circumstances that lead to “fire drills” is the best fix</a:t>
            </a:r>
          </a:p>
        </p:txBody>
      </p:sp>
      <p:sp>
        <p:nvSpPr>
          <p:cNvPr id="197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Fire Drill</a:t>
            </a:r>
          </a:p>
        </p:txBody>
      </p:sp>
      <p:sp>
        <p:nvSpPr>
          <p:cNvPr id="198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262-264. 1998.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5"/>
            <a:ext cx="10972800" cy="4803659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Adding resources who don’t have proper skills/training or who are ineffectively managed can result in less productivity than expected</a:t>
            </a:r>
          </a:p>
          <a:p>
            <a:pPr marL="254596" indent="-254596" defTabSz="678925">
              <a:defRPr sz="2376"/>
            </a:pPr>
            <a:r>
              <a:t>Teams that hire external contractors often don’t manage them effectively</a:t>
            </a:r>
          </a:p>
          <a:p>
            <a:pPr marL="254596" indent="-254596" defTabSz="678925">
              <a:defRPr sz="2376"/>
            </a:pPr>
            <a:r>
              <a:t>Adding people to an already late project hoping to “catch up” can leave the team even further behind</a:t>
            </a:r>
          </a:p>
          <a:p>
            <a:pPr marL="254596" indent="-254596" defTabSz="678925">
              <a:defRPr sz="2376"/>
            </a:pPr>
            <a:r>
              <a:t>Group work can introduce the opportunity for “social loafing,” allowing individuals to expend less effort (without being noticed) than if they worked alone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Understand that introducing new team members will require a large initial commitment and effort before gains are realized</a:t>
            </a:r>
          </a:p>
          <a:p>
            <a:pPr marL="254596" indent="-254596" defTabSz="678925">
              <a:defRPr sz="2376"/>
            </a:pPr>
            <a:r>
              <a:t>Engage current team members in bringing new ones “up to speed”</a:t>
            </a:r>
          </a:p>
        </p:txBody>
      </p:sp>
      <p:sp>
        <p:nvSpPr>
          <p:cNvPr id="20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665209">
              <a:defRPr sz="3783"/>
            </a:pPr>
            <a:r>
              <a:t>Process/Product Pitfall: </a:t>
            </a:r>
            <a:br/>
            <a:r>
              <a:t>Ineffectively Adding Resources to the Team</a:t>
            </a:r>
          </a:p>
        </p:txBody>
      </p:sp>
      <p:sp>
        <p:nvSpPr>
          <p:cNvPr id="204" name="TextBox 3"/>
          <p:cNvSpPr txBox="1"/>
          <p:nvPr/>
        </p:nvSpPr>
        <p:spPr>
          <a:xfrm>
            <a:off x="164253" y="6403862"/>
            <a:ext cx="11905828" cy="390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100"/>
            </a:pPr>
            <a:r>
              <a:t>Brooks, Frederick P., Jr. The Mythical Man-Month. Addison-Wesley. 1975. </a:t>
            </a:r>
            <a:br/>
            <a:r>
              <a:t>Latane, B., Williams, K., and Harkins, S. Many Hands Make Light the Work: The Causes and Consequences of Social Loafing. Journal of Personality and Social Psychology, 37(6), p. 822-832.1979.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Attempting to show “real” progress sooner, the project spends less time in the initiation and planning phases so that they can enter the execution phase sooner</a:t>
            </a:r>
          </a:p>
          <a:p>
            <a:pPr marL="254596" indent="-254596" defTabSz="678925">
              <a:defRPr sz="2376"/>
            </a:pPr>
            <a:r>
              <a:t>Early project phases require more discipline, forethought, and may bring more pressure from the customer or management who have less visibility of progress</a:t>
            </a:r>
          </a:p>
          <a:p>
            <a:pPr marL="254596" indent="-254596" defTabSz="678925">
              <a:defRPr sz="2376" i="1">
                <a:latin typeface="+mn-lt"/>
                <a:ea typeface="+mn-ea"/>
                <a:cs typeface="+mn-cs"/>
                <a:sym typeface="Helvetica"/>
              </a:defRPr>
            </a:pPr>
            <a:r>
              <a:t>Upstream</a:t>
            </a:r>
            <a:r>
              <a:rPr i="0">
                <a:latin typeface="+mj-lt"/>
                <a:ea typeface="+mj-ea"/>
                <a:cs typeface="+mj-cs"/>
                <a:sym typeface="Calibri"/>
              </a:rPr>
              <a:t> activities such as design iterations, thorough estimation, risk management, and formal approval/signoff are often skipped, leading to issues </a:t>
            </a:r>
            <a:r>
              <a:t>downstream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Properly consider early project activities, giving early achievements recognition similar to those in the execution phase</a:t>
            </a:r>
          </a:p>
          <a:p>
            <a:pPr marL="254596" indent="-254596" defTabSz="678925">
              <a:defRPr sz="2376"/>
            </a:pPr>
            <a:r>
              <a:t>Retrospectives and lessons learned from previous projects will often call for increased early-project efforts (planning, estimation, stakeholder analysis, etc.)</a:t>
            </a:r>
          </a:p>
        </p:txBody>
      </p:sp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78925">
              <a:defRPr sz="4356"/>
            </a:lvl1pPr>
          </a:lstStyle>
          <a:p>
            <a:r>
              <a:t>Process/Product Pitfall: Rushing to Execution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As the project progresses, new requirements/specifications are slowly added.  Eventually, this has a major cumulative effect on the schedule or resources.</a:t>
            </a:r>
          </a:p>
          <a:p>
            <a:pPr marL="254596" indent="-254596" defTabSz="678925">
              <a:defRPr sz="2376"/>
            </a:pPr>
            <a:r>
              <a:t>Additional scope is just as likely to be added by the team as by the customer or other stakeholders</a:t>
            </a:r>
          </a:p>
          <a:p>
            <a:pPr marL="254596" indent="-254596" defTabSz="678925">
              <a:defRPr sz="2376"/>
            </a:pPr>
            <a:r>
              <a:t>Shortchanging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upstream</a:t>
            </a:r>
            <a:r>
              <a:t> activities such as writing a scope statement or detailed specifications increases the likelihood of scope creep</a:t>
            </a:r>
            <a:endParaRPr i="1">
              <a:latin typeface="+mn-lt"/>
              <a:ea typeface="+mn-ea"/>
              <a:cs typeface="+mn-cs"/>
              <a:sym typeface="Helvetica"/>
            </a:endParaRP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Implement strong “change management” controls such as signoff for scope changes</a:t>
            </a:r>
          </a:p>
          <a:p>
            <a:pPr marL="254596" indent="-254596" defTabSz="678925">
              <a:defRPr sz="2376"/>
            </a:pPr>
            <a:r>
              <a:t>Iterative or incremental (agile) methods allow for and even expect requirements/ specifications changes throughout the project.  Consider implementing them if needed</a:t>
            </a:r>
          </a:p>
        </p:txBody>
      </p:sp>
      <p:sp>
        <p:nvSpPr>
          <p:cNvPr id="214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Scope Creep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A new tool, technology, technique, or process is thought to have a “magical” effect on projects.</a:t>
            </a:r>
          </a:p>
          <a:p>
            <a:r>
              <a:t>May be caused by marketing hype, previous success, or wishful thinking</a:t>
            </a:r>
          </a:p>
          <a:p>
            <a:r>
              <a:t>Can lead to poor performance or unrealistic estimates, ultimately leading to projects that are behind schedule</a:t>
            </a:r>
            <a:endParaRPr i="1">
              <a:latin typeface="+mn-lt"/>
              <a:ea typeface="+mn-ea"/>
              <a:cs typeface="+mn-cs"/>
              <a:sym typeface="Helvetica"/>
            </a:endParaRP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Manage “opportunities” like “risks,” carefully considering their chance of occurring as well as realistically analyzing their potential impact</a:t>
            </a:r>
          </a:p>
          <a:p>
            <a:r>
              <a:t>When introducing new tools, products, or processes, understand that adoption of new ideas takes time, possibly more than might be saved</a:t>
            </a:r>
          </a:p>
        </p:txBody>
      </p:sp>
      <p:sp>
        <p:nvSpPr>
          <p:cNvPr id="21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Process/Product Pitfall: Silver Bullet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609600" y="1600206"/>
            <a:ext cx="10972801" cy="1888991"/>
          </a:xfrm>
          <a:prstGeom prst="rect">
            <a:avLst/>
          </a:prstGeom>
        </p:spPr>
        <p:txBody>
          <a:bodyPr/>
          <a:lstStyle/>
          <a:p>
            <a:r>
              <a:t>Pitfalls often occur during an early phase, causing negative consequences at later phases</a:t>
            </a:r>
          </a:p>
          <a:p>
            <a:pPr marL="0" indent="0">
              <a:buSzTx/>
              <a:buFontTx/>
              <a:buNone/>
              <a:defRPr sz="1000"/>
            </a:pPr>
            <a:endParaRPr/>
          </a:p>
          <a:p>
            <a:pPr marL="0" indent="0">
              <a:buSzTx/>
              <a:buFontTx/>
              <a:buNone/>
            </a:pPr>
            <a:r>
              <a:t>Selected Examples:</a:t>
            </a:r>
          </a:p>
        </p:txBody>
      </p:sp>
      <p:sp>
        <p:nvSpPr>
          <p:cNvPr id="224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Pitfall “Hot Spots”</a:t>
            </a:r>
          </a:p>
        </p:txBody>
      </p:sp>
      <p:graphicFrame>
        <p:nvGraphicFramePr>
          <p:cNvPr id="225" name="Table 3"/>
          <p:cNvGraphicFramePr/>
          <p:nvPr/>
        </p:nvGraphicFramePr>
        <p:xfrm>
          <a:off x="698499" y="3240365"/>
          <a:ext cx="10668000" cy="294132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55">
                <a:tc>
                  <a:txBody>
                    <a:bodyPr/>
                    <a:lstStyle/>
                    <a:p>
                      <a:pPr defTabSz="685782">
                        <a:defRPr sz="1300"/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Initiation Phase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Planning Phase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Execution Phase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Closing Phase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55"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5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Group Think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Could hamper ability to explore problems and find root causes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Could result in less creative designs and solutions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Verification or testing efforts may fail to con- sider diverse scenarios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300"/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655"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5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Analysis Paralysis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Analysis paralysis happens mostly during this phase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Paralysis may continue here, as the team is reluctant to get started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300"/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Late delivery and missed deadlines are the most common consequences of this early-project problem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655"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5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Silver Bullet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300"/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A new tool, technology, or technique is pro- posed, and too little research or inflated expectations affect the project’s schedule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Difficulties are encountered, and the “silver bullet” is revealed to be less productive than expected
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685782">
                        <a:defRPr sz="1800"/>
                      </a:pPr>
                      <a:r>
                        <a:rPr sz="1300"/>
                        <a:t>Ultimately, the delivery date and/or budget is impacted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4AC20D8-7426-F24B-BA00-5478775C91EC}"/>
              </a:ext>
            </a:extLst>
          </p:cNvPr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188-191.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65209">
              <a:buSzTx/>
              <a:buFontTx/>
              <a:buNone/>
              <a:defRPr sz="2328"/>
            </a:pPr>
            <a:r>
              <a:t>Consistently avoiding pitfalls requires the following:</a:t>
            </a:r>
          </a:p>
          <a:p>
            <a:pPr marL="249452" indent="-249452" defTabSz="665209">
              <a:defRPr sz="2328"/>
            </a:pPr>
            <a:r>
              <a:t>An awareness of both what can happen and when it’s most likely to occur</a:t>
            </a:r>
          </a:p>
          <a:p>
            <a:pPr marL="249452" indent="-249452" defTabSz="665209">
              <a:defRPr sz="2328"/>
            </a:pPr>
            <a:r>
              <a:t>Diligence and continuous introspection</a:t>
            </a:r>
          </a:p>
          <a:p>
            <a:pPr marL="249452" indent="-249452" defTabSz="665209">
              <a:defRPr sz="2328"/>
            </a:pPr>
            <a:r>
              <a:t>Management and leadership support</a:t>
            </a:r>
          </a:p>
          <a:p>
            <a:pPr marL="249452" indent="-249452" defTabSz="665209">
              <a:defRPr sz="2328"/>
            </a:pPr>
            <a:r>
              <a:t>A deliberate culture shift within the team and organization</a:t>
            </a:r>
          </a:p>
          <a:p>
            <a:pPr marL="249452" indent="-249452" defTabSz="665209">
              <a:defRPr sz="2328"/>
            </a:pPr>
            <a:endParaRPr/>
          </a:p>
          <a:p>
            <a:pPr marL="0" indent="0" defTabSz="665209">
              <a:buSzTx/>
              <a:buFontTx/>
              <a:buNone/>
              <a:defRPr sz="2328"/>
            </a:pPr>
            <a:r>
              <a:t>It’s important to understand and consider the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downstream</a:t>
            </a:r>
            <a:r>
              <a:t> effects that actions that a leader or team’s actions and decisions can create.</a:t>
            </a:r>
          </a:p>
          <a:p>
            <a:pPr marL="249452" indent="-249452" defTabSz="665209">
              <a:defRPr sz="2328"/>
            </a:pPr>
            <a:endParaRPr/>
          </a:p>
          <a:p>
            <a:pPr marL="249452" indent="-249452" defTabSz="665209">
              <a:defRPr sz="2328"/>
            </a:pPr>
            <a:endParaRPr/>
          </a:p>
        </p:txBody>
      </p:sp>
      <p:sp>
        <p:nvSpPr>
          <p:cNvPr id="23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 and Conclusions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r>
              <a:t>Common project mistakes are avoidable if identified early</a:t>
            </a:r>
          </a:p>
          <a:p>
            <a:pPr marL="557198" lvl="1" indent="-214307">
              <a:defRPr sz="2100"/>
            </a:pPr>
            <a:r>
              <a:t>Also known as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antipatterns</a:t>
            </a:r>
            <a:r>
              <a:t> – common issues often caused by those experiencing them</a:t>
            </a:r>
          </a:p>
          <a:p>
            <a:r>
              <a:t>Pitfalls can occur at any time throughout the project, but their negative effects are often felt significantly 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downstream</a:t>
            </a:r>
          </a:p>
          <a:p>
            <a:r>
              <a:t>Individual industries or organizations have their own common pitfalls</a:t>
            </a:r>
          </a:p>
          <a:p>
            <a:r>
              <a:t>Two categories covered here: </a:t>
            </a:r>
          </a:p>
          <a:p>
            <a:pPr marL="557198" lvl="1" indent="-214307">
              <a:defRPr sz="2100"/>
            </a:pPr>
            <a:r>
              <a:t>Team Pitfalls (Blamestorming, Blowhard Jamboree, Groupthink, Heroics, Intellectual Violence, Loose Cannon, Poor Project Team/Stakeholder Relations, and Wishful Thinking)</a:t>
            </a:r>
          </a:p>
          <a:p>
            <a:pPr marL="557198" lvl="1" indent="-214307">
              <a:defRPr sz="2100"/>
            </a:pPr>
            <a:r>
              <a:t>Process and Product Pitfalls (Analysis Paralysis, Death March, Fire Drill, Ineffectively Adding Resources to the Team, Rushing to Execution, Scope Creep, and Silver Bullet)</a:t>
            </a:r>
          </a:p>
          <a:p>
            <a:pPr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Awareness is key</a:t>
            </a:r>
          </a:p>
        </p:txBody>
      </p:sp>
      <p:sp>
        <p:nvSpPr>
          <p:cNvPr id="137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Common Project Pitfalls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/>
          <p:nvPr/>
        </p:nvSpPr>
        <p:spPr>
          <a:xfrm>
            <a:off x="960119" y="3005069"/>
            <a:ext cx="10271762" cy="1470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 defTabSz="685782">
              <a:defRPr sz="6000"/>
            </a:lvl1pPr>
          </a:lstStyle>
          <a:p>
            <a:r>
              <a:t>Questions / Discussion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Team members spend excess time analyzing and admiring the problem rather than productively working to find a solution.  Has the tone of an inquisition.</a:t>
            </a:r>
          </a:p>
          <a:p>
            <a:pPr>
              <a:lnSpc>
                <a:spcPct val="90000"/>
              </a:lnSpc>
            </a:pPr>
            <a:r>
              <a:t>Blame and responsibility become more important than the issue itself</a:t>
            </a:r>
          </a:p>
          <a:p>
            <a:pPr>
              <a:lnSpc>
                <a:spcPct val="90000"/>
              </a:lnSpc>
            </a:pPr>
            <a:r>
              <a:t>Team members are afraid to make (and learn from) mistakes</a:t>
            </a:r>
          </a:p>
          <a:p>
            <a:pPr>
              <a:lnSpc>
                <a:spcPct val="90000"/>
              </a:lnSpc>
            </a:pPr>
            <a:r>
              <a:t>External pressures such as a difficult stakeholder or missed deadline can be a factor</a:t>
            </a:r>
          </a:p>
          <a:p>
            <a:pPr>
              <a:lnSpc>
                <a:spcPct val="90000"/>
              </a:lnSpc>
            </a:pPr>
            <a:r>
              <a:t>Related: scapegoating, witch-hunt, cover-your-rear mentality</a:t>
            </a:r>
          </a:p>
          <a:p>
            <a:pPr marL="0" indent="0">
              <a:lnSpc>
                <a:spcPct val="90000"/>
              </a:lnSpc>
              <a:buSzTx/>
              <a:buNone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Measurements of progress should be based on facts rather than opinion</a:t>
            </a:r>
          </a:p>
          <a:p>
            <a:pPr>
              <a:lnSpc>
                <a:spcPct val="90000"/>
              </a:lnSpc>
            </a:pPr>
            <a:r>
              <a:t>Focus on the most important issues (and the actions needed to resolve them) first</a:t>
            </a:r>
          </a:p>
          <a:p>
            <a:pPr>
              <a:lnSpc>
                <a:spcPct val="90000"/>
              </a:lnSpc>
            </a:pPr>
            <a:r>
              <a:t>Encourage a culture of learning from mistakes rather than hiding them</a:t>
            </a:r>
          </a:p>
        </p:txBody>
      </p:sp>
      <p:sp>
        <p:nvSpPr>
          <p:cNvPr id="142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Blamestorming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Opinions, misinformation, or bias are often shared as facts, improperly influencing important decisions (planning, estimates, etc.)</a:t>
            </a:r>
          </a:p>
          <a:p>
            <a:r>
              <a:t>Can be unintentional: confirmation bias or poor sources of information</a:t>
            </a:r>
          </a:p>
          <a:p>
            <a:r>
              <a:t>Can be intentional: intentionally influencing important decisions for personal benefit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Honesty about why you have an opinion</a:t>
            </a:r>
          </a:p>
          <a:p>
            <a:r>
              <a:t>Spend additional time analyzing problems and potential solutions</a:t>
            </a:r>
          </a:p>
          <a:p>
            <a:r>
              <a:t>Seek better quality information: specialists, fact-based sources</a:t>
            </a:r>
          </a:p>
        </p:txBody>
      </p:sp>
      <p:sp>
        <p:nvSpPr>
          <p:cNvPr id="147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Blowhard Jamboree 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214. 1998.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Teams value harmony and conformity over diversity of though, leading to less creative decision-making and opposing viewpoints</a:t>
            </a:r>
          </a:p>
          <a:p>
            <a:pPr>
              <a:lnSpc>
                <a:spcPct val="90000"/>
              </a:lnSpc>
            </a:pPr>
            <a:r>
              <a:t>Making a decision as a group generally is beneficial because of diversity; groupthink erases that benefit, leading to wasted time for more individuals</a:t>
            </a:r>
          </a:p>
          <a:p>
            <a:pPr>
              <a:lnSpc>
                <a:spcPct val="90000"/>
              </a:lnSpc>
            </a:pPr>
            <a:r>
              <a:t>Can be caused by a fear of conflict, which can emerge from debate</a:t>
            </a:r>
          </a:p>
          <a:p>
            <a:pPr>
              <a:lnSpc>
                <a:spcPct val="90000"/>
              </a:lnSpc>
            </a:pPr>
            <a:r>
              <a:t>A strong, central leader can cause team members to hesitate in showing opposing viewpoints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Split the group into sub-groups, who discuss topics independently then recombine</a:t>
            </a:r>
          </a:p>
          <a:p>
            <a:pPr>
              <a:lnSpc>
                <a:spcPct val="90000"/>
              </a:lnSpc>
            </a:pPr>
            <a:r>
              <a:t>Use a meeting coordinator rather than the ‘boss’</a:t>
            </a:r>
          </a:p>
          <a:p>
            <a:pPr>
              <a:lnSpc>
                <a:spcPct val="90000"/>
              </a:lnSpc>
            </a:pPr>
            <a:r>
              <a:t>If needed, assign a “devil’s advocate” to introduce opposing viewpoints</a:t>
            </a:r>
          </a:p>
        </p:txBody>
      </p:sp>
      <p:sp>
        <p:nvSpPr>
          <p:cNvPr id="15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Groupthink</a:t>
            </a:r>
          </a:p>
        </p:txBody>
      </p:sp>
      <p:sp>
        <p:nvSpPr>
          <p:cNvPr id="154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Whyte, W. H., Jr. "Groupthink". Fortune. p. 114–117, 142, 146. March 1952.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In spite of all obstacles (lack of time or resources, poor planning, etc.), a few “heroes” push to complete the project</a:t>
            </a:r>
          </a:p>
          <a:p>
            <a:r>
              <a:t>Team members who have a realistic view of the project may be seen as pessimists or “non-believers”</a:t>
            </a:r>
          </a:p>
          <a:p>
            <a:r>
              <a:t>“Heroes” often are left feeling overworked and underappreciated, opting to leave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Most important is a realistic view of schedules, resources, and what can be accomplished.  Accuracy (not optimism) in estimating should be valued</a:t>
            </a:r>
          </a:p>
          <a:p>
            <a:r>
              <a:t>A “sustainable pace” is an important organizational value – constant “panic mode” can lead to high resource turnover</a:t>
            </a:r>
          </a:p>
        </p:txBody>
      </p:sp>
      <p:sp>
        <p:nvSpPr>
          <p:cNvPr id="15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Heroics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One party understands a theory, technology, or jargon, and uses this knowledge to intimidate or subjugate others in public or a meeting</a:t>
            </a:r>
          </a:p>
          <a:p>
            <a:r>
              <a:t>Fear of “not knowing” something can cause a more closed, less collaborative environment</a:t>
            </a:r>
          </a:p>
          <a:p>
            <a:r>
              <a:t>Can happen inadvertently and often stifles creativity within the team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Team leaders should monitor for intellectual violence continuously, including their own behavior</a:t>
            </a:r>
          </a:p>
          <a:p>
            <a:r>
              <a:t>Teams must embrace mentorship instead of defensiveness</a:t>
            </a:r>
          </a:p>
        </p:txBody>
      </p:sp>
      <p:sp>
        <p:nvSpPr>
          <p:cNvPr id="164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Intellectual Violence</a:t>
            </a:r>
          </a:p>
        </p:txBody>
      </p:sp>
      <p:sp>
        <p:nvSpPr>
          <p:cNvPr id="165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243. 1998.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A single member of the team constantly causes disruption within the team environment affecting the outcomes the team is working towards</a:t>
            </a:r>
          </a:p>
          <a:p>
            <a:pPr>
              <a:lnSpc>
                <a:spcPct val="90000"/>
              </a:lnSpc>
            </a:pPr>
            <a:r>
              <a:t>Can be exasperated by tight deadlines, limited resources, or difficult work</a:t>
            </a:r>
          </a:p>
          <a:p>
            <a:pPr>
              <a:lnSpc>
                <a:spcPct val="90000"/>
              </a:lnSpc>
            </a:pPr>
            <a:r>
              <a:t>Loose cannons often prioritize workplace politics above substantive work</a:t>
            </a:r>
          </a:p>
          <a:p>
            <a:pPr>
              <a:lnSpc>
                <a:spcPct val="90000"/>
              </a:lnSpc>
            </a:pPr>
            <a:r>
              <a:t>May have long-term effects such as degrading stakeholder relations or team members leaving rather than continue to work with the loose cannon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Personal attention by the team leader (mentoring, one-on-one time) may help address the individual causes directly</a:t>
            </a:r>
          </a:p>
          <a:p>
            <a:pPr>
              <a:lnSpc>
                <a:spcPct val="90000"/>
              </a:lnSpc>
            </a:pPr>
            <a:r>
              <a:t>Isolation (work from home, separate office location) or termination of the loose cannon may become necessary</a:t>
            </a:r>
          </a:p>
        </p:txBody>
      </p:sp>
      <p:sp>
        <p:nvSpPr>
          <p:cNvPr id="170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Loose Cannon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Poor relations between individual stakeholders (the customer, other teams, etc.) can have a significant impact on the viability of any project</a:t>
            </a:r>
          </a:p>
          <a:p>
            <a:pPr marL="254596" indent="-254596" defTabSz="678925">
              <a:defRPr sz="2376"/>
            </a:pPr>
            <a:r>
              <a:t>Different agendas, motivators, influencers, and personality types can cause friction</a:t>
            </a:r>
          </a:p>
          <a:p>
            <a:pPr marL="254596" indent="-254596" defTabSz="678925">
              <a:defRPr sz="2376"/>
            </a:pPr>
            <a:r>
              <a:t>Contract negotiation, financial risk, and market forces can exasperate the situation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Limiting contact, such as having one “point person” for each group can be effective, especially if conflicting information is coming from multiple sources</a:t>
            </a:r>
          </a:p>
          <a:p>
            <a:pPr marL="254596" indent="-254596" defTabSz="678925">
              <a:defRPr sz="2376"/>
            </a:pPr>
            <a:r>
              <a:t>Eliminating stressors by engaging in appropriate planning and risk management can be effective</a:t>
            </a:r>
          </a:p>
          <a:p>
            <a:pPr marL="254596" indent="-254596" defTabSz="678925">
              <a:defRPr sz="2376"/>
            </a:pPr>
            <a:r>
              <a:t>Consistent, clear communication is key</a:t>
            </a:r>
          </a:p>
        </p:txBody>
      </p:sp>
      <p:sp>
        <p:nvSpPr>
          <p:cNvPr id="175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Team Pitfall: Poor Project Team/Stakeholder Relations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ojectLeadership">
  <a:themeElements>
    <a:clrScheme name="ProjectLeadershi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jectLeadership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jectLeadershi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ojectLeadership">
  <a:themeElements>
    <a:clrScheme name="ProjectLeadershi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jectLeadership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jectLeadershi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2901</Words>
  <Application>Microsoft Macintosh PowerPoint</Application>
  <PresentationFormat>Widescreen</PresentationFormat>
  <Paragraphs>235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Helvetica</vt:lpstr>
      <vt:lpstr>ProjectLeadership</vt:lpstr>
      <vt:lpstr>Pitfalls to Identify and Avoid</vt:lpstr>
      <vt:lpstr>Common Project Pitfalls</vt:lpstr>
      <vt:lpstr>Team Pitfall: Blamestorming</vt:lpstr>
      <vt:lpstr>Team Pitfall: Blowhard Jamboree </vt:lpstr>
      <vt:lpstr>Team Pitfall: Groupthink</vt:lpstr>
      <vt:lpstr>Team Pitfall: Heroics</vt:lpstr>
      <vt:lpstr>Team Pitfall: Intellectual Violence</vt:lpstr>
      <vt:lpstr>Team Pitfall: Loose Cannon</vt:lpstr>
      <vt:lpstr>Team Pitfall: Poor Project Team/Stakeholder Relations</vt:lpstr>
      <vt:lpstr>Team Pitfall: Wishful Thinking</vt:lpstr>
      <vt:lpstr>Process/Product Pitfall: Analysis Paralysis</vt:lpstr>
      <vt:lpstr>Process/Product Pitfall: Death March</vt:lpstr>
      <vt:lpstr>Process/Product Pitfall: Fire Drill</vt:lpstr>
      <vt:lpstr>Process/Product Pitfall:  Ineffectively Adding Resources to the Team</vt:lpstr>
      <vt:lpstr>Process/Product Pitfall: Rushing to Execution</vt:lpstr>
      <vt:lpstr>Process/Product Pitfall: Scope Creep</vt:lpstr>
      <vt:lpstr>Process/Product Pitfall: Silver Bullet</vt:lpstr>
      <vt:lpstr>Pitfall “Hot Spots”</vt:lpstr>
      <vt:lpstr>Summary and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Pitfalls to Identify and Avoid</dc:title>
  <cp:lastModifiedBy>Samuel Malachowsky</cp:lastModifiedBy>
  <cp:revision>3</cp:revision>
  <dcterms:modified xsi:type="dcterms:W3CDTF">2020-04-07T02:00:17Z</dcterms:modified>
</cp:coreProperties>
</file>