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707"/>
  </p:normalViewPr>
  <p:slideViewPr>
    <p:cSldViewPr snapToGrid="0" snapToObjects="1">
      <p:cViewPr varScale="1">
        <p:scale>
          <a:sx n="89" d="100"/>
          <a:sy n="89" d="100"/>
        </p:scale>
        <p:origin x="19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Corresponds to sections 6.1, 6.2, and 6.3, pages 180-191 of the Project Team Leadership and Communication book.  Uses resources from the entirety of chapter 6.</a:t>
            </a:r>
          </a:p>
          <a:p>
            <a:endParaRPr dirty="0"/>
          </a:p>
          <a:p>
            <a:r>
              <a:rPr dirty="0"/>
              <a:t>10 minute activity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Learning Objective:</a:t>
            </a:r>
            <a:r>
              <a:rPr lang="en-US" b="0" baseline="0" dirty="0"/>
              <a:t> Classify common pitfalls by project phase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200" i="1" dirty="0">
                <a:latin typeface="+mn-lt"/>
                <a:ea typeface="+mn-ea"/>
                <a:cs typeface="+mn-cs"/>
                <a:sym typeface="Helvetica"/>
              </a:rPr>
              <a:t>Corresponds to sections 6.1, 6.2, and 6.3, pages 180-191 of the Project Team Leadership and Communication book.  Uses resources from the entirety of chapter 6.</a:t>
            </a:r>
          </a:p>
          <a:p>
            <a:endParaRPr lang="en-US" dirty="0"/>
          </a:p>
          <a:p>
            <a:r>
              <a:rPr lang="en-US" dirty="0"/>
              <a:t>10 minute activity</a:t>
            </a:r>
          </a:p>
          <a:p>
            <a:endParaRPr lang="en-US" dirty="0"/>
          </a:p>
          <a:p>
            <a:r>
              <a:rPr lang="en-US" b="1" dirty="0"/>
              <a:t>Learning Objective:</a:t>
            </a:r>
            <a:r>
              <a:rPr lang="en-US" b="0" baseline="0" dirty="0"/>
              <a:t> Analyze pitfalls in the context of team cultural dynamics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5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/>
          <p:nvPr/>
        </p:nvSpPr>
        <p:spPr>
          <a:xfrm>
            <a:off x="11044472" y="978639"/>
            <a:ext cx="1143001" cy="990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3886200"/>
            <a:ext cx="103632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342892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685782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028675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371565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914400" y="2130433"/>
            <a:ext cx="10363200" cy="147002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8" name="Rectangle 135"/>
          <p:cNvSpPr/>
          <p:nvPr/>
        </p:nvSpPr>
        <p:spPr>
          <a:xfrm>
            <a:off x="7560206" y="445847"/>
            <a:ext cx="1905001" cy="16764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Hexagon 137"/>
          <p:cNvSpPr/>
          <p:nvPr/>
        </p:nvSpPr>
        <p:spPr>
          <a:xfrm>
            <a:off x="4069500" y="561543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Hexagon 139"/>
          <p:cNvSpPr/>
          <p:nvPr/>
        </p:nvSpPr>
        <p:spPr>
          <a:xfrm>
            <a:off x="1757558" y="6042414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Hexagon 140"/>
          <p:cNvSpPr/>
          <p:nvPr/>
        </p:nvSpPr>
        <p:spPr>
          <a:xfrm>
            <a:off x="3299847" y="604241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Hexagon 141"/>
          <p:cNvSpPr/>
          <p:nvPr/>
        </p:nvSpPr>
        <p:spPr>
          <a:xfrm>
            <a:off x="6369541" y="601972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Hexagon 143"/>
          <p:cNvSpPr/>
          <p:nvPr/>
        </p:nvSpPr>
        <p:spPr>
          <a:xfrm>
            <a:off x="217160" y="6051913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Hexagon 145"/>
          <p:cNvSpPr/>
          <p:nvPr/>
        </p:nvSpPr>
        <p:spPr>
          <a:xfrm>
            <a:off x="2531910" y="562101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Hexagon 146"/>
          <p:cNvSpPr/>
          <p:nvPr/>
        </p:nvSpPr>
        <p:spPr>
          <a:xfrm>
            <a:off x="989660" y="563620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Hexagon 147"/>
          <p:cNvSpPr/>
          <p:nvPr/>
        </p:nvSpPr>
        <p:spPr>
          <a:xfrm>
            <a:off x="5597688" y="5585379"/>
            <a:ext cx="990601" cy="8686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735" y="0"/>
                </a:lnTo>
                <a:lnTo>
                  <a:pt x="16865" y="0"/>
                </a:lnTo>
                <a:lnTo>
                  <a:pt x="21600" y="10800"/>
                </a:lnTo>
                <a:lnTo>
                  <a:pt x="16865" y="21600"/>
                </a:lnTo>
                <a:lnTo>
                  <a:pt x="473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Hexagon 150"/>
          <p:cNvSpPr/>
          <p:nvPr/>
        </p:nvSpPr>
        <p:spPr>
          <a:xfrm>
            <a:off x="4828797" y="601437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Hexagon 154"/>
          <p:cNvSpPr/>
          <p:nvPr/>
        </p:nvSpPr>
        <p:spPr>
          <a:xfrm>
            <a:off x="7913461" y="6035295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Hexagon 158"/>
          <p:cNvSpPr/>
          <p:nvPr/>
        </p:nvSpPr>
        <p:spPr>
          <a:xfrm>
            <a:off x="7146284" y="559808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Hexagon 162"/>
          <p:cNvSpPr/>
          <p:nvPr/>
        </p:nvSpPr>
        <p:spPr>
          <a:xfrm>
            <a:off x="210984" y="-14049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Hexagon 163"/>
          <p:cNvSpPr/>
          <p:nvPr/>
        </p:nvSpPr>
        <p:spPr>
          <a:xfrm>
            <a:off x="8711851" y="40545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Hexagon 164"/>
          <p:cNvSpPr/>
          <p:nvPr/>
        </p:nvSpPr>
        <p:spPr>
          <a:xfrm>
            <a:off x="3304609" y="-2009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Hexagon 165"/>
          <p:cNvSpPr/>
          <p:nvPr/>
        </p:nvSpPr>
        <p:spPr>
          <a:xfrm>
            <a:off x="4849660" y="-1881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Hexagon 166"/>
          <p:cNvSpPr/>
          <p:nvPr/>
        </p:nvSpPr>
        <p:spPr>
          <a:xfrm>
            <a:off x="972990" y="1259864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Hexagon 167"/>
          <p:cNvSpPr/>
          <p:nvPr/>
        </p:nvSpPr>
        <p:spPr>
          <a:xfrm>
            <a:off x="8711851" y="125430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Hexagon 168"/>
          <p:cNvSpPr/>
          <p:nvPr/>
        </p:nvSpPr>
        <p:spPr>
          <a:xfrm>
            <a:off x="4852835" y="83387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Hexagon 169"/>
          <p:cNvSpPr/>
          <p:nvPr/>
        </p:nvSpPr>
        <p:spPr>
          <a:xfrm>
            <a:off x="3304609" y="83387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Hexagon 170"/>
          <p:cNvSpPr/>
          <p:nvPr/>
        </p:nvSpPr>
        <p:spPr>
          <a:xfrm>
            <a:off x="984898" y="405790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Hexagon 171"/>
          <p:cNvSpPr/>
          <p:nvPr/>
        </p:nvSpPr>
        <p:spPr>
          <a:xfrm>
            <a:off x="4080614" y="1260855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Hexagon 173"/>
          <p:cNvSpPr/>
          <p:nvPr/>
        </p:nvSpPr>
        <p:spPr>
          <a:xfrm>
            <a:off x="1752002" y="83605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Hexagon 175"/>
          <p:cNvSpPr/>
          <p:nvPr/>
        </p:nvSpPr>
        <p:spPr>
          <a:xfrm>
            <a:off x="2531910" y="125986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Hexagon 177"/>
          <p:cNvSpPr/>
          <p:nvPr/>
        </p:nvSpPr>
        <p:spPr>
          <a:xfrm>
            <a:off x="1765495" y="-11668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Hexagon 178"/>
          <p:cNvSpPr/>
          <p:nvPr/>
        </p:nvSpPr>
        <p:spPr>
          <a:xfrm>
            <a:off x="4074264" y="40688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Hexagon 179"/>
          <p:cNvSpPr/>
          <p:nvPr/>
        </p:nvSpPr>
        <p:spPr>
          <a:xfrm>
            <a:off x="2529531" y="40579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Hexagon 180"/>
          <p:cNvSpPr/>
          <p:nvPr/>
        </p:nvSpPr>
        <p:spPr>
          <a:xfrm>
            <a:off x="210984" y="840025"/>
            <a:ext cx="990602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" name="Hexagon 181"/>
          <p:cNvSpPr/>
          <p:nvPr/>
        </p:nvSpPr>
        <p:spPr>
          <a:xfrm>
            <a:off x="7934455" y="-8981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Hexagon 182"/>
          <p:cNvSpPr/>
          <p:nvPr/>
        </p:nvSpPr>
        <p:spPr>
          <a:xfrm>
            <a:off x="6396754" y="-160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Hexagon 183"/>
          <p:cNvSpPr/>
          <p:nvPr/>
        </p:nvSpPr>
        <p:spPr>
          <a:xfrm>
            <a:off x="6384228" y="83208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Hexagon 184"/>
          <p:cNvSpPr/>
          <p:nvPr/>
        </p:nvSpPr>
        <p:spPr>
          <a:xfrm>
            <a:off x="7161755" y="412140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Hexagon 185"/>
          <p:cNvSpPr/>
          <p:nvPr/>
        </p:nvSpPr>
        <p:spPr>
          <a:xfrm>
            <a:off x="5624186" y="39961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" name="Hexagon 189"/>
          <p:cNvSpPr/>
          <p:nvPr/>
        </p:nvSpPr>
        <p:spPr>
          <a:xfrm>
            <a:off x="-6278" y="406889"/>
            <a:ext cx="44690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02" y="14400"/>
                  <a:pt x="51" y="7280"/>
                  <a:pt x="153" y="80"/>
                </a:cubicBezTo>
                <a:lnTo>
                  <a:pt x="11282" y="0"/>
                </a:lnTo>
                <a:lnTo>
                  <a:pt x="21600" y="10800"/>
                </a:lnTo>
                <a:lnTo>
                  <a:pt x="112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Hexagon 190"/>
          <p:cNvSpPr/>
          <p:nvPr/>
        </p:nvSpPr>
        <p:spPr>
          <a:xfrm>
            <a:off x="7934455" y="82659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" name="Hexagon 191"/>
          <p:cNvSpPr/>
          <p:nvPr/>
        </p:nvSpPr>
        <p:spPr>
          <a:xfrm>
            <a:off x="7161593" y="125787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Hexagon 192"/>
          <p:cNvSpPr/>
          <p:nvPr/>
        </p:nvSpPr>
        <p:spPr>
          <a:xfrm>
            <a:off x="5622347" y="1253579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Hexagon 196"/>
          <p:cNvSpPr/>
          <p:nvPr/>
        </p:nvSpPr>
        <p:spPr>
          <a:xfrm>
            <a:off x="8687813" y="5610836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Hexagon 199"/>
          <p:cNvSpPr/>
          <p:nvPr/>
        </p:nvSpPr>
        <p:spPr>
          <a:xfrm>
            <a:off x="10237907" y="1250562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Hexagon 200"/>
          <p:cNvSpPr/>
          <p:nvPr/>
        </p:nvSpPr>
        <p:spPr>
          <a:xfrm>
            <a:off x="10237907" y="-20373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Hexagon 201"/>
          <p:cNvSpPr/>
          <p:nvPr/>
        </p:nvSpPr>
        <p:spPr>
          <a:xfrm>
            <a:off x="10237907" y="396595"/>
            <a:ext cx="990601" cy="853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9" name="Hexagon 202"/>
          <p:cNvSpPr/>
          <p:nvPr/>
        </p:nvSpPr>
        <p:spPr>
          <a:xfrm>
            <a:off x="9469741" y="-1591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Hexagon 203"/>
          <p:cNvSpPr/>
          <p:nvPr/>
        </p:nvSpPr>
        <p:spPr>
          <a:xfrm>
            <a:off x="9474348" y="829423"/>
            <a:ext cx="990601" cy="853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5263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Hexagon 204"/>
          <p:cNvSpPr/>
          <p:nvPr/>
        </p:nvSpPr>
        <p:spPr>
          <a:xfrm>
            <a:off x="11006755" y="81594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Hexagon 205"/>
          <p:cNvSpPr/>
          <p:nvPr/>
        </p:nvSpPr>
        <p:spPr>
          <a:xfrm>
            <a:off x="11009928" y="-28667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" name="Hexagon 206"/>
          <p:cNvSpPr/>
          <p:nvPr/>
        </p:nvSpPr>
        <p:spPr>
          <a:xfrm>
            <a:off x="11775330" y="1248155"/>
            <a:ext cx="41777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10800"/>
                </a:moveTo>
                <a:lnTo>
                  <a:pt x="11023" y="0"/>
                </a:lnTo>
                <a:lnTo>
                  <a:pt x="21559" y="0"/>
                </a:lnTo>
                <a:cubicBezTo>
                  <a:pt x="21518" y="7200"/>
                  <a:pt x="21600" y="14400"/>
                  <a:pt x="21559" y="21600"/>
                </a:cubicBezTo>
                <a:lnTo>
                  <a:pt x="11023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Hexagon 212"/>
          <p:cNvSpPr/>
          <p:nvPr/>
        </p:nvSpPr>
        <p:spPr>
          <a:xfrm>
            <a:off x="10218942" y="5627244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Hexagon 213"/>
          <p:cNvSpPr/>
          <p:nvPr/>
        </p:nvSpPr>
        <p:spPr>
          <a:xfrm>
            <a:off x="9446244" y="6046896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Hexagon 214"/>
          <p:cNvSpPr/>
          <p:nvPr/>
        </p:nvSpPr>
        <p:spPr>
          <a:xfrm>
            <a:off x="10980433" y="6015146"/>
            <a:ext cx="990601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Hexagon 206"/>
          <p:cNvSpPr/>
          <p:nvPr/>
        </p:nvSpPr>
        <p:spPr>
          <a:xfrm>
            <a:off x="11778095" y="396595"/>
            <a:ext cx="417771" cy="853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10800"/>
                </a:moveTo>
                <a:lnTo>
                  <a:pt x="11023" y="0"/>
                </a:lnTo>
                <a:lnTo>
                  <a:pt x="21559" y="0"/>
                </a:lnTo>
                <a:cubicBezTo>
                  <a:pt x="21518" y="7200"/>
                  <a:pt x="21600" y="14400"/>
                  <a:pt x="21559" y="21600"/>
                </a:cubicBezTo>
                <a:lnTo>
                  <a:pt x="11023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Hexagon 206"/>
          <p:cNvSpPr/>
          <p:nvPr/>
        </p:nvSpPr>
        <p:spPr>
          <a:xfrm>
            <a:off x="11780160" y="-25136"/>
            <a:ext cx="417770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0"/>
                </a:moveTo>
                <a:lnTo>
                  <a:pt x="21559" y="83"/>
                </a:lnTo>
                <a:cubicBezTo>
                  <a:pt x="21518" y="14483"/>
                  <a:pt x="21600" y="7200"/>
                  <a:pt x="21559" y="21600"/>
                </a:cubicBezTo>
                <a:lnTo>
                  <a:pt x="11023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" name="Hexagon 200"/>
          <p:cNvSpPr/>
          <p:nvPr/>
        </p:nvSpPr>
        <p:spPr>
          <a:xfrm>
            <a:off x="8705025" y="-14951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Hexagon 200"/>
          <p:cNvSpPr/>
          <p:nvPr/>
        </p:nvSpPr>
        <p:spPr>
          <a:xfrm>
            <a:off x="7160799" y="-5785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" name="Hexagon 200"/>
          <p:cNvSpPr/>
          <p:nvPr/>
        </p:nvSpPr>
        <p:spPr>
          <a:xfrm>
            <a:off x="5627406" y="-15286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" name="Hexagon 200"/>
          <p:cNvSpPr/>
          <p:nvPr/>
        </p:nvSpPr>
        <p:spPr>
          <a:xfrm>
            <a:off x="4076162" y="-19050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Hexagon 200"/>
          <p:cNvSpPr/>
          <p:nvPr/>
        </p:nvSpPr>
        <p:spPr>
          <a:xfrm>
            <a:off x="2543279" y="-13628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Hexagon 200"/>
          <p:cNvSpPr/>
          <p:nvPr/>
        </p:nvSpPr>
        <p:spPr>
          <a:xfrm>
            <a:off x="986352" y="-7637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" name="Hexagon 200"/>
          <p:cNvSpPr/>
          <p:nvPr/>
        </p:nvSpPr>
        <p:spPr>
          <a:xfrm>
            <a:off x="-172" y="-13963"/>
            <a:ext cx="450084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" y="361"/>
                </a:moveTo>
                <a:lnTo>
                  <a:pt x="21600" y="0"/>
                </a:lnTo>
                <a:lnTo>
                  <a:pt x="11354" y="21600"/>
                </a:lnTo>
                <a:lnTo>
                  <a:pt x="0" y="21600"/>
                </a:lnTo>
                <a:cubicBezTo>
                  <a:pt x="13" y="14520"/>
                  <a:pt x="26" y="7441"/>
                  <a:pt x="39" y="361"/>
                </a:cubicBez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Hexagon 189"/>
          <p:cNvSpPr/>
          <p:nvPr/>
        </p:nvSpPr>
        <p:spPr>
          <a:xfrm>
            <a:off x="-6279" y="1254967"/>
            <a:ext cx="44690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02" y="14400"/>
                  <a:pt x="51" y="7280"/>
                  <a:pt x="153" y="80"/>
                </a:cubicBezTo>
                <a:lnTo>
                  <a:pt x="11282" y="0"/>
                </a:lnTo>
                <a:lnTo>
                  <a:pt x="21600" y="10800"/>
                </a:lnTo>
                <a:lnTo>
                  <a:pt x="112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" name="Hexagon 200"/>
          <p:cNvSpPr/>
          <p:nvPr/>
        </p:nvSpPr>
        <p:spPr>
          <a:xfrm rot="10800000">
            <a:off x="10211799" y="6437076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8" name="Hexagon 206"/>
          <p:cNvSpPr/>
          <p:nvPr/>
        </p:nvSpPr>
        <p:spPr>
          <a:xfrm rot="10800000">
            <a:off x="-1518" y="6469396"/>
            <a:ext cx="438416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0"/>
                </a:moveTo>
                <a:lnTo>
                  <a:pt x="21559" y="83"/>
                </a:lnTo>
                <a:cubicBezTo>
                  <a:pt x="21518" y="14483"/>
                  <a:pt x="21600" y="7200"/>
                  <a:pt x="21559" y="21600"/>
                </a:cubicBezTo>
                <a:lnTo>
                  <a:pt x="11023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9" name="Hexagon 200"/>
          <p:cNvSpPr/>
          <p:nvPr/>
        </p:nvSpPr>
        <p:spPr>
          <a:xfrm rot="10800000">
            <a:off x="8678915" y="6442498"/>
            <a:ext cx="990601" cy="4269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0" name="Hexagon 200"/>
          <p:cNvSpPr/>
          <p:nvPr/>
        </p:nvSpPr>
        <p:spPr>
          <a:xfrm rot="10800000">
            <a:off x="7134690" y="6451665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1" name="Hexagon 200"/>
          <p:cNvSpPr/>
          <p:nvPr/>
        </p:nvSpPr>
        <p:spPr>
          <a:xfrm rot="10800000">
            <a:off x="5601298" y="6442164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Hexagon 200"/>
          <p:cNvSpPr/>
          <p:nvPr/>
        </p:nvSpPr>
        <p:spPr>
          <a:xfrm rot="10800000">
            <a:off x="4064567" y="6438400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Hexagon 200"/>
          <p:cNvSpPr/>
          <p:nvPr/>
        </p:nvSpPr>
        <p:spPr>
          <a:xfrm rot="10800000">
            <a:off x="2531684" y="6458336"/>
            <a:ext cx="990601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Hexagon 200"/>
          <p:cNvSpPr/>
          <p:nvPr/>
        </p:nvSpPr>
        <p:spPr>
          <a:xfrm rot="10800000">
            <a:off x="989997" y="6472673"/>
            <a:ext cx="990602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Hexagon 200"/>
          <p:cNvSpPr/>
          <p:nvPr/>
        </p:nvSpPr>
        <p:spPr>
          <a:xfrm rot="10800000">
            <a:off x="11742973" y="6443726"/>
            <a:ext cx="450084" cy="426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" y="361"/>
                </a:moveTo>
                <a:lnTo>
                  <a:pt x="21600" y="0"/>
                </a:lnTo>
                <a:lnTo>
                  <a:pt x="11354" y="21600"/>
                </a:lnTo>
                <a:lnTo>
                  <a:pt x="0" y="21600"/>
                </a:lnTo>
                <a:cubicBezTo>
                  <a:pt x="13" y="14520"/>
                  <a:pt x="26" y="7441"/>
                  <a:pt x="39" y="361"/>
                </a:cubicBezTo>
                <a:close/>
              </a:path>
            </a:pathLst>
          </a:custGeom>
          <a:solidFill>
            <a:srgbClr val="CFEAF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6" name="Hexagon 206"/>
          <p:cNvSpPr/>
          <p:nvPr/>
        </p:nvSpPr>
        <p:spPr>
          <a:xfrm rot="10800000">
            <a:off x="-1747" y="5619913"/>
            <a:ext cx="439034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0" y="10800"/>
                </a:moveTo>
                <a:lnTo>
                  <a:pt x="11023" y="0"/>
                </a:lnTo>
                <a:lnTo>
                  <a:pt x="21559" y="0"/>
                </a:lnTo>
                <a:cubicBezTo>
                  <a:pt x="21518" y="7200"/>
                  <a:pt x="21600" y="14400"/>
                  <a:pt x="21559" y="21600"/>
                </a:cubicBezTo>
                <a:lnTo>
                  <a:pt x="11023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Hexagon 189"/>
          <p:cNvSpPr/>
          <p:nvPr/>
        </p:nvSpPr>
        <p:spPr>
          <a:xfrm rot="10800000">
            <a:off x="11750117" y="5592936"/>
            <a:ext cx="44690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02" y="14400"/>
                  <a:pt x="51" y="7280"/>
                  <a:pt x="153" y="80"/>
                </a:cubicBezTo>
                <a:lnTo>
                  <a:pt x="11282" y="0"/>
                </a:lnTo>
                <a:lnTo>
                  <a:pt x="21600" y="10800"/>
                </a:lnTo>
                <a:lnTo>
                  <a:pt x="112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 marL="592917" indent="-250026">
              <a:defRPr sz="2100"/>
            </a:lvl2pPr>
            <a:lvl3pPr marL="925806" indent="-240024">
              <a:defRPr sz="2100"/>
            </a:lvl3pPr>
            <a:lvl4pPr marL="1305625" indent="-276951">
              <a:defRPr sz="2100"/>
            </a:lvl4pPr>
            <a:lvl5pPr marL="1648517" indent="-276951"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0"/>
          <p:cNvSpPr/>
          <p:nvPr/>
        </p:nvSpPr>
        <p:spPr>
          <a:xfrm>
            <a:off x="11429997" y="236525"/>
            <a:ext cx="761129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2" h="21600" extrusionOk="0">
                <a:moveTo>
                  <a:pt x="0" y="10800"/>
                </a:moveTo>
                <a:lnTo>
                  <a:pt x="6045" y="0"/>
                </a:lnTo>
                <a:lnTo>
                  <a:pt x="21533" y="0"/>
                </a:lnTo>
                <a:cubicBezTo>
                  <a:pt x="21465" y="7200"/>
                  <a:pt x="21600" y="14400"/>
                  <a:pt x="21533" y="21600"/>
                </a:cubicBezTo>
                <a:lnTo>
                  <a:pt x="6045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72C0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Hexagon 11"/>
          <p:cNvSpPr/>
          <p:nvPr/>
        </p:nvSpPr>
        <p:spPr>
          <a:xfrm>
            <a:off x="11429999" y="1085379"/>
            <a:ext cx="762823" cy="853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6045" y="0"/>
                </a:lnTo>
                <a:lnTo>
                  <a:pt x="21600" y="0"/>
                </a:lnTo>
                <a:lnTo>
                  <a:pt x="21600" y="21600"/>
                </a:lnTo>
                <a:lnTo>
                  <a:pt x="6045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10729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Hexagon 12"/>
          <p:cNvSpPr/>
          <p:nvPr/>
        </p:nvSpPr>
        <p:spPr>
          <a:xfrm>
            <a:off x="10660222" y="-1698"/>
            <a:ext cx="990601" cy="672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896"/>
                </a:moveTo>
                <a:lnTo>
                  <a:pt x="2630" y="0"/>
                </a:lnTo>
                <a:lnTo>
                  <a:pt x="18918" y="0"/>
                </a:lnTo>
                <a:lnTo>
                  <a:pt x="21600" y="7896"/>
                </a:lnTo>
                <a:lnTo>
                  <a:pt x="16945" y="21600"/>
                </a:lnTo>
                <a:lnTo>
                  <a:pt x="4655" y="21600"/>
                </a:lnTo>
                <a:lnTo>
                  <a:pt x="0" y="7896"/>
                </a:lnTo>
                <a:close/>
              </a:path>
            </a:pathLst>
          </a:custGeom>
          <a:solidFill>
            <a:srgbClr val="094C6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Hexagon 13"/>
          <p:cNvSpPr/>
          <p:nvPr/>
        </p:nvSpPr>
        <p:spPr>
          <a:xfrm>
            <a:off x="11515721" y="127"/>
            <a:ext cx="678658" cy="2483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550" y="21600"/>
                </a:lnTo>
                <a:lnTo>
                  <a:pt x="4142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9600" y="6480414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68578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57167" marR="0" indent="-257167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587814" marR="0" indent="-24492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914376" marR="0" indent="-228594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302987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645879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»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988770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2331662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2674553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017444" marR="0" indent="-274313" algn="l" defTabSz="685782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ontent Placeholder 1"/>
          <p:cNvSpPr txBox="1">
            <a:spLocks noGrp="1"/>
          </p:cNvSpPr>
          <p:nvPr>
            <p:ph type="body" sz="quarter" idx="1"/>
          </p:nvPr>
        </p:nvSpPr>
        <p:spPr>
          <a:xfrm>
            <a:off x="609600" y="1600206"/>
            <a:ext cx="10972800" cy="1209901"/>
          </a:xfrm>
          <a:prstGeom prst="rect">
            <a:avLst/>
          </a:prstGeom>
        </p:spPr>
        <p:txBody>
          <a:bodyPr/>
          <a:lstStyle/>
          <a:p>
            <a:r>
              <a:rPr dirty="0"/>
              <a:t>Organize into teams of 3-4.  If your team were completing a project together, which pitfalls would be most likely in each of the 4 phases?  Rank from most to least likely.</a:t>
            </a:r>
          </a:p>
        </p:txBody>
      </p:sp>
      <p:sp>
        <p:nvSpPr>
          <p:cNvPr id="131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Activity – Pitfalls and Project Phase</a:t>
            </a:r>
          </a:p>
        </p:txBody>
      </p:sp>
      <p:sp>
        <p:nvSpPr>
          <p:cNvPr id="132" name="TextBox 3"/>
          <p:cNvSpPr txBox="1"/>
          <p:nvPr/>
        </p:nvSpPr>
        <p:spPr>
          <a:xfrm>
            <a:off x="1150984" y="2864506"/>
            <a:ext cx="4446492" cy="3348396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r>
              <a:t>Pitfalls</a:t>
            </a:r>
          </a:p>
          <a:p>
            <a:pPr algn="ctr">
              <a:defRPr sz="2400"/>
            </a:pPr>
            <a:r>
              <a:t>Analysis Paralysis</a:t>
            </a:r>
          </a:p>
          <a:p>
            <a:pPr algn="ctr">
              <a:defRPr sz="2400"/>
            </a:pPr>
            <a:r>
              <a:t>Blamestorming</a:t>
            </a:r>
          </a:p>
          <a:p>
            <a:pPr algn="ctr">
              <a:defRPr sz="2400"/>
            </a:pPr>
            <a:r>
              <a:t>Death March</a:t>
            </a:r>
          </a:p>
          <a:p>
            <a:pPr algn="ctr">
              <a:defRPr sz="2400"/>
            </a:pPr>
            <a:r>
              <a:t>Fire Drill</a:t>
            </a:r>
          </a:p>
          <a:p>
            <a:pPr algn="ctr">
              <a:defRPr sz="2400"/>
            </a:pPr>
            <a:r>
              <a:t>Heroics</a:t>
            </a:r>
          </a:p>
          <a:p>
            <a:pPr algn="ctr">
              <a:defRPr sz="2400"/>
            </a:pPr>
            <a:r>
              <a:t>Scope Creep</a:t>
            </a:r>
          </a:p>
          <a:p>
            <a:pPr algn="ctr">
              <a:defRPr sz="2400"/>
            </a:pPr>
            <a:r>
              <a:t>Silver Bullet</a:t>
            </a:r>
          </a:p>
          <a:p>
            <a:pPr algn="ctr">
              <a:defRPr sz="2400"/>
            </a:pPr>
            <a:r>
              <a:t>Wishful Thinking</a:t>
            </a:r>
          </a:p>
        </p:txBody>
      </p:sp>
      <p:sp>
        <p:nvSpPr>
          <p:cNvPr id="133" name="TextBox 4"/>
          <p:cNvSpPr txBox="1"/>
          <p:nvPr/>
        </p:nvSpPr>
        <p:spPr>
          <a:xfrm>
            <a:off x="6542978" y="2907209"/>
            <a:ext cx="4446492" cy="1875196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r>
              <a:t>Project Phases</a:t>
            </a:r>
          </a:p>
          <a:p>
            <a:pPr algn="ctr">
              <a:defRPr sz="2400"/>
            </a:pPr>
            <a:r>
              <a:t>Conception / Initiation</a:t>
            </a:r>
          </a:p>
          <a:p>
            <a:pPr algn="ctr">
              <a:defRPr sz="2400"/>
            </a:pPr>
            <a:r>
              <a:t>Planning</a:t>
            </a:r>
          </a:p>
          <a:p>
            <a:pPr algn="ctr">
              <a:defRPr sz="2400"/>
            </a:pPr>
            <a:r>
              <a:t>Execution</a:t>
            </a:r>
          </a:p>
          <a:p>
            <a:pPr algn="ctr">
              <a:defRPr sz="2400"/>
            </a:pPr>
            <a:r>
              <a:t>Closing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tent Placeholder 1"/>
          <p:cNvSpPr txBox="1">
            <a:spLocks noGrp="1"/>
          </p:cNvSpPr>
          <p:nvPr>
            <p:ph type="body" sz="quarter" idx="1"/>
          </p:nvPr>
        </p:nvSpPr>
        <p:spPr>
          <a:xfrm>
            <a:off x="609600" y="1600206"/>
            <a:ext cx="10972801" cy="150970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/>
              <a:t>Organize into teams of 3-4.  For each of the cultural elements on the right, place each pitfall into one of the three</a:t>
            </a:r>
            <a:r>
              <a:rPr lang="en-US" dirty="0"/>
              <a:t> cultural</a:t>
            </a:r>
            <a:r>
              <a:rPr dirty="0"/>
              <a:t> categories</a:t>
            </a:r>
            <a:r>
              <a:rPr lang="en-US" dirty="0"/>
              <a:t>, based on which you feel would be most likely to experience the pitfall</a:t>
            </a:r>
            <a:r>
              <a:rPr dirty="0"/>
              <a:t>.  Briefly discuss why you believe that team’s culture makes them prone to the pitfall.</a:t>
            </a:r>
          </a:p>
        </p:txBody>
      </p:sp>
      <p:sp>
        <p:nvSpPr>
          <p:cNvPr id="138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Activity - Pitfalls and Culture</a:t>
            </a:r>
          </a:p>
        </p:txBody>
      </p:sp>
      <p:sp>
        <p:nvSpPr>
          <p:cNvPr id="139" name="Oval"/>
          <p:cNvSpPr/>
          <p:nvPr/>
        </p:nvSpPr>
        <p:spPr>
          <a:xfrm>
            <a:off x="7020963" y="3357789"/>
            <a:ext cx="2638141" cy="1275445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0" name="Oval"/>
          <p:cNvSpPr/>
          <p:nvPr/>
        </p:nvSpPr>
        <p:spPr>
          <a:xfrm>
            <a:off x="8365700" y="3357789"/>
            <a:ext cx="2638141" cy="1275445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1" name="Passionate Debate"/>
          <p:cNvSpPr txBox="1"/>
          <p:nvPr/>
        </p:nvSpPr>
        <p:spPr>
          <a:xfrm>
            <a:off x="7141728" y="3680174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Passionate</a:t>
            </a:r>
            <a:br/>
            <a:r>
              <a:t>Debate</a:t>
            </a:r>
          </a:p>
        </p:txBody>
      </p:sp>
      <p:sp>
        <p:nvSpPr>
          <p:cNvPr id="142" name="Conflict Avoidance"/>
          <p:cNvSpPr txBox="1"/>
          <p:nvPr/>
        </p:nvSpPr>
        <p:spPr>
          <a:xfrm>
            <a:off x="9624673" y="3680174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r>
              <a:t>Conflict Avoidance</a:t>
            </a:r>
          </a:p>
        </p:txBody>
      </p:sp>
      <p:sp>
        <p:nvSpPr>
          <p:cNvPr id="143" name="Middle/ Both"/>
          <p:cNvSpPr txBox="1"/>
          <p:nvPr/>
        </p:nvSpPr>
        <p:spPr>
          <a:xfrm>
            <a:off x="8348131" y="3681850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Middle/</a:t>
            </a:r>
            <a:br/>
            <a:r>
              <a:t>Both</a:t>
            </a:r>
          </a:p>
        </p:txBody>
      </p:sp>
      <p:sp>
        <p:nvSpPr>
          <p:cNvPr id="144" name="Cultural Element - Communication"/>
          <p:cNvSpPr txBox="1"/>
          <p:nvPr/>
        </p:nvSpPr>
        <p:spPr>
          <a:xfrm>
            <a:off x="6636210" y="2951270"/>
            <a:ext cx="475092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Cultural Element - Communication</a:t>
            </a:r>
          </a:p>
        </p:txBody>
      </p:sp>
      <p:sp>
        <p:nvSpPr>
          <p:cNvPr id="145" name="TextBox 3"/>
          <p:cNvSpPr txBox="1"/>
          <p:nvPr/>
        </p:nvSpPr>
        <p:spPr>
          <a:xfrm>
            <a:off x="810123" y="3253214"/>
            <a:ext cx="4860285" cy="2585323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200" b="1"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Pitfalls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Blowhard Jamboree</a:t>
            </a:r>
          </a:p>
          <a:p>
            <a:pPr marL="200526" indent="-200526">
              <a:buSzPct val="100000"/>
              <a:buChar char="•"/>
              <a:defRPr sz="2000"/>
            </a:pPr>
            <a:r>
              <a:t>Group</a:t>
            </a:r>
            <a:r>
              <a:rPr lang="en-US"/>
              <a:t>t</a:t>
            </a:r>
            <a:r>
              <a:t>hink</a:t>
            </a:r>
            <a:endParaRPr dirty="0"/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Intellectual Violence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Ineffectively Adding Resources to the Team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Loose Cannon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Poor Team/Stakeholder Relations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Rushing to Execution</a:t>
            </a:r>
          </a:p>
        </p:txBody>
      </p:sp>
      <p:sp>
        <p:nvSpPr>
          <p:cNvPr id="146" name="Oval"/>
          <p:cNvSpPr/>
          <p:nvPr/>
        </p:nvSpPr>
        <p:spPr>
          <a:xfrm>
            <a:off x="7020235" y="5108101"/>
            <a:ext cx="2638141" cy="1275444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7" name="Oval"/>
          <p:cNvSpPr/>
          <p:nvPr/>
        </p:nvSpPr>
        <p:spPr>
          <a:xfrm>
            <a:off x="8364972" y="5108101"/>
            <a:ext cx="2638141" cy="1275444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8" name="Authori-…"/>
          <p:cNvSpPr txBox="1"/>
          <p:nvPr/>
        </p:nvSpPr>
        <p:spPr>
          <a:xfrm>
            <a:off x="7141000" y="5430485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Authori-</a:t>
            </a:r>
          </a:p>
          <a:p>
            <a:pPr algn="ctr"/>
            <a:r>
              <a:t>tarian </a:t>
            </a:r>
          </a:p>
        </p:txBody>
      </p:sp>
      <p:sp>
        <p:nvSpPr>
          <p:cNvPr id="149" name="Laissez-…"/>
          <p:cNvSpPr txBox="1"/>
          <p:nvPr/>
        </p:nvSpPr>
        <p:spPr>
          <a:xfrm>
            <a:off x="9623945" y="5430485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Laissez-</a:t>
            </a:r>
          </a:p>
          <a:p>
            <a:pPr algn="ctr"/>
            <a:r>
              <a:t>faire</a:t>
            </a:r>
          </a:p>
        </p:txBody>
      </p:sp>
      <p:sp>
        <p:nvSpPr>
          <p:cNvPr id="150" name="Democratic"/>
          <p:cNvSpPr txBox="1"/>
          <p:nvPr/>
        </p:nvSpPr>
        <p:spPr>
          <a:xfrm>
            <a:off x="8347404" y="5579279"/>
            <a:ext cx="1327085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r>
              <a:t>Democratic</a:t>
            </a:r>
          </a:p>
        </p:txBody>
      </p:sp>
      <p:sp>
        <p:nvSpPr>
          <p:cNvPr id="151" name="Cultural Element - Leadership"/>
          <p:cNvSpPr txBox="1"/>
          <p:nvPr/>
        </p:nvSpPr>
        <p:spPr>
          <a:xfrm>
            <a:off x="6763341" y="4716791"/>
            <a:ext cx="449521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Cultural Element - Leadership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ojectLeadership">
  <a:themeElements>
    <a:clrScheme name="ProjectLeadershi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jectLeadership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jectLeadershi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ojectLeadership">
  <a:themeElements>
    <a:clrScheme name="ProjectLeadershi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jectLeadership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jectLeadershi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258</Words>
  <Application>Microsoft Macintosh PowerPoint</Application>
  <PresentationFormat>Widescreen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ProjectLeadership</vt:lpstr>
      <vt:lpstr>Activity – Pitfalls and Project Phase</vt:lpstr>
      <vt:lpstr>Activity - Pitfalls and Culture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– Pitfalls and Project Phase</dc:title>
  <cp:lastModifiedBy>Samuel Malachowsky</cp:lastModifiedBy>
  <cp:revision>4</cp:revision>
  <dcterms:modified xsi:type="dcterms:W3CDTF">2020-04-07T01:48:35Z</dcterms:modified>
</cp:coreProperties>
</file>