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8" r:id="rId3"/>
    <p:sldId id="279" r:id="rId4"/>
    <p:sldId id="280" r:id="rId5"/>
    <p:sldId id="281" r:id="rId6"/>
    <p:sldId id="283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21" autoAdjust="0"/>
    <p:restoredTop sz="55986" autoAdjust="0"/>
  </p:normalViewPr>
  <p:slideViewPr>
    <p:cSldViewPr snapToGrid="0">
      <p:cViewPr varScale="1">
        <p:scale>
          <a:sx n="39" d="100"/>
          <a:sy n="39" d="100"/>
        </p:scale>
        <p:origin x="-154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288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chapter</a:t>
            </a:r>
            <a:r>
              <a:rPr lang="en-US" i="1" baseline="0" dirty="0" smtClean="0"/>
              <a:t> </a:t>
            </a:r>
            <a:r>
              <a:rPr lang="fr-FR" i="1" baseline="0" dirty="0" smtClean="0"/>
              <a:t>2, section 2.5, pages 51-61 </a:t>
            </a:r>
            <a:r>
              <a:rPr lang="en-US" i="1" baseline="0" dirty="0" smtClean="0"/>
              <a:t>of the Project Team Leadership and Communication book.  ISBN: 9781732378902 (Softcover), 9781732378919 (Hardcover).  These slides may only be posted or used in conjunction with the book in a training or classroom environment. Key terms (pages 74-75) are often italicized on the slides.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Objectives:</a:t>
            </a:r>
            <a:r>
              <a:rPr lang="en-US" b="0" baseline="0" dirty="0" smtClean="0"/>
              <a:t> </a:t>
            </a:r>
            <a:endParaRPr lang="en-US" b="0" i="0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Relate the concept of project goals, including examples of such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Relate the concept of project scope statements, including examples of such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Relate the concept of project requirements/specifications, including examples of such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Describe ‘the layered approach’ to project outcome definition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Activity: </a:t>
            </a:r>
            <a:r>
              <a:rPr lang="en-US" b="0" dirty="0" smtClean="0"/>
              <a:t>Construct</a:t>
            </a:r>
            <a:r>
              <a:rPr lang="en-US" b="0" baseline="0" dirty="0" smtClean="0"/>
              <a:t> scenario-specific goals, scope statements, and </a:t>
            </a:r>
            <a:r>
              <a:rPr lang="en-US" dirty="0" smtClean="0"/>
              <a:t>specifications/requirements</a:t>
            </a:r>
          </a:p>
          <a:p>
            <a:endParaRPr lang="en-US" b="1" dirty="0" smtClean="0"/>
          </a:p>
          <a:p>
            <a:r>
              <a:rPr lang="en-US" b="1" dirty="0" smtClean="0"/>
              <a:t>Activity</a:t>
            </a:r>
            <a:r>
              <a:rPr lang="en-US" b="1" dirty="0" smtClean="0"/>
              <a:t>:</a:t>
            </a:r>
            <a:r>
              <a:rPr lang="en-US" dirty="0" smtClean="0"/>
              <a:t> Layering project outcomes (10-15 minutes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 smtClean="0"/>
              <a:t>Outline</a:t>
            </a:r>
            <a:r>
              <a:rPr lang="en-US" b="1" i="0" baseline="0" dirty="0" smtClean="0"/>
              <a:t>: </a:t>
            </a:r>
            <a:r>
              <a:rPr lang="en-US" dirty="0" smtClean="0">
                <a:effectLst/>
              </a:rPr>
              <a:t>(slides: 10</a:t>
            </a:r>
            <a:r>
              <a:rPr lang="en-US" baseline="0" dirty="0" smtClean="0">
                <a:effectLst/>
              </a:rPr>
              <a:t> </a:t>
            </a:r>
            <a:r>
              <a:rPr lang="en-US" dirty="0" smtClean="0">
                <a:effectLst/>
              </a:rPr>
              <a:t>minutes, activity: 10-15 minutes)</a:t>
            </a:r>
            <a:endParaRPr lang="en-US" b="1" i="0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Defining Project Outcomes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 smtClean="0"/>
              <a:t>Project Goal Statements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 smtClean="0"/>
              <a:t>Project Scope Statements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 smtClean="0"/>
              <a:t>Project Requirements / Specifications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Activity – Layering Project Outcomes</a:t>
            </a:r>
            <a:endParaRPr lang="en-US" sz="120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i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94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section 2.5, pages 51-61 of the Project Team Leadership and Communication book.</a:t>
            </a:r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The book (page 53) and website contain an additional diagram</a:t>
            </a:r>
            <a:r>
              <a:rPr lang="en-US" i="1" baseline="0" dirty="0" smtClean="0"/>
              <a:t> which illustrates the abstract to exact nature of defining artifacts.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 smtClean="0"/>
              <a:t>The next slide contains three artifact types.</a:t>
            </a:r>
            <a:r>
              <a:rPr lang="en-US" i="1" baseline="0" dirty="0" smtClean="0"/>
              <a:t> 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95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section 2.5, pages 51-61 of the Project Team Leadership and Communication book.</a:t>
            </a:r>
          </a:p>
          <a:p>
            <a:endParaRPr lang="en-US" i="1" dirty="0" smtClean="0"/>
          </a:p>
          <a:p>
            <a:r>
              <a:rPr lang="en-US" i="1" dirty="0" smtClean="0"/>
              <a:t>Goals,</a:t>
            </a:r>
            <a:r>
              <a:rPr lang="en-US" i="1" baseline="0" dirty="0" smtClean="0"/>
              <a:t> pages 51-53.  Sample goals on page 52.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04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section 2.5, pages 51-61 of the Project Team Leadership and Communication book.</a:t>
            </a:r>
          </a:p>
          <a:p>
            <a:endParaRPr lang="en-US" i="1" dirty="0" smtClean="0"/>
          </a:p>
          <a:p>
            <a:r>
              <a:rPr lang="en-US" i="1" baseline="0" dirty="0" smtClean="0"/>
              <a:t>Scope Statements, pages 53-56.  Sample scope statements on pages 55-56.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04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section 2.5, pages 51-61 of the Project Team Leadership and Communication book.</a:t>
            </a:r>
          </a:p>
          <a:p>
            <a:endParaRPr lang="en-US" i="1" dirty="0" smtClean="0"/>
          </a:p>
          <a:p>
            <a:r>
              <a:rPr lang="en-US" i="1" baseline="0" dirty="0" smtClean="0"/>
              <a:t>Requirements and Specifications, pages 57-58.  Sample requirements/specifications on page 57.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04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2.5,</a:t>
            </a:r>
            <a:r>
              <a:rPr lang="en-US" i="1" baseline="0" dirty="0" smtClean="0"/>
              <a:t> pages 51-61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baseline="0" dirty="0" smtClean="0"/>
              <a:t>Similar to exercise 6 on pages 76-77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10-15</a:t>
            </a:r>
            <a:r>
              <a:rPr lang="en-US" baseline="0" dirty="0" smtClean="0"/>
              <a:t> minute activity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Objective:</a:t>
            </a:r>
            <a:r>
              <a:rPr lang="en-US" b="0" dirty="0" smtClean="0"/>
              <a:t> Construct</a:t>
            </a:r>
            <a:r>
              <a:rPr lang="en-US" b="0" baseline="0" dirty="0" smtClean="0"/>
              <a:t> scenario-specific goals, scope statements, and </a:t>
            </a:r>
            <a:r>
              <a:rPr lang="en-US" dirty="0" smtClean="0"/>
              <a:t>specifications/requirements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Scenario</a:t>
            </a:r>
            <a:r>
              <a:rPr lang="en-US" baseline="0" dirty="0" smtClean="0"/>
              <a:t>/p</a:t>
            </a:r>
            <a:r>
              <a:rPr lang="en-US" dirty="0" smtClean="0"/>
              <a:t>roduct</a:t>
            </a:r>
            <a:r>
              <a:rPr lang="en-US" baseline="0" dirty="0" smtClean="0"/>
              <a:t> can be changed to more closely match the student’s field of study, though thinking outside of their field can be beneficial for understanding.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68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Chapter 2 includes several additional support elements</a:t>
            </a:r>
            <a:r>
              <a:rPr lang="en-US" i="1" baseline="0" dirty="0" smtClean="0"/>
              <a:t> which could become classroom activities or discussion elements.</a:t>
            </a:r>
          </a:p>
          <a:p>
            <a:endParaRPr lang="en-US" i="1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baseline="0" dirty="0" smtClean="0"/>
              <a:t>There are quite a few key terms defined on pages 74-75.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baseline="0" dirty="0" smtClean="0"/>
              <a:t>Review questions cover most of the chapter (pages 75-76, answers on page 223).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smtClean="0"/>
              <a:t>The exercises</a:t>
            </a:r>
            <a:r>
              <a:rPr lang="en-US" i="1" baseline="0" dirty="0" smtClean="0"/>
              <a:t> on pages 76-77 are designed to allow readers to apply and extend what they’ve learned.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5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09307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97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77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43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39831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100"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dirty="0"/>
              <a:t> Designed for </a:t>
            </a:r>
            <a:r>
              <a:rPr lang="en-US" dirty="0" smtClean="0"/>
              <a:t>chapter 2, </a:t>
            </a:r>
            <a:r>
              <a:rPr lang="fr-FR" i="1" dirty="0"/>
              <a:t>section 2.5, pages 51-61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i="1" dirty="0"/>
              <a:t>Project Team Leadership and Communication </a:t>
            </a:r>
            <a:r>
              <a:rPr lang="en-US" dirty="0"/>
              <a:t>by Samuel Malachowsky, ISBN 9781732378902, 9781732378919.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3345456"/>
          </a:xfrm>
        </p:spPr>
        <p:txBody>
          <a:bodyPr>
            <a:normAutofit/>
          </a:bodyPr>
          <a:lstStyle/>
          <a:p>
            <a:r>
              <a:rPr lang="en-US" dirty="0" smtClean="0"/>
              <a:t>Mini-Module: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Defining Project Outcomes</a:t>
            </a:r>
          </a:p>
        </p:txBody>
      </p:sp>
    </p:spTree>
    <p:extLst>
      <p:ext uri="{BB962C8B-B14F-4D97-AF65-F5344CB8AC3E}">
        <p14:creationId xmlns:p14="http://schemas.microsoft.com/office/powerpoint/2010/main" val="23966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7368" y="1812374"/>
            <a:ext cx="5707849" cy="2143442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4276759"/>
            <a:ext cx="10515600" cy="1900204"/>
          </a:xfrm>
        </p:spPr>
        <p:txBody>
          <a:bodyPr/>
          <a:lstStyle/>
          <a:p>
            <a:r>
              <a:rPr lang="en-US" dirty="0" smtClean="0"/>
              <a:t>Defining the projects outcomes, or </a:t>
            </a:r>
            <a:r>
              <a:rPr lang="en-US" i="1" dirty="0" smtClean="0"/>
              <a:t>deliverables</a:t>
            </a:r>
            <a:r>
              <a:rPr lang="en-US" dirty="0" smtClean="0"/>
              <a:t> often requires multiple </a:t>
            </a:r>
            <a:r>
              <a:rPr lang="en-US" i="1" dirty="0" smtClean="0"/>
              <a:t>artifacts</a:t>
            </a:r>
            <a:r>
              <a:rPr lang="en-US" dirty="0" smtClean="0"/>
              <a:t> (documents).  </a:t>
            </a:r>
          </a:p>
          <a:p>
            <a:r>
              <a:rPr lang="en-US" dirty="0" smtClean="0"/>
              <a:t>Artifacts are ‘stacked together’ to clarify all project outcomes</a:t>
            </a:r>
          </a:p>
          <a:p>
            <a:pPr lvl="1"/>
            <a:r>
              <a:rPr lang="en-US" dirty="0" smtClean="0"/>
              <a:t>Specific artifacts can vary by industry, organization, or team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Project Outcomes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59.</a:t>
            </a:r>
          </a:p>
        </p:txBody>
      </p:sp>
    </p:spTree>
    <p:extLst>
      <p:ext uri="{BB962C8B-B14F-4D97-AF65-F5344CB8AC3E}">
        <p14:creationId xmlns:p14="http://schemas.microsoft.com/office/powerpoint/2010/main" val="299912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606716" y="1600206"/>
            <a:ext cx="5975684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“Increase </a:t>
            </a:r>
            <a:r>
              <a:rPr lang="en-US" sz="2800" dirty="0"/>
              <a:t>pedestrian access to the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B-line </a:t>
            </a:r>
            <a:r>
              <a:rPr lang="en-US" sz="2800" dirty="0"/>
              <a:t>subway by 50</a:t>
            </a:r>
            <a:r>
              <a:rPr lang="en-US" sz="2800" dirty="0" smtClean="0"/>
              <a:t>%”</a:t>
            </a:r>
            <a:endParaRPr lang="en-US" sz="2000" dirty="0" smtClean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800" dirty="0"/>
              <a:t> </a:t>
            </a:r>
            <a:r>
              <a:rPr lang="en-US" sz="2800" dirty="0" smtClean="0"/>
              <a:t>“Create </a:t>
            </a:r>
            <a:r>
              <a:rPr lang="en-US" sz="2800" dirty="0"/>
              <a:t>a connection platform that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will </a:t>
            </a:r>
            <a:r>
              <a:rPr lang="en-US" sz="2800" dirty="0"/>
              <a:t>allow RB-8 tractors to power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the HST-4 jackhammer”</a:t>
            </a:r>
            <a:endParaRPr lang="en-US" sz="2000" dirty="0" smtClean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800" dirty="0"/>
              <a:t> </a:t>
            </a:r>
            <a:r>
              <a:rPr lang="en-US" sz="2800" dirty="0" smtClean="0"/>
              <a:t>“Install </a:t>
            </a:r>
            <a:r>
              <a:rPr lang="en-US" sz="2800" dirty="0"/>
              <a:t>a well that will provide potable drinking water for 300 </a:t>
            </a:r>
            <a:r>
              <a:rPr lang="en-US" sz="2800" dirty="0" smtClean="0"/>
              <a:t>residents”</a:t>
            </a:r>
            <a:endParaRPr lang="en-US" sz="2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Project Goal Statements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588168"/>
            <a:ext cx="3998495" cy="45887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Goals</a:t>
            </a:r>
            <a:r>
              <a:rPr lang="en-US" sz="2400" dirty="0" smtClean="0"/>
              <a:t> – The overarching outcomes of the project</a:t>
            </a:r>
          </a:p>
          <a:p>
            <a:r>
              <a:rPr lang="en-US" sz="2400" dirty="0" smtClean="0"/>
              <a:t>High-level: What the project is trying to achieve</a:t>
            </a:r>
          </a:p>
          <a:p>
            <a:r>
              <a:rPr lang="en-US" sz="2400" dirty="0" smtClean="0"/>
              <a:t>Measurable: It should be clear when the goal is or isn’t met</a:t>
            </a:r>
          </a:p>
          <a:p>
            <a:r>
              <a:rPr lang="en-US" sz="2400" dirty="0" smtClean="0"/>
              <a:t>Achievable: Within the capability of the resources/time available</a:t>
            </a:r>
          </a:p>
          <a:p>
            <a:endParaRPr lang="en-US" sz="24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257521" y="1585729"/>
            <a:ext cx="0" cy="43864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8534" y="6541887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52.</a:t>
            </a:r>
          </a:p>
        </p:txBody>
      </p:sp>
    </p:spTree>
    <p:extLst>
      <p:ext uri="{BB962C8B-B14F-4D97-AF65-F5344CB8AC3E}">
        <p14:creationId xmlns:p14="http://schemas.microsoft.com/office/powerpoint/2010/main" val="71264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606716" y="1600206"/>
            <a:ext cx="597568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300" b="1" dirty="0"/>
              <a:t>Project: </a:t>
            </a:r>
            <a:r>
              <a:rPr lang="en-US" sz="2300" dirty="0" err="1"/>
              <a:t>PartCo</a:t>
            </a:r>
            <a:r>
              <a:rPr lang="en-US" sz="2300" dirty="0"/>
              <a:t> RX-58 Installation</a:t>
            </a:r>
          </a:p>
          <a:p>
            <a:pPr marL="0" indent="0">
              <a:buNone/>
            </a:pPr>
            <a:r>
              <a:rPr lang="en-US" sz="2300" b="1" dirty="0"/>
              <a:t>Scope Statement:</a:t>
            </a:r>
            <a:r>
              <a:rPr lang="en-US" sz="2300" dirty="0"/>
              <a:t> This project will include installation, testing, and </a:t>
            </a:r>
            <a:r>
              <a:rPr lang="en-US" sz="2300" dirty="0" smtClean="0"/>
              <a:t>on-site training </a:t>
            </a:r>
            <a:r>
              <a:rPr lang="en-US" sz="2300" dirty="0"/>
              <a:t>of the RX-58 stamping machine within </a:t>
            </a:r>
            <a:r>
              <a:rPr lang="en-US" sz="2300" dirty="0" err="1"/>
              <a:t>PartCo’s</a:t>
            </a:r>
            <a:r>
              <a:rPr lang="en-US" sz="2300" dirty="0"/>
              <a:t> Springtown </a:t>
            </a:r>
            <a:r>
              <a:rPr lang="en-US" sz="2300" dirty="0" smtClean="0"/>
              <a:t>manufacturing </a:t>
            </a:r>
            <a:r>
              <a:rPr lang="en-US" sz="2300" dirty="0"/>
              <a:t>facility</a:t>
            </a:r>
            <a:r>
              <a:rPr lang="en-US" sz="2300" dirty="0" smtClean="0"/>
              <a:t>.</a:t>
            </a:r>
            <a:endParaRPr lang="en-US" sz="1050" dirty="0" smtClean="0"/>
          </a:p>
          <a:p>
            <a:pPr marL="0" indent="0">
              <a:buNone/>
            </a:pP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2300" dirty="0" smtClean="0"/>
              <a:t>The </a:t>
            </a:r>
            <a:r>
              <a:rPr lang="en-US" sz="2300" dirty="0"/>
              <a:t>project will not include electrical tie-in beyond an in-place power box, </a:t>
            </a:r>
            <a:r>
              <a:rPr lang="en-US" sz="2300" dirty="0" smtClean="0"/>
              <a:t>integration </a:t>
            </a:r>
            <a:r>
              <a:rPr lang="en-US" sz="2300" dirty="0"/>
              <a:t>of the machine with upstream or downstream machines or processes, </a:t>
            </a:r>
            <a:r>
              <a:rPr lang="en-US" sz="2300" dirty="0" smtClean="0"/>
              <a:t>testing beyond </a:t>
            </a:r>
            <a:r>
              <a:rPr lang="en-US" sz="2300" dirty="0"/>
              <a:t>basic functionality, training after the date of installation, or training </a:t>
            </a:r>
            <a:r>
              <a:rPr lang="en-US" sz="2300" dirty="0" smtClean="0"/>
              <a:t>for more </a:t>
            </a:r>
            <a:r>
              <a:rPr lang="en-US" sz="2300" dirty="0"/>
              <a:t>than 10 employees of </a:t>
            </a:r>
            <a:r>
              <a:rPr lang="en-US" sz="2300" dirty="0" err="1"/>
              <a:t>PartCo</a:t>
            </a:r>
            <a:r>
              <a:rPr lang="en-US" sz="2300" dirty="0"/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Project Scope Statements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588168"/>
            <a:ext cx="3998495" cy="45887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Scope Statements </a:t>
            </a:r>
            <a:r>
              <a:rPr lang="en-US" sz="2400" dirty="0"/>
              <a:t>– What </a:t>
            </a:r>
            <a:r>
              <a:rPr lang="en-US" sz="2400" i="1" dirty="0"/>
              <a:t>is</a:t>
            </a:r>
            <a:r>
              <a:rPr lang="en-US" sz="2400" dirty="0"/>
              <a:t> and </a:t>
            </a:r>
            <a:r>
              <a:rPr lang="en-US" sz="2400" i="1" dirty="0"/>
              <a:t>isn’t</a:t>
            </a:r>
            <a:r>
              <a:rPr lang="en-US" sz="2400" dirty="0"/>
              <a:t> included in the project</a:t>
            </a:r>
          </a:p>
          <a:p>
            <a:r>
              <a:rPr lang="en-US" sz="2400" dirty="0"/>
              <a:t>A list of major </a:t>
            </a:r>
            <a:r>
              <a:rPr lang="en-US" sz="2400" i="1" dirty="0" err="1"/>
              <a:t>delieverables</a:t>
            </a:r>
            <a:endParaRPr lang="en-US" sz="2400" i="1" dirty="0"/>
          </a:p>
          <a:p>
            <a:r>
              <a:rPr lang="en-US" sz="2400" dirty="0"/>
              <a:t>A basic strategy</a:t>
            </a:r>
          </a:p>
          <a:p>
            <a:r>
              <a:rPr lang="en-US" sz="2400" dirty="0"/>
              <a:t>Constraints, assumptions, and external dependencies</a:t>
            </a:r>
          </a:p>
          <a:p>
            <a:r>
              <a:rPr lang="en-US" sz="2400" dirty="0"/>
              <a:t>Often in the form of paragraphs with ‘bullets</a:t>
            </a:r>
            <a:r>
              <a:rPr lang="en-US" sz="2400" dirty="0" smtClean="0"/>
              <a:t>’</a:t>
            </a:r>
            <a:endParaRPr lang="en-US" sz="24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257521" y="1585729"/>
            <a:ext cx="0" cy="43864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8534" y="6541887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56.</a:t>
            </a:r>
          </a:p>
        </p:txBody>
      </p:sp>
    </p:spTree>
    <p:extLst>
      <p:ext uri="{BB962C8B-B14F-4D97-AF65-F5344CB8AC3E}">
        <p14:creationId xmlns:p14="http://schemas.microsoft.com/office/powerpoint/2010/main" val="339207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606716" y="1600206"/>
            <a:ext cx="5975684" cy="452596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800" dirty="0"/>
              <a:t>“All user-accessible web pages shall render properly on the latest major </a:t>
            </a:r>
            <a:r>
              <a:rPr lang="en-US" sz="2800" dirty="0" smtClean="0"/>
              <a:t>version of </a:t>
            </a:r>
            <a:r>
              <a:rPr lang="en-US" sz="2800" dirty="0"/>
              <a:t>each of the top three mobile </a:t>
            </a:r>
            <a:r>
              <a:rPr lang="en-US" sz="2800" dirty="0" smtClean="0"/>
              <a:t>browsers”</a:t>
            </a:r>
            <a:endParaRPr lang="en-US" sz="2000" dirty="0" smtClean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800" dirty="0"/>
              <a:t> “The secondary module casing shall be produced using 0.3 thick 304 </a:t>
            </a:r>
            <a:r>
              <a:rPr lang="en-US" sz="2800" dirty="0" smtClean="0"/>
              <a:t>grade stainless </a:t>
            </a:r>
            <a:r>
              <a:rPr lang="en-US" sz="2800" dirty="0"/>
              <a:t>steel”</a:t>
            </a:r>
            <a:endParaRPr lang="en-US" sz="2000" dirty="0" smtClean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800" dirty="0"/>
              <a:t> “The product in its entirety is to be delivered 45 business days after the </a:t>
            </a:r>
            <a:r>
              <a:rPr lang="en-US" sz="2800" dirty="0" smtClean="0"/>
              <a:t>Statement </a:t>
            </a:r>
            <a:r>
              <a:rPr lang="en-US" sz="2800" dirty="0"/>
              <a:t>of Work is signed”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Project Requirements / Specifications</a:t>
            </a:r>
            <a:endParaRPr lang="en-US" sz="4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257521" y="1585729"/>
            <a:ext cx="0" cy="43864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588168"/>
            <a:ext cx="3998495" cy="45887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Requirements </a:t>
            </a:r>
            <a:r>
              <a:rPr lang="en-US" sz="2400" dirty="0"/>
              <a:t>and/or  </a:t>
            </a:r>
            <a:r>
              <a:rPr lang="en-US" sz="2400" b="1" dirty="0"/>
              <a:t>Specifications </a:t>
            </a:r>
            <a:r>
              <a:rPr lang="en-US" sz="2400" dirty="0"/>
              <a:t>– Details for what’s expected</a:t>
            </a:r>
          </a:p>
          <a:p>
            <a:r>
              <a:rPr lang="en-US" sz="2400" dirty="0"/>
              <a:t>Non-ambiguous</a:t>
            </a:r>
          </a:p>
          <a:p>
            <a:r>
              <a:rPr lang="en-US" sz="2400" dirty="0"/>
              <a:t>Reader should know exactly what’s needed</a:t>
            </a:r>
          </a:p>
          <a:p>
            <a:r>
              <a:rPr lang="en-US" sz="2400" dirty="0"/>
              <a:t>Functional (the outcomes) and non-functional (limits such as schedule, safety, etc.)</a:t>
            </a:r>
          </a:p>
        </p:txBody>
      </p:sp>
    </p:spTree>
    <p:extLst>
      <p:ext uri="{BB962C8B-B14F-4D97-AF65-F5344CB8AC3E}">
        <p14:creationId xmlns:p14="http://schemas.microsoft.com/office/powerpoint/2010/main" val="280693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Organize into teams of 3-4 and consider the following scenario: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b="1" i="1" dirty="0"/>
              <a:t>You’re using the layered approach to define the </a:t>
            </a:r>
            <a:r>
              <a:rPr lang="en-US" b="1" i="1" dirty="0" smtClean="0"/>
              <a:t>outcomes </a:t>
            </a:r>
            <a:r>
              <a:rPr lang="en-US" b="1" i="1" dirty="0"/>
              <a:t>of a </a:t>
            </a:r>
            <a:r>
              <a:rPr lang="en-US" b="1" i="1" dirty="0" smtClean="0"/>
              <a:t>playground project</a:t>
            </a:r>
            <a:endParaRPr lang="en-US" b="1" i="1" dirty="0"/>
          </a:p>
          <a:p>
            <a:pPr marL="0" indent="0">
              <a:buNone/>
            </a:pPr>
            <a:r>
              <a:rPr lang="en-US" b="1" i="1" dirty="0"/>
              <a:t>for the local </a:t>
            </a:r>
            <a:r>
              <a:rPr lang="en-US" b="1" i="1" dirty="0" smtClean="0"/>
              <a:t>parks and recreation department. </a:t>
            </a:r>
          </a:p>
          <a:p>
            <a:pPr marL="0" indent="0">
              <a:buNone/>
            </a:pPr>
            <a:endParaRPr lang="en-US" b="1" i="1" dirty="0"/>
          </a:p>
          <a:p>
            <a:r>
              <a:rPr lang="en-US" dirty="0" smtClean="0"/>
              <a:t>Write </a:t>
            </a:r>
            <a:r>
              <a:rPr lang="en-US" dirty="0"/>
              <a:t>3 </a:t>
            </a:r>
            <a:r>
              <a:rPr lang="en-US" dirty="0" smtClean="0"/>
              <a:t>goals/objectives</a:t>
            </a:r>
          </a:p>
          <a:p>
            <a:r>
              <a:rPr lang="en-US" dirty="0" smtClean="0"/>
              <a:t>Write a basic </a:t>
            </a:r>
            <a:r>
              <a:rPr lang="en-US" dirty="0"/>
              <a:t>scope </a:t>
            </a:r>
            <a:r>
              <a:rPr lang="en-US" dirty="0" smtClean="0"/>
              <a:t>statement including </a:t>
            </a:r>
            <a:r>
              <a:rPr lang="en-US" dirty="0"/>
              <a:t>what is and isn’t a part of the </a:t>
            </a:r>
            <a:r>
              <a:rPr lang="en-US" dirty="0" smtClean="0"/>
              <a:t>project</a:t>
            </a:r>
            <a:endParaRPr lang="en-US" dirty="0"/>
          </a:p>
          <a:p>
            <a:r>
              <a:rPr lang="en-US" dirty="0" smtClean="0"/>
              <a:t>Write 3 specifications/requirements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Layering Project Outcomes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855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3005069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783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Questions /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3188</TotalTime>
  <Words>788</Words>
  <Application>Microsoft Office PowerPoint</Application>
  <PresentationFormat>Custom</PresentationFormat>
  <Paragraphs>100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ProjectLeadership</vt:lpstr>
      <vt:lpstr>Mini-Module: Defining Project Outcomes</vt:lpstr>
      <vt:lpstr>Defining Project Outcomes</vt:lpstr>
      <vt:lpstr>Project Goal Statements</vt:lpstr>
      <vt:lpstr>Project Scope Statements</vt:lpstr>
      <vt:lpstr>Project Requirements / Specifications</vt:lpstr>
      <vt:lpstr>Activity – Layering Project Outcomes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94</cp:revision>
  <dcterms:created xsi:type="dcterms:W3CDTF">2018-05-21T18:12:12Z</dcterms:created>
  <dcterms:modified xsi:type="dcterms:W3CDTF">2018-12-06T15:34:23Z</dcterms:modified>
</cp:coreProperties>
</file>