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1" r:id="rId6"/>
    <p:sldId id="282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9" autoAdjust="0"/>
    <p:restoredTop sz="55986" autoAdjust="0"/>
  </p:normalViewPr>
  <p:slideViewPr>
    <p:cSldViewPr snapToGrid="0">
      <p:cViewPr>
        <p:scale>
          <a:sx n="50" d="100"/>
          <a:sy n="50" d="100"/>
        </p:scale>
        <p:origin x="-1212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3</a:t>
            </a:r>
            <a:r>
              <a:rPr lang="fr-FR" i="1" baseline="0" dirty="0" smtClean="0"/>
              <a:t>, section 3.2, pages 80-83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107-108)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Objectives: </a:t>
            </a:r>
            <a:r>
              <a:rPr lang="en-US" dirty="0" smtClean="0"/>
              <a:t>Learn the basic steps for planning and prioritizing project work as well as 6 basic estimating techniques (10 minutes)</a:t>
            </a:r>
          </a:p>
          <a:p>
            <a:r>
              <a:rPr lang="en-US" b="1" dirty="0" smtClean="0"/>
              <a:t>Activity: </a:t>
            </a:r>
            <a:r>
              <a:rPr lang="en-US" dirty="0" smtClean="0"/>
              <a:t>Which estimation technique? (5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</a:t>
            </a:r>
            <a:r>
              <a:rPr lang="en-US" b="1" i="0" baseline="0" dirty="0" smtClean="0"/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Planning and Prioritizing Project Work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Estimation Techniques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Expert</a:t>
            </a:r>
            <a:r>
              <a:rPr lang="en-US" baseline="0" dirty="0" smtClean="0"/>
              <a:t> Judgement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Group Consensus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Top-Down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Bottom-Up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Comparison or Analogy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Other Methods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Which Estimation Technique?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Corresponds to </a:t>
            </a:r>
            <a:r>
              <a:rPr lang="en-US" i="1" baseline="0" dirty="0" smtClean="0"/>
              <a:t>section 3.1, pages 79-80, and page 88 of the Project Team Leadership and Communication book.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03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80-81, and page 82 of the Project Team Leadership and Communication book.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9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 81 of the Project Team Leadership and Communication book.</a:t>
            </a:r>
          </a:p>
          <a:p>
            <a:pPr defTabSz="914350">
              <a:defRPr/>
            </a:pPr>
            <a:endParaRPr lang="en-US" i="1" baseline="0" dirty="0" smtClean="0"/>
          </a:p>
          <a:p>
            <a:pPr defTabSz="914350">
              <a:defRPr/>
            </a:pPr>
            <a:r>
              <a:rPr lang="en-US" i="1" baseline="0" dirty="0" smtClean="0"/>
              <a:t>The one-to-two rule, outlined on page 82, helps determine how granular estimates should get: the task should take 1-2 resources 1-2 weeks.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7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81-82 and 82-83 of the Project Team Leadership and Communication book.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87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3.2</a:t>
            </a:r>
            <a:r>
              <a:rPr lang="en-US" i="1" baseline="0" dirty="0" smtClean="0"/>
              <a:t>, pages 80-83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</a:t>
            </a:r>
            <a:r>
              <a:rPr lang="en-US" baseline="0" dirty="0" smtClean="0"/>
              <a:t> Minute activity</a:t>
            </a:r>
          </a:p>
          <a:p>
            <a:endParaRPr lang="en-US" dirty="0" smtClean="0"/>
          </a:p>
          <a:p>
            <a:r>
              <a:rPr lang="en-US" dirty="0" smtClean="0"/>
              <a:t>Answers: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Bottom-up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Group consensus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Comparison or analogy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Top-down</a:t>
            </a:r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7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3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107-108.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 108,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109-110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i="1" dirty="0"/>
              <a:t>chapter 3</a:t>
            </a:r>
            <a:r>
              <a:rPr lang="fr-FR" i="1" dirty="0"/>
              <a:t>, section </a:t>
            </a:r>
            <a:r>
              <a:rPr lang="fr-FR" i="1" dirty="0" smtClean="0"/>
              <a:t>3.2, </a:t>
            </a:r>
            <a:r>
              <a:rPr lang="fr-FR" i="1" dirty="0"/>
              <a:t>pages </a:t>
            </a:r>
            <a:r>
              <a:rPr lang="fr-FR" i="1" dirty="0" smtClean="0"/>
              <a:t>80-83 </a:t>
            </a:r>
            <a:r>
              <a:rPr lang="en-US" dirty="0" smtClean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Estimation </a:t>
            </a:r>
            <a:r>
              <a:rPr lang="en-US" dirty="0" smtClean="0"/>
              <a:t>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266043" cy="4351338"/>
          </a:xfrm>
        </p:spPr>
        <p:txBody>
          <a:bodyPr/>
          <a:lstStyle/>
          <a:p>
            <a:r>
              <a:rPr lang="en-US" dirty="0" smtClean="0"/>
              <a:t>Before work can be completed, three basic steps must take place:</a:t>
            </a:r>
          </a:p>
          <a:p>
            <a:pPr lvl="1"/>
            <a:r>
              <a:rPr lang="en-US" b="1" dirty="0" smtClean="0"/>
              <a:t>Planning</a:t>
            </a:r>
            <a:r>
              <a:rPr lang="en-US" dirty="0" smtClean="0"/>
              <a:t> takes place early in the project, and determines objectives to be completed, resources available, etc.</a:t>
            </a:r>
          </a:p>
          <a:p>
            <a:pPr lvl="1"/>
            <a:r>
              <a:rPr lang="en-US" b="1" dirty="0" smtClean="0"/>
              <a:t>Estimating</a:t>
            </a:r>
            <a:r>
              <a:rPr lang="en-US" dirty="0" smtClean="0"/>
              <a:t> is the process of determining how long or how many resources each planned element will take</a:t>
            </a:r>
          </a:p>
          <a:p>
            <a:pPr lvl="1"/>
            <a:r>
              <a:rPr lang="en-US" b="1" dirty="0" smtClean="0"/>
              <a:t>Scheduling</a:t>
            </a:r>
            <a:r>
              <a:rPr lang="en-US" dirty="0" smtClean="0"/>
              <a:t> is the ‘</a:t>
            </a:r>
            <a:r>
              <a:rPr lang="en-US" dirty="0" err="1" smtClean="0"/>
              <a:t>calandarization</a:t>
            </a:r>
            <a:r>
              <a:rPr lang="en-US" dirty="0" smtClean="0"/>
              <a:t>’ of estimated work</a:t>
            </a:r>
          </a:p>
          <a:p>
            <a:r>
              <a:rPr lang="en-US" dirty="0" smtClean="0"/>
              <a:t>Once the work begins (</a:t>
            </a:r>
            <a:r>
              <a:rPr lang="en-US" i="1" dirty="0" smtClean="0"/>
              <a:t>execution</a:t>
            </a:r>
            <a:r>
              <a:rPr lang="en-US" dirty="0" smtClean="0"/>
              <a:t> of plans):</a:t>
            </a:r>
          </a:p>
          <a:p>
            <a:pPr lvl="1"/>
            <a:r>
              <a:rPr lang="en-US" b="1" dirty="0" smtClean="0"/>
              <a:t>Tracking</a:t>
            </a:r>
            <a:r>
              <a:rPr lang="en-US" dirty="0" smtClean="0"/>
              <a:t> must occur, comparing actual results with plans, estimates, and schedules</a:t>
            </a:r>
          </a:p>
          <a:p>
            <a:pPr lvl="1"/>
            <a:r>
              <a:rPr lang="en-US" dirty="0" smtClean="0"/>
              <a:t>If changes occur or results vary from plans, repeat the steps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and Prioritizing Project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2166" y="1812373"/>
            <a:ext cx="1964886" cy="42605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88.</a:t>
            </a:r>
          </a:p>
        </p:txBody>
      </p:sp>
    </p:spTree>
    <p:extLst>
      <p:ext uri="{BB962C8B-B14F-4D97-AF65-F5344CB8AC3E}">
        <p14:creationId xmlns:p14="http://schemas.microsoft.com/office/powerpoint/2010/main" val="80410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Techniques (1 of 3)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841975" cy="2044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Expert Judgement</a:t>
            </a:r>
            <a:r>
              <a:rPr lang="en-US" sz="2400" dirty="0" smtClean="0"/>
              <a:t>: experience is used to estimate</a:t>
            </a:r>
          </a:p>
          <a:p>
            <a:r>
              <a:rPr lang="en-US" sz="2400" dirty="0" smtClean="0"/>
              <a:t>The basis for all other techniques</a:t>
            </a:r>
          </a:p>
          <a:p>
            <a:r>
              <a:rPr lang="en-US" sz="2400" dirty="0" smtClean="0"/>
              <a:t>Strengths: expert lends credibility to estimate</a:t>
            </a:r>
          </a:p>
          <a:p>
            <a:r>
              <a:rPr lang="en-US" sz="2400" dirty="0" smtClean="0"/>
              <a:t>Weaknesses: one person’s ‘expertise’ may fail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059936" y="4004573"/>
            <a:ext cx="7293864" cy="21723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Group Consensus: </a:t>
            </a:r>
            <a:r>
              <a:rPr lang="en-US" sz="2400" dirty="0" smtClean="0"/>
              <a:t>various techniques are used to poll the group and reach consensus</a:t>
            </a:r>
          </a:p>
          <a:p>
            <a:r>
              <a:rPr lang="en-US" sz="2400" dirty="0"/>
              <a:t>Strengths: </a:t>
            </a:r>
            <a:r>
              <a:rPr lang="en-US" sz="2400" dirty="0" smtClean="0"/>
              <a:t>group participation and ‘buy-in’</a:t>
            </a:r>
            <a:endParaRPr lang="en-US" sz="2400" dirty="0"/>
          </a:p>
          <a:p>
            <a:r>
              <a:rPr lang="en-US" sz="2400" dirty="0"/>
              <a:t>Weaknesses: </a:t>
            </a:r>
            <a:r>
              <a:rPr lang="en-US" sz="2400" dirty="0" smtClean="0"/>
              <a:t>bias and cultural issues manifest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80770" y="1796704"/>
            <a:ext cx="2473030" cy="1955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199" y="4031076"/>
            <a:ext cx="2947712" cy="19558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80, 82.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6806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80770" y="1796704"/>
            <a:ext cx="2473030" cy="1860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Techniques (2 </a:t>
            </a:r>
            <a:r>
              <a:rPr lang="en-US" dirty="0"/>
              <a:t>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841975" cy="2044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Top-Down</a:t>
            </a:r>
            <a:r>
              <a:rPr lang="en-US" sz="2400" dirty="0" smtClean="0"/>
              <a:t>: large units estimated then divided up</a:t>
            </a:r>
          </a:p>
          <a:p>
            <a:r>
              <a:rPr lang="en-US" sz="2400" dirty="0" smtClean="0"/>
              <a:t>Strengths: usable when less detail is known</a:t>
            </a:r>
          </a:p>
          <a:p>
            <a:r>
              <a:rPr lang="en-US" sz="2400" dirty="0" smtClean="0"/>
              <a:t>Weaknesses: inaccurate if major sections of the project aren’t considered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723861" y="4004573"/>
            <a:ext cx="7629939" cy="21723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Bottom-Up: </a:t>
            </a:r>
            <a:r>
              <a:rPr lang="en-US" sz="2400" dirty="0" smtClean="0"/>
              <a:t>small units estimated then added together</a:t>
            </a:r>
          </a:p>
          <a:p>
            <a:r>
              <a:rPr lang="en-US" sz="2400" dirty="0"/>
              <a:t>Strengths: </a:t>
            </a:r>
            <a:r>
              <a:rPr lang="en-US" sz="2400" dirty="0" smtClean="0"/>
              <a:t>can be quite precise if used properly</a:t>
            </a:r>
            <a:endParaRPr lang="en-US" sz="2400" dirty="0"/>
          </a:p>
          <a:p>
            <a:r>
              <a:rPr lang="en-US" sz="2400" dirty="0"/>
              <a:t>Weaknesses: </a:t>
            </a:r>
            <a:r>
              <a:rPr lang="en-US" sz="2400" dirty="0" smtClean="0"/>
              <a:t>more time consuming than other techniques, changes to items can impact greatly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81.</a:t>
            </a:r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199" y="4027684"/>
            <a:ext cx="2620618" cy="195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06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Techniques (3 </a:t>
            </a:r>
            <a:r>
              <a:rPr lang="en-US" dirty="0"/>
              <a:t>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7841975" cy="28788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Comparison or Analogy</a:t>
            </a:r>
            <a:r>
              <a:rPr lang="en-US" sz="2400" dirty="0" smtClean="0"/>
              <a:t>: projects (or components) are compared to previous work</a:t>
            </a:r>
          </a:p>
          <a:p>
            <a:r>
              <a:rPr lang="en-US" sz="2400" dirty="0" smtClean="0"/>
              <a:t>Strengths: based on actual results, increasing credibility and potentially accuracy</a:t>
            </a:r>
          </a:p>
          <a:p>
            <a:r>
              <a:rPr lang="en-US" sz="2400" dirty="0" smtClean="0"/>
              <a:t>Weaknesses: all projects are unique, may be difficult to find comparisons, data may not exist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723861" y="4829199"/>
            <a:ext cx="7629939" cy="1347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Other Methods: </a:t>
            </a:r>
            <a:r>
              <a:rPr lang="en-US" sz="2400" dirty="0" smtClean="0"/>
              <a:t>mathematical/statistical models, focusing on size rather than time, or industry-specific methods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81, 82.</a:t>
            </a:r>
            <a:endParaRPr lang="en-US" sz="11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2687" y="1796704"/>
            <a:ext cx="2641113" cy="11253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199" y="4829200"/>
            <a:ext cx="2641113" cy="134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Which Estimation Technique?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860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Which of the following estimation techniques are most appropriate for each of the scenarios on the right?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Group Consensus</a:t>
            </a:r>
          </a:p>
          <a:p>
            <a:r>
              <a:rPr lang="en-US" sz="2400" dirty="0" smtClean="0"/>
              <a:t>Top-Down</a:t>
            </a:r>
          </a:p>
          <a:p>
            <a:r>
              <a:rPr lang="en-US" sz="2400" dirty="0" smtClean="0"/>
              <a:t>Bottom-Up</a:t>
            </a:r>
          </a:p>
          <a:p>
            <a:r>
              <a:rPr lang="en-US" sz="2400" dirty="0"/>
              <a:t>Comparison or </a:t>
            </a:r>
            <a:r>
              <a:rPr lang="en-US" sz="2400" dirty="0" smtClean="0"/>
              <a:t>Analogy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6"/>
            <a:ext cx="69088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A project has dell-defined details and the team has the time to conduct a thorough estimation.</a:t>
            </a:r>
          </a:p>
          <a:p>
            <a:pPr marL="457200" indent="-457200">
              <a:buFont typeface="+mj-lt"/>
              <a:buAutoNum type="arabicPeriod"/>
            </a:pPr>
            <a:endParaRPr lang="en-US" b="1" i="1" dirty="0"/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All members of the team are highly qualified professionals who have worked together on projects before.</a:t>
            </a:r>
          </a:p>
          <a:p>
            <a:pPr marL="457200" indent="-457200">
              <a:buFont typeface="+mj-lt"/>
              <a:buAutoNum type="arabicPeriod"/>
            </a:pPr>
            <a:endParaRPr lang="en-US" b="1" i="1" dirty="0"/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Though this project is unique, the team has a large number of previous projects to draw information from.</a:t>
            </a:r>
          </a:p>
          <a:p>
            <a:pPr marL="457200" indent="-457200">
              <a:buFont typeface="+mj-lt"/>
              <a:buAutoNum type="arabicPeriod"/>
            </a:pPr>
            <a:endParaRPr lang="en-US" b="1" i="1" dirty="0"/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The team is short on time and needs a starting point for assessing individual sections of the project.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782429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3099</TotalTime>
  <Words>830</Words>
  <Application>Microsoft Office PowerPoint</Application>
  <PresentationFormat>Custom</PresentationFormat>
  <Paragraphs>90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ProjectLeadership</vt:lpstr>
      <vt:lpstr>Mini-Module: Estimation Techniques</vt:lpstr>
      <vt:lpstr>Planning and Prioritizing Project Work</vt:lpstr>
      <vt:lpstr>Estimation Techniques (1 of 3)</vt:lpstr>
      <vt:lpstr>Estimation Techniques (2 of 3)</vt:lpstr>
      <vt:lpstr>Estimation Techniques (3 of 3)</vt:lpstr>
      <vt:lpstr>Activity – Which Estimation Technique?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87</cp:revision>
  <dcterms:created xsi:type="dcterms:W3CDTF">2018-05-21T18:12:12Z</dcterms:created>
  <dcterms:modified xsi:type="dcterms:W3CDTF">2018-06-20T19:55:05Z</dcterms:modified>
</cp:coreProperties>
</file>