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78" r:id="rId3"/>
    <p:sldId id="279" r:id="rId4"/>
    <p:sldId id="280" r:id="rId5"/>
    <p:sldId id="27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21" autoAdjust="0"/>
    <p:restoredTop sz="55986" autoAdjust="0"/>
  </p:normalViewPr>
  <p:slideViewPr>
    <p:cSldViewPr snapToGrid="0">
      <p:cViewPr>
        <p:scale>
          <a:sx n="50" d="100"/>
          <a:sy n="50" d="100"/>
        </p:scale>
        <p:origin x="-1104" y="-72"/>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6/19/2018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chapter</a:t>
            </a:r>
            <a:r>
              <a:rPr lang="en-US" i="1" baseline="0" dirty="0" smtClean="0"/>
              <a:t> 3</a:t>
            </a:r>
            <a:r>
              <a:rPr lang="fr-FR" i="1" baseline="0" dirty="0" smtClean="0"/>
              <a:t>, section 3.3 and 3.4, pages 83-87 </a:t>
            </a:r>
            <a:r>
              <a:rPr lang="en-US" i="1" baseline="0" dirty="0" smtClean="0"/>
              <a:t>of the Project Team Leadership and Communication book.  ISBN: 9781732378902 (Softcover), 9781732378919 (Hardcover).  These slides may only be posted or used in conjunction with the book in a training or classroom environment. Key terms (pages </a:t>
            </a:r>
            <a:r>
              <a:rPr lang="en-US" i="1" baseline="0" dirty="0" smtClean="0"/>
              <a:t>107-108) </a:t>
            </a:r>
            <a:r>
              <a:rPr lang="en-US" i="1" baseline="0" dirty="0" smtClean="0"/>
              <a:t>are often italicized on the slides.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r>
              <a:rPr lang="en-US" b="1" dirty="0" smtClean="0"/>
              <a:t>Objectives:</a:t>
            </a:r>
            <a:r>
              <a:rPr lang="en-US" dirty="0" smtClean="0"/>
              <a:t> Demonstrate the basic difficulties that arise when teams allow estimates to become commitments as well as addressing issues with accuracy and precision (10 minutes)</a:t>
            </a:r>
          </a:p>
          <a:p>
            <a:r>
              <a:rPr lang="en-US" b="1" dirty="0" smtClean="0"/>
              <a:t>Activity:</a:t>
            </a:r>
            <a:r>
              <a:rPr lang="en-US" dirty="0" smtClean="0"/>
              <a:t> Estimating, Not Committing (5-10 minutes)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a:t>
            </a:r>
            <a:r>
              <a:rPr lang="en-US" b="1" i="0" baseline="0" dirty="0" smtClean="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Estimates vs. Commitments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Accuracy vs. Precision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Activity – Estimating, Not Committing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i="1" dirty="0" smtClean="0"/>
              <a:t>Corresponds to </a:t>
            </a:r>
            <a:r>
              <a:rPr lang="en-US" i="1" baseline="0" dirty="0" smtClean="0"/>
              <a:t>pages 83-85 and 87 of the Project Team Leadership and Communication book.</a:t>
            </a:r>
          </a:p>
          <a:p>
            <a:pPr defTabSz="914350">
              <a:defRPr/>
            </a:pPr>
            <a:endParaRPr lang="en-US" i="1" baseline="0" dirty="0" smtClean="0"/>
          </a:p>
          <a:p>
            <a:pPr defTabSz="914350">
              <a:defRPr/>
            </a:pPr>
            <a:r>
              <a:rPr lang="en-US" i="1" baseline="0" dirty="0" smtClean="0"/>
              <a:t>When introducing this concept, read the scenario in section 3.3, pages 83-84.  This will introduce the idea of differing perspectives when it comes to perspectives.</a:t>
            </a:r>
            <a:endParaRPr lang="en-US" i="1"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1837450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a:defRPr/>
            </a:pPr>
            <a:r>
              <a:rPr lang="en-US" i="1" dirty="0" smtClean="0"/>
              <a:t>Corresponds to section 3.4</a:t>
            </a:r>
            <a:r>
              <a:rPr lang="en-US" i="1" baseline="0" dirty="0" smtClean="0"/>
              <a:t>, pages 85-86 of the Project Team Leadership and Communication book.</a:t>
            </a:r>
            <a:endParaRPr lang="en-US" i="1"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669674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3.3</a:t>
            </a:r>
            <a:r>
              <a:rPr lang="en-US" i="1" baseline="0" dirty="0" smtClean="0"/>
              <a:t> and 3.4, pages 83-87 of the Project Team Leadership and Communication book.  Methods of estimating imprecisely can be found on page 87.</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5-10</a:t>
            </a:r>
            <a:r>
              <a:rPr lang="en-US" baseline="0" dirty="0" smtClean="0"/>
              <a:t> Minute activity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Scenario</a:t>
            </a:r>
            <a:r>
              <a:rPr lang="en-US" baseline="0" dirty="0" smtClean="0"/>
              <a:t>/p</a:t>
            </a:r>
            <a:r>
              <a:rPr lang="en-US" dirty="0" smtClean="0"/>
              <a:t>roduct</a:t>
            </a:r>
            <a:r>
              <a:rPr lang="en-US" baseline="0" dirty="0" smtClean="0"/>
              <a:t> can be changed to more closely match the student’s field of study, though thinking outside of their field can be beneficial for understanding.</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2896817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 3 includes several additional support elements</a:t>
            </a:r>
            <a:r>
              <a:rPr lang="en-US" i="1" baseline="0" dirty="0" smtClean="0"/>
              <a:t> which could become classroom activities or discussion elements.</a:t>
            </a:r>
          </a:p>
          <a:p>
            <a:endParaRPr lang="en-US" i="1" baseline="0" dirty="0" smtClean="0"/>
          </a:p>
          <a:p>
            <a:pPr marL="174708" indent="-174708">
              <a:buFont typeface="Arial" panose="020B0604020202020204" pitchFamily="34" charset="0"/>
              <a:buChar char="•"/>
            </a:pPr>
            <a:r>
              <a:rPr lang="en-US" i="1" baseline="0" dirty="0" smtClean="0"/>
              <a:t>There are quite a few key terms defined on pages 107-108.</a:t>
            </a:r>
          </a:p>
          <a:p>
            <a:pPr marL="174708" indent="-174708">
              <a:buFont typeface="Arial" panose="020B0604020202020204" pitchFamily="34" charset="0"/>
              <a:buChar char="•"/>
            </a:pPr>
            <a:r>
              <a:rPr lang="en-US" i="1" baseline="0" dirty="0" smtClean="0"/>
              <a:t>Review questions cover most of the chapter (page 108, answers on page 223).</a:t>
            </a:r>
          </a:p>
          <a:p>
            <a:pPr marL="174708" indent="-174708">
              <a:buFont typeface="Arial" panose="020B0604020202020204" pitchFamily="34" charset="0"/>
              <a:buChar char="•"/>
            </a:pPr>
            <a:r>
              <a:rPr lang="en-US" i="1" dirty="0" smtClean="0"/>
              <a:t>The exercises</a:t>
            </a:r>
            <a:r>
              <a:rPr lang="en-US" i="1" baseline="0" dirty="0" smtClean="0"/>
              <a:t> on pages 109-110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418735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a:t>
            </a:r>
            <a:r>
              <a:rPr lang="en-US" i="1" dirty="0"/>
              <a:t>chapter 3</a:t>
            </a:r>
            <a:r>
              <a:rPr lang="fr-FR" i="1" dirty="0"/>
              <a:t>, section 3.3 and </a:t>
            </a:r>
            <a:r>
              <a:rPr lang="fr-FR" i="1" dirty="0" smtClean="0"/>
              <a:t>3.4, </a:t>
            </a:r>
            <a:r>
              <a:rPr lang="fr-FR" i="1" dirty="0"/>
              <a:t>pages 83-87 </a:t>
            </a:r>
            <a:r>
              <a:rPr lang="en-US" dirty="0" smtClean="0"/>
              <a:t>of </a:t>
            </a:r>
            <a:r>
              <a:rPr lang="en-US" i="1" dirty="0"/>
              <a:t>Project Team Leadership and Communication </a:t>
            </a:r>
            <a:r>
              <a:rPr lang="en-US" dirty="0"/>
              <a:t>by Samuel Malachowsky, ISBN 9781732378902, 9781732378919.</a:t>
            </a:r>
          </a:p>
        </p:txBody>
      </p:sp>
      <p:sp>
        <p:nvSpPr>
          <p:cNvPr id="7" name="Title 1"/>
          <p:cNvSpPr>
            <a:spLocks noGrp="1"/>
          </p:cNvSpPr>
          <p:nvPr>
            <p:ph type="ctrTitle"/>
          </p:nvPr>
        </p:nvSpPr>
        <p:spPr>
          <a:xfrm>
            <a:off x="914400" y="2130434"/>
            <a:ext cx="10363200" cy="3345456"/>
          </a:xfrm>
        </p:spPr>
        <p:txBody>
          <a:bodyPr>
            <a:normAutofit/>
          </a:bodyPr>
          <a:lstStyle/>
          <a:p>
            <a:r>
              <a:rPr lang="en-US" dirty="0" smtClean="0"/>
              <a:t>Mini-Module:</a:t>
            </a:r>
            <a:r>
              <a:rPr lang="en-US" dirty="0"/>
              <a:t/>
            </a:r>
            <a:br>
              <a:rPr lang="en-US" dirty="0"/>
            </a:br>
            <a:r>
              <a:rPr lang="en-US" dirty="0"/>
              <a:t>Estimating Honestly</a:t>
            </a:r>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353505"/>
            <a:ext cx="10638183" cy="2823458"/>
          </a:xfrm>
        </p:spPr>
        <p:txBody>
          <a:bodyPr>
            <a:normAutofit/>
          </a:bodyPr>
          <a:lstStyle/>
          <a:p>
            <a:r>
              <a:rPr lang="en-US" dirty="0" smtClean="0"/>
              <a:t>All parties must be careful not to confuse estimates with commitments</a:t>
            </a:r>
          </a:p>
          <a:p>
            <a:r>
              <a:rPr lang="en-US" dirty="0" smtClean="0"/>
              <a:t>Commitments: Are deadlines ‘real’ or arbitrary?</a:t>
            </a:r>
          </a:p>
          <a:p>
            <a:r>
              <a:rPr lang="en-US" dirty="0" smtClean="0"/>
              <a:t>Estimates: Presentation can </a:t>
            </a:r>
            <a:r>
              <a:rPr lang="en-US" dirty="0"/>
              <a:t>be important: Ranges (6-8 </a:t>
            </a:r>
            <a:r>
              <a:rPr lang="en-US" dirty="0" smtClean="0"/>
              <a:t>Months), plus/minus qualifiers </a:t>
            </a:r>
            <a:r>
              <a:rPr lang="en-US" dirty="0"/>
              <a:t>(7 Weeks +/– 1 </a:t>
            </a:r>
            <a:r>
              <a:rPr lang="en-US" dirty="0" smtClean="0"/>
              <a:t>Week), and Confidence </a:t>
            </a:r>
            <a:r>
              <a:rPr lang="en-US" dirty="0"/>
              <a:t>factors (4 weeks: 30% chance, 5 weeks: </a:t>
            </a:r>
            <a:r>
              <a:rPr lang="en-US" dirty="0" smtClean="0"/>
              <a:t>50% chance) can be helpful</a:t>
            </a:r>
          </a:p>
          <a:p>
            <a:r>
              <a:rPr lang="en-US" dirty="0" smtClean="0"/>
              <a:t>Don’t confuse estimation with scheduling, which sets actual dates</a:t>
            </a:r>
            <a:endParaRPr lang="en-US" dirty="0"/>
          </a:p>
        </p:txBody>
      </p:sp>
      <p:sp>
        <p:nvSpPr>
          <p:cNvPr id="2" name="Title 1"/>
          <p:cNvSpPr>
            <a:spLocks noGrp="1"/>
          </p:cNvSpPr>
          <p:nvPr>
            <p:ph type="title"/>
          </p:nvPr>
        </p:nvSpPr>
        <p:spPr/>
        <p:txBody>
          <a:bodyPr/>
          <a:lstStyle/>
          <a:p>
            <a:r>
              <a:rPr lang="en-US" dirty="0" smtClean="0"/>
              <a:t>Estimates vs. Commitments</a:t>
            </a:r>
            <a:endParaRPr lang="en-US" dirty="0"/>
          </a:p>
        </p:txBody>
      </p:sp>
      <p:grpSp>
        <p:nvGrpSpPr>
          <p:cNvPr id="7" name="Group 6"/>
          <p:cNvGrpSpPr/>
          <p:nvPr/>
        </p:nvGrpSpPr>
        <p:grpSpPr>
          <a:xfrm>
            <a:off x="2075674" y="1799121"/>
            <a:ext cx="8040286" cy="1409663"/>
            <a:chOff x="1916648" y="1789337"/>
            <a:chExt cx="8040286" cy="1409663"/>
          </a:xfrm>
        </p:grpSpPr>
        <p:pic>
          <p:nvPicPr>
            <p:cNvPr id="4" name="Picture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600982" y="1825625"/>
              <a:ext cx="2355952" cy="137337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916648" y="1789337"/>
              <a:ext cx="2355952" cy="1409663"/>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758815" y="1825625"/>
              <a:ext cx="2355952" cy="1373375"/>
            </a:xfrm>
            <a:prstGeom prst="rect">
              <a:avLst/>
            </a:prstGeom>
          </p:spPr>
        </p:pic>
      </p:grpSp>
      <p:sp>
        <p:nvSpPr>
          <p:cNvPr id="8" name="TextBox 7"/>
          <p:cNvSpPr txBox="1"/>
          <p:nvPr/>
        </p:nvSpPr>
        <p:spPr>
          <a:xfrm>
            <a:off x="118534" y="6541886"/>
            <a:ext cx="11997266" cy="261610"/>
          </a:xfrm>
          <a:prstGeom prst="rect">
            <a:avLst/>
          </a:prstGeom>
          <a:noFill/>
        </p:spPr>
        <p:txBody>
          <a:bodyPr wrap="square" rtlCol="0">
            <a:spAutoFit/>
          </a:bodyPr>
          <a:lstStyle/>
          <a:p>
            <a:pPr algn="r"/>
            <a:r>
              <a:rPr lang="en-US" sz="1100" dirty="0" smtClean="0"/>
              <a:t>Diagrams: </a:t>
            </a:r>
            <a:r>
              <a:rPr lang="en-US" sz="1100" dirty="0"/>
              <a:t>Malachowsky, Samuel. Project Team Leadership and Communication. </a:t>
            </a:r>
            <a:r>
              <a:rPr lang="en-US" sz="1100" dirty="0" err="1"/>
              <a:t>Lintwood</a:t>
            </a:r>
            <a:r>
              <a:rPr lang="en-US" sz="1100" dirty="0"/>
              <a:t> Press. 2018. p. </a:t>
            </a:r>
            <a:r>
              <a:rPr lang="en-US" sz="1100" dirty="0" smtClean="0"/>
              <a:t>84.</a:t>
            </a:r>
            <a:endParaRPr lang="en-US" sz="1100" dirty="0"/>
          </a:p>
        </p:txBody>
      </p:sp>
    </p:spTree>
    <p:extLst>
      <p:ext uri="{BB962C8B-B14F-4D97-AF65-F5344CB8AC3E}">
        <p14:creationId xmlns:p14="http://schemas.microsoft.com/office/powerpoint/2010/main" val="1603693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469158"/>
          </a:xfrm>
        </p:spPr>
        <p:txBody>
          <a:bodyPr>
            <a:normAutofit/>
          </a:bodyPr>
          <a:lstStyle/>
          <a:p>
            <a:r>
              <a:rPr lang="en-US" b="1" dirty="0" smtClean="0"/>
              <a:t>Accuracy</a:t>
            </a:r>
            <a:r>
              <a:rPr lang="en-US" dirty="0" smtClean="0"/>
              <a:t> is how </a:t>
            </a:r>
            <a:r>
              <a:rPr lang="en-US" i="1" dirty="0" smtClean="0"/>
              <a:t>true</a:t>
            </a:r>
            <a:r>
              <a:rPr lang="en-US" dirty="0" smtClean="0"/>
              <a:t> a value is</a:t>
            </a:r>
          </a:p>
          <a:p>
            <a:pPr lvl="1"/>
            <a:r>
              <a:rPr lang="en-US" dirty="0" smtClean="0"/>
              <a:t>‘4-6’ is accurate if the actual # is 5.5</a:t>
            </a:r>
          </a:p>
          <a:p>
            <a:r>
              <a:rPr lang="en-US" b="1" dirty="0" smtClean="0"/>
              <a:t>Precision</a:t>
            </a:r>
            <a:r>
              <a:rPr lang="en-US" dirty="0" smtClean="0"/>
              <a:t> is how </a:t>
            </a:r>
            <a:r>
              <a:rPr lang="en-US" i="1" dirty="0" smtClean="0"/>
              <a:t>exact</a:t>
            </a:r>
            <a:r>
              <a:rPr lang="en-US" dirty="0" smtClean="0"/>
              <a:t> a value is</a:t>
            </a:r>
          </a:p>
          <a:p>
            <a:pPr lvl="1"/>
            <a:r>
              <a:rPr lang="en-US" dirty="0" smtClean="0"/>
              <a:t>‘4-6’ is less precise than ‘4.5-5.5’</a:t>
            </a:r>
          </a:p>
          <a:p>
            <a:r>
              <a:rPr lang="en-US" dirty="0" smtClean="0"/>
              <a:t>Within a project communications</a:t>
            </a:r>
            <a:br>
              <a:rPr lang="en-US" dirty="0" smtClean="0"/>
            </a:br>
            <a:r>
              <a:rPr lang="en-US" dirty="0" smtClean="0"/>
              <a:t>should </a:t>
            </a:r>
            <a:r>
              <a:rPr lang="en-US" b="1" dirty="0" smtClean="0"/>
              <a:t>always be as accurate as</a:t>
            </a:r>
            <a:br>
              <a:rPr lang="en-US" b="1" dirty="0" smtClean="0"/>
            </a:br>
            <a:r>
              <a:rPr lang="en-US" b="1" dirty="0" smtClean="0"/>
              <a:t>possible</a:t>
            </a:r>
            <a:r>
              <a:rPr lang="en-US" dirty="0" smtClean="0"/>
              <a:t> (especially in estimating)</a:t>
            </a:r>
            <a:endParaRPr lang="en-US" dirty="0"/>
          </a:p>
          <a:p>
            <a:r>
              <a:rPr lang="en-US" dirty="0" smtClean="0"/>
              <a:t>Because uncertainty is high at the beginning of a project, the only way to be accurate is to be less precise</a:t>
            </a:r>
          </a:p>
          <a:p>
            <a:r>
              <a:rPr lang="en-US" dirty="0" smtClean="0"/>
              <a:t>As the project progresses, we can be more and more precise while remaining accurate throughout (ranges get smaller and smaller)</a:t>
            </a:r>
          </a:p>
        </p:txBody>
      </p:sp>
      <p:sp>
        <p:nvSpPr>
          <p:cNvPr id="2" name="Title 1"/>
          <p:cNvSpPr>
            <a:spLocks noGrp="1"/>
          </p:cNvSpPr>
          <p:nvPr>
            <p:ph type="title"/>
          </p:nvPr>
        </p:nvSpPr>
        <p:spPr/>
        <p:txBody>
          <a:bodyPr/>
          <a:lstStyle/>
          <a:p>
            <a:r>
              <a:rPr lang="en-US" dirty="0" smtClean="0"/>
              <a:t>Accuracy vs. Precision</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300638" y="1825625"/>
            <a:ext cx="5053162" cy="2730046"/>
          </a:xfrm>
          <a:prstGeom prst="rect">
            <a:avLst/>
          </a:prstGeom>
        </p:spPr>
      </p:pic>
      <p:sp>
        <p:nvSpPr>
          <p:cNvPr id="5" name="TextBox 4"/>
          <p:cNvSpPr txBox="1"/>
          <p:nvPr/>
        </p:nvSpPr>
        <p:spPr>
          <a:xfrm>
            <a:off x="118534" y="6355623"/>
            <a:ext cx="11997266" cy="430887"/>
          </a:xfrm>
          <a:prstGeom prst="rect">
            <a:avLst/>
          </a:prstGeom>
          <a:noFill/>
        </p:spPr>
        <p:txBody>
          <a:bodyPr wrap="square" rtlCol="0">
            <a:spAutoFit/>
          </a:bodyPr>
          <a:lstStyle/>
          <a:p>
            <a:pPr algn="r"/>
            <a:r>
              <a:rPr lang="en-US" sz="1100" dirty="0" smtClean="0"/>
              <a:t>Diagram: Malachowsky, Samuel. Project Team Leadership and Communication. </a:t>
            </a:r>
            <a:r>
              <a:rPr lang="en-US" sz="1100" dirty="0" err="1" smtClean="0"/>
              <a:t>Lintwood</a:t>
            </a:r>
            <a:r>
              <a:rPr lang="en-US" sz="1100" dirty="0" smtClean="0"/>
              <a:t> Press. 2018. p. 86.</a:t>
            </a:r>
          </a:p>
          <a:p>
            <a:pPr algn="r"/>
            <a:r>
              <a:rPr lang="en-US" sz="1100" dirty="0"/>
              <a:t> McConnell, Steve. Software Project Survival Guide: how to be sure your first important </a:t>
            </a:r>
            <a:r>
              <a:rPr lang="en-US" sz="1100" dirty="0" smtClean="0"/>
              <a:t>project isn’t </a:t>
            </a:r>
            <a:r>
              <a:rPr lang="en-US" sz="1100" dirty="0"/>
              <a:t>your last. Redmond, WA: Microsoft Press. p. 31. 1998.</a:t>
            </a:r>
          </a:p>
        </p:txBody>
      </p:sp>
    </p:spTree>
    <p:extLst>
      <p:ext uri="{BB962C8B-B14F-4D97-AF65-F5344CB8AC3E}">
        <p14:creationId xmlns:p14="http://schemas.microsoft.com/office/powerpoint/2010/main" val="1988649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teams of 3-4, consider the following scenario:</a:t>
            </a:r>
          </a:p>
          <a:p>
            <a:pPr marL="0" indent="0">
              <a:buNone/>
            </a:pPr>
            <a:endParaRPr lang="en-US" sz="1400" dirty="0"/>
          </a:p>
          <a:p>
            <a:pPr marL="0" indent="0">
              <a:buNone/>
            </a:pPr>
            <a:r>
              <a:rPr lang="en-US" b="1" i="1" dirty="0" smtClean="0"/>
              <a:t>Your and your team of three have been tasked with moving the sales office to a new location 3.6 miles away.  There are 43 employees who will be transferred, along with files, computing equipment, and at least one box of personal property per individual.  The executive vice president has asked for a pretty exact estimate.  You think it will take 11 days to complete the move, but haven't yet shared the estimate with her.</a:t>
            </a:r>
            <a:endParaRPr lang="en-US" b="1" i="1" dirty="0"/>
          </a:p>
          <a:p>
            <a:pPr marL="0" indent="0">
              <a:buNone/>
            </a:pPr>
            <a:endParaRPr lang="en-US" dirty="0"/>
          </a:p>
          <a:p>
            <a:r>
              <a:rPr lang="en-US" dirty="0" smtClean="0"/>
              <a:t>List at least </a:t>
            </a:r>
            <a:r>
              <a:rPr lang="en-US" b="1" dirty="0" smtClean="0"/>
              <a:t>3 methods </a:t>
            </a:r>
            <a:r>
              <a:rPr lang="en-US" dirty="0" smtClean="0"/>
              <a:t>you can use to accurately share this estimate.</a:t>
            </a:r>
          </a:p>
          <a:p>
            <a:r>
              <a:rPr lang="en-US" dirty="0" smtClean="0"/>
              <a:t>For each of the three methods chosen, list </a:t>
            </a:r>
            <a:r>
              <a:rPr lang="en-US" b="1" dirty="0" smtClean="0"/>
              <a:t>one advantage and one disadvantage </a:t>
            </a:r>
            <a:r>
              <a:rPr lang="en-US" dirty="0" smtClean="0"/>
              <a:t>associated with using it.</a:t>
            </a:r>
            <a:endParaRPr lang="en-US" dirty="0"/>
          </a:p>
        </p:txBody>
      </p:sp>
      <p:sp>
        <p:nvSpPr>
          <p:cNvPr id="3" name="Title 2"/>
          <p:cNvSpPr>
            <a:spLocks noGrp="1"/>
          </p:cNvSpPr>
          <p:nvPr>
            <p:ph type="title"/>
          </p:nvPr>
        </p:nvSpPr>
        <p:spPr/>
        <p:txBody>
          <a:bodyPr/>
          <a:lstStyle/>
          <a:p>
            <a:r>
              <a:rPr lang="en-US" dirty="0"/>
              <a:t>Activity – Estimating</a:t>
            </a:r>
            <a:r>
              <a:rPr lang="en-US" dirty="0" smtClean="0"/>
              <a:t>, Not Committing</a:t>
            </a:r>
            <a:endParaRPr lang="en-US" dirty="0"/>
          </a:p>
        </p:txBody>
      </p:sp>
    </p:spTree>
    <p:extLst>
      <p:ext uri="{BB962C8B-B14F-4D97-AF65-F5344CB8AC3E}">
        <p14:creationId xmlns:p14="http://schemas.microsoft.com/office/powerpoint/2010/main" val="1391336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1071</TotalTime>
  <Words>640</Words>
  <Application>Microsoft Office PowerPoint</Application>
  <PresentationFormat>Custom</PresentationFormat>
  <Paragraphs>53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ProjectLeadership</vt:lpstr>
      <vt:lpstr>Mini-Module: Estimating Honestly</vt:lpstr>
      <vt:lpstr>Estimates vs. Commitments</vt:lpstr>
      <vt:lpstr>Accuracy vs. Precision</vt:lpstr>
      <vt:lpstr>Activity – Estimating, Not Committing</vt:lpstr>
      <vt:lpstr>PowerPoint Presentation</vt:lpstr>
    </vt:vector>
  </TitlesOfParts>
  <Company>Rochester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84</cp:revision>
  <dcterms:created xsi:type="dcterms:W3CDTF">2018-05-21T18:12:12Z</dcterms:created>
  <dcterms:modified xsi:type="dcterms:W3CDTF">2018-06-19T10:09:13Z</dcterms:modified>
</cp:coreProperties>
</file>