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78" r:id="rId3"/>
    <p:sldId id="279" r:id="rId4"/>
    <p:sldId id="280" r:id="rId5"/>
    <p:sldId id="281" r:id="rId6"/>
    <p:sldId id="27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21" autoAdjust="0"/>
    <p:restoredTop sz="55986" autoAdjust="0"/>
  </p:normalViewPr>
  <p:slideViewPr>
    <p:cSldViewPr snapToGrid="0">
      <p:cViewPr>
        <p:scale>
          <a:sx n="33" d="100"/>
          <a:sy n="33" d="100"/>
        </p:scale>
        <p:origin x="-1746" y="-204"/>
      </p:cViewPr>
      <p:guideLst>
        <p:guide orient="horz" pos="2160"/>
        <p:guide pos="3840"/>
      </p:guideLst>
    </p:cSldViewPr>
  </p:slideViewPr>
  <p:outlineViewPr>
    <p:cViewPr>
      <p:scale>
        <a:sx n="33" d="100"/>
        <a:sy n="33" d="100"/>
      </p:scale>
      <p:origin x="0" y="-168"/>
    </p:cViewPr>
  </p:outlineViewPr>
  <p:notesTextViewPr>
    <p:cViewPr>
      <p:scale>
        <a:sx n="100" d="100"/>
        <a:sy n="100" d="100"/>
      </p:scale>
      <p:origin x="0" y="0"/>
    </p:cViewPr>
  </p:notesTextViewPr>
  <p:notesViewPr>
    <p:cSldViewPr snapToGrid="0">
      <p:cViewPr varScale="1">
        <p:scale>
          <a:sx n="89" d="100"/>
          <a:sy n="89" d="100"/>
        </p:scale>
        <p:origin x="289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6916A-2F30-4BD5-A05E-656FEC62A0E7}" type="datetimeFigureOut">
              <a:rPr lang="en-US" smtClean="0"/>
              <a:t>6/19/2018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4432E4-4C49-4E27-8846-7ED75FA30D5D}" type="slidenum">
              <a:rPr lang="en-US" smtClean="0"/>
              <a:t>‹#›</a:t>
            </a:fld>
            <a:endParaRPr lang="en-US"/>
          </a:p>
        </p:txBody>
      </p:sp>
    </p:spTree>
    <p:extLst>
      <p:ext uri="{BB962C8B-B14F-4D97-AF65-F5344CB8AC3E}">
        <p14:creationId xmlns:p14="http://schemas.microsoft.com/office/powerpoint/2010/main" val="196023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chapter</a:t>
            </a:r>
            <a:r>
              <a:rPr lang="en-US" i="1" baseline="0" dirty="0" smtClean="0"/>
              <a:t> 3</a:t>
            </a:r>
            <a:r>
              <a:rPr lang="fr-FR" i="1" baseline="0" dirty="0" smtClean="0"/>
              <a:t>, section </a:t>
            </a:r>
            <a:r>
              <a:rPr lang="fr-FR" i="1" baseline="0" dirty="0" smtClean="0"/>
              <a:t>3.5, </a:t>
            </a:r>
            <a:r>
              <a:rPr lang="fr-FR" i="1" baseline="0" dirty="0" smtClean="0"/>
              <a:t>pages </a:t>
            </a:r>
            <a:r>
              <a:rPr lang="fr-FR" i="1" baseline="0" dirty="0" smtClean="0"/>
              <a:t>88-90 </a:t>
            </a:r>
            <a:r>
              <a:rPr lang="en-US" i="1" baseline="0" dirty="0" smtClean="0"/>
              <a:t>of the Project Team Leadership and Communication book.  ISBN: 9781732378902 (Softcover), 9781732378919 (Hardcover).  These slides may only be posted or used in conjunction with the book in a training or classroom environment. Key terms (pages 107-108) are often italicized on the slides.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r>
              <a:rPr lang="en-US" b="1" dirty="0" smtClean="0"/>
              <a:t>Objectives: </a:t>
            </a:r>
            <a:r>
              <a:rPr lang="en-US" dirty="0" smtClean="0"/>
              <a:t>Learn basic usage of work breakdown structures and precedence diagrams, become familiar with 'the one-to-two rule' (10 minutes)</a:t>
            </a:r>
          </a:p>
          <a:p>
            <a:r>
              <a:rPr lang="en-US" b="1" dirty="0" smtClean="0"/>
              <a:t>Activity:</a:t>
            </a:r>
            <a:r>
              <a:rPr lang="en-US" dirty="0" smtClean="0"/>
              <a:t> Organizing and sequencing tasks (15 minutes)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baseline="0" dirty="0" smtClean="0"/>
              <a:t>Outline</a:t>
            </a:r>
            <a:r>
              <a:rPr lang="en-US" b="1" i="0" baseline="0" dirty="0" smtClean="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Organizing Tasks: The Work Breakdown Structure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The One-to-Two Rule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Sequencing and Scheduling Tasks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Activity – Organizing and Sequencing Tasks</a:t>
            </a:r>
            <a:endParaRPr lang="en-US"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1</a:t>
            </a:fld>
            <a:endParaRPr lang="en-US"/>
          </a:p>
        </p:txBody>
      </p:sp>
    </p:spTree>
    <p:extLst>
      <p:ext uri="{BB962C8B-B14F-4D97-AF65-F5344CB8AC3E}">
        <p14:creationId xmlns:p14="http://schemas.microsoft.com/office/powerpoint/2010/main" val="2829394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defRPr/>
            </a:pPr>
            <a:r>
              <a:rPr lang="en-US" i="1" dirty="0" smtClean="0"/>
              <a:t>Corresponds to </a:t>
            </a:r>
            <a:r>
              <a:rPr lang="en-US" i="1" baseline="0" dirty="0" smtClean="0"/>
              <a:t>pages 88-89 of the Project Team Leadership and Communication book.</a:t>
            </a:r>
            <a:endParaRPr lang="en-US" i="1" dirty="0" smtClean="0"/>
          </a:p>
          <a:p>
            <a:endParaRPr lang="en-US" dirty="0" smtClean="0"/>
          </a:p>
          <a:p>
            <a:pPr defTabSz="914350">
              <a:defRPr/>
            </a:pPr>
            <a:r>
              <a:rPr lang="en-US" i="1" dirty="0" smtClean="0"/>
              <a:t>Exercise #4</a:t>
            </a:r>
            <a:r>
              <a:rPr lang="en-US" i="1" baseline="0" dirty="0" smtClean="0"/>
              <a:t> on page 109 could be the basis for a whiteboard classroom activity (create a work breakdown structure from elements in a typical home)</a:t>
            </a:r>
            <a:endParaRPr lang="en-US" i="1" dirty="0" smtClean="0"/>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2</a:t>
            </a:fld>
            <a:endParaRPr lang="en-US"/>
          </a:p>
        </p:txBody>
      </p:sp>
    </p:spTree>
    <p:extLst>
      <p:ext uri="{BB962C8B-B14F-4D97-AF65-F5344CB8AC3E}">
        <p14:creationId xmlns:p14="http://schemas.microsoft.com/office/powerpoint/2010/main" val="1695103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r>
              <a:rPr lang="en-US" i="1" dirty="0" smtClean="0"/>
              <a:t>Corresponds to </a:t>
            </a:r>
            <a:r>
              <a:rPr lang="en-US" i="1" baseline="0" dirty="0" smtClean="0"/>
              <a:t>page 83 of the Project Team Leadership and Communication book.</a:t>
            </a:r>
            <a:endParaRPr lang="en-US" i="1" dirty="0" smtClean="0"/>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3</a:t>
            </a:fld>
            <a:endParaRPr lang="en-US"/>
          </a:p>
        </p:txBody>
      </p:sp>
    </p:spTree>
    <p:extLst>
      <p:ext uri="{BB962C8B-B14F-4D97-AF65-F5344CB8AC3E}">
        <p14:creationId xmlns:p14="http://schemas.microsoft.com/office/powerpoint/2010/main" val="1512086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defRPr/>
            </a:pPr>
            <a:r>
              <a:rPr lang="en-US" i="1" dirty="0" smtClean="0"/>
              <a:t>Corresponds to </a:t>
            </a:r>
            <a:r>
              <a:rPr lang="en-US" i="1" baseline="0" dirty="0" smtClean="0"/>
              <a:t>pages 89-90 of the Project Team Leadership and Communication book.</a:t>
            </a:r>
            <a:endParaRPr lang="en-US" i="1" dirty="0" smtClean="0"/>
          </a:p>
          <a:p>
            <a:endParaRPr lang="en-US" dirty="0" smtClean="0"/>
          </a:p>
          <a:p>
            <a:r>
              <a:rPr lang="en-US" i="1" dirty="0" smtClean="0"/>
              <a:t>Exercise #6</a:t>
            </a:r>
            <a:r>
              <a:rPr lang="en-US" i="1" baseline="0" dirty="0" smtClean="0"/>
              <a:t> on page 109 has another list of tasks, which could be the basis for a whiteboard classroom activity (create a precedence diagram, find the critical path, find the slack time of individual tasks)</a:t>
            </a:r>
            <a:endParaRPr lang="en-US" i="1" dirty="0" smtClean="0"/>
          </a:p>
          <a:p>
            <a:endParaRPr lang="en-US" dirty="0" smtClean="0"/>
          </a:p>
          <a:p>
            <a:pPr defTabSz="914350">
              <a:defRPr/>
            </a:pPr>
            <a:r>
              <a:rPr lang="en-US" dirty="0" smtClean="0"/>
              <a:t>Critical path: Start -&gt;</a:t>
            </a:r>
            <a:r>
              <a:rPr lang="en-US" baseline="0" dirty="0" smtClean="0"/>
              <a:t> </a:t>
            </a:r>
            <a:r>
              <a:rPr lang="en-US" dirty="0" smtClean="0"/>
              <a:t>“Move Obstacles” -&gt; “Sweep Floor” -&gt; “Mop Floor” -&gt; Finish</a:t>
            </a:r>
          </a:p>
          <a:p>
            <a:r>
              <a:rPr lang="en-US" dirty="0" smtClean="0"/>
              <a:t>“Find Broom” has a slack time of 1 minute and is not on the critical path</a:t>
            </a:r>
          </a:p>
          <a:p>
            <a:r>
              <a:rPr lang="en-US" dirty="0" smtClean="0"/>
              <a:t>“Sweep Floor” has a slack time of 0 minutes because it’s on the critical path</a:t>
            </a:r>
          </a:p>
        </p:txBody>
      </p:sp>
      <p:sp>
        <p:nvSpPr>
          <p:cNvPr id="4" name="Slide Number Placeholder 3"/>
          <p:cNvSpPr>
            <a:spLocks noGrp="1"/>
          </p:cNvSpPr>
          <p:nvPr>
            <p:ph type="sldNum" sz="quarter" idx="10"/>
          </p:nvPr>
        </p:nvSpPr>
        <p:spPr/>
        <p:txBody>
          <a:bodyPr/>
          <a:lstStyle/>
          <a:p>
            <a:fld id="{EF4432E4-4C49-4E27-8846-7ED75FA30D5D}" type="slidenum">
              <a:rPr lang="en-US" smtClean="0"/>
              <a:t>4</a:t>
            </a:fld>
            <a:endParaRPr lang="en-US"/>
          </a:p>
        </p:txBody>
      </p:sp>
    </p:spTree>
    <p:extLst>
      <p:ext uri="{BB962C8B-B14F-4D97-AF65-F5344CB8AC3E}">
        <p14:creationId xmlns:p14="http://schemas.microsoft.com/office/powerpoint/2010/main" val="2739369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3.5</a:t>
            </a:r>
            <a:r>
              <a:rPr lang="en-US" i="1" baseline="0" dirty="0" smtClean="0"/>
              <a:t>, pages </a:t>
            </a:r>
            <a:r>
              <a:rPr lang="fr-FR" i="1" baseline="0" dirty="0" smtClean="0"/>
              <a:t>88-90 </a:t>
            </a:r>
            <a:r>
              <a:rPr lang="en-US" i="1" baseline="0" dirty="0" smtClean="0"/>
              <a:t>of the Project Team Leadership and Communication book.  Methods of estimating imprecisely can be found on page 87.</a:t>
            </a: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15 minute activity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Can be instructor-lead (instructor creates work breakdown structure and precedence diagram via class input).</a:t>
            </a:r>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5</a:t>
            </a:fld>
            <a:endParaRPr lang="en-US"/>
          </a:p>
        </p:txBody>
      </p:sp>
    </p:spTree>
    <p:extLst>
      <p:ext uri="{BB962C8B-B14F-4D97-AF65-F5344CB8AC3E}">
        <p14:creationId xmlns:p14="http://schemas.microsoft.com/office/powerpoint/2010/main" val="3257581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Chapter 3 includes several additional support elements</a:t>
            </a:r>
            <a:r>
              <a:rPr lang="en-US" i="1" baseline="0" dirty="0" smtClean="0"/>
              <a:t> which could become classroom activities or discussion elements.</a:t>
            </a:r>
          </a:p>
          <a:p>
            <a:endParaRPr lang="en-US" i="1" baseline="0" dirty="0" smtClean="0"/>
          </a:p>
          <a:p>
            <a:pPr marL="174708" indent="-174708">
              <a:buFont typeface="Arial" panose="020B0604020202020204" pitchFamily="34" charset="0"/>
              <a:buChar char="•"/>
            </a:pPr>
            <a:r>
              <a:rPr lang="en-US" i="1" baseline="0" dirty="0" smtClean="0"/>
              <a:t>There are quite a few key terms defined on pages 107-108.</a:t>
            </a:r>
          </a:p>
          <a:p>
            <a:pPr marL="174708" indent="-174708">
              <a:buFont typeface="Arial" panose="020B0604020202020204" pitchFamily="34" charset="0"/>
              <a:buChar char="•"/>
            </a:pPr>
            <a:r>
              <a:rPr lang="en-US" i="1" baseline="0" dirty="0" smtClean="0"/>
              <a:t>Review questions cover most of the chapter (page 108, answers on page 223).</a:t>
            </a:r>
          </a:p>
          <a:p>
            <a:pPr marL="174708" indent="-174708">
              <a:buFont typeface="Arial" panose="020B0604020202020204" pitchFamily="34" charset="0"/>
              <a:buChar char="•"/>
            </a:pPr>
            <a:r>
              <a:rPr lang="en-US" i="1" dirty="0" smtClean="0"/>
              <a:t>The exercises</a:t>
            </a:r>
            <a:r>
              <a:rPr lang="en-US" i="1" baseline="0" dirty="0" smtClean="0"/>
              <a:t> on pages 109-110 are designed to allow readers to apply and extend what they’ve learned.</a:t>
            </a:r>
            <a:endParaRPr lang="en-US" i="1" dirty="0"/>
          </a:p>
        </p:txBody>
      </p:sp>
      <p:sp>
        <p:nvSpPr>
          <p:cNvPr id="4" name="Slide Number Placeholder 3"/>
          <p:cNvSpPr>
            <a:spLocks noGrp="1"/>
          </p:cNvSpPr>
          <p:nvPr>
            <p:ph type="sldNum" sz="quarter" idx="10"/>
          </p:nvPr>
        </p:nvSpPr>
        <p:spPr/>
        <p:txBody>
          <a:bodyPr/>
          <a:lstStyle/>
          <a:p>
            <a:fld id="{EF4432E4-4C49-4E27-8846-7ED75FA30D5D}" type="slidenum">
              <a:rPr lang="en-US" smtClean="0"/>
              <a:t>6</a:t>
            </a:fld>
            <a:endParaRPr lang="en-US"/>
          </a:p>
        </p:txBody>
      </p:sp>
    </p:spTree>
    <p:extLst>
      <p:ext uri="{BB962C8B-B14F-4D97-AF65-F5344CB8AC3E}">
        <p14:creationId xmlns:p14="http://schemas.microsoft.com/office/powerpoint/2010/main" val="4187355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p:nvSpPr>
        <p:spPr>
          <a:xfrm>
            <a:off x="11044472" y="978639"/>
            <a:ext cx="1143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4400" y="3886200"/>
            <a:ext cx="103632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914400" y="2130434"/>
            <a:ext cx="10363200" cy="1470025"/>
          </a:xfrm>
        </p:spPr>
        <p:txBody>
          <a:bodyPr>
            <a:normAutofit/>
          </a:bodyPr>
          <a:lstStyle>
            <a:lvl1pPr>
              <a:defRPr sz="6000"/>
            </a:lvl1pPr>
          </a:lstStyle>
          <a:p>
            <a:r>
              <a:rPr lang="en-US" smtClean="0"/>
              <a:t>Click to edit Master title style</a:t>
            </a:r>
            <a:endParaRPr lang="en-US" dirty="0"/>
          </a:p>
        </p:txBody>
      </p:sp>
      <p:sp>
        <p:nvSpPr>
          <p:cNvPr id="136" name="Rectangle 135"/>
          <p:cNvSpPr/>
          <p:nvPr/>
        </p:nvSpPr>
        <p:spPr>
          <a:xfrm>
            <a:off x="7560207" y="445848"/>
            <a:ext cx="1905000"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7" name="Footer Placeholder 4"/>
          <p:cNvSpPr>
            <a:spLocks noGrp="1"/>
          </p:cNvSpPr>
          <p:nvPr>
            <p:ph type="ftr" sz="quarter" idx="11"/>
          </p:nvPr>
        </p:nvSpPr>
        <p:spPr>
          <a:xfrm>
            <a:off x="3505200" y="6489708"/>
            <a:ext cx="2895600" cy="365125"/>
          </a:xfrm>
          <a:prstGeom prst="rect">
            <a:avLst/>
          </a:prstGeom>
        </p:spPr>
        <p:txBody>
          <a:bodyPr/>
          <a:lstStyle/>
          <a:p>
            <a:endParaRPr lang="en-US"/>
          </a:p>
        </p:txBody>
      </p:sp>
      <p:sp>
        <p:nvSpPr>
          <p:cNvPr id="138" name="Hexagon 137"/>
          <p:cNvSpPr/>
          <p:nvPr/>
        </p:nvSpPr>
        <p:spPr>
          <a:xfrm>
            <a:off x="4069501" y="561543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0" name="Hexagon 139"/>
          <p:cNvSpPr/>
          <p:nvPr/>
        </p:nvSpPr>
        <p:spPr>
          <a:xfrm>
            <a:off x="1757559" y="604241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1" name="Hexagon 140"/>
          <p:cNvSpPr/>
          <p:nvPr/>
        </p:nvSpPr>
        <p:spPr>
          <a:xfrm>
            <a:off x="3299847" y="604241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2" name="Hexagon 141"/>
          <p:cNvSpPr/>
          <p:nvPr/>
        </p:nvSpPr>
        <p:spPr>
          <a:xfrm>
            <a:off x="6369541" y="6019720"/>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144" name="Hexagon 143"/>
          <p:cNvSpPr/>
          <p:nvPr/>
        </p:nvSpPr>
        <p:spPr>
          <a:xfrm>
            <a:off x="217161" y="6051914"/>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Hexagon 145"/>
          <p:cNvSpPr/>
          <p:nvPr/>
        </p:nvSpPr>
        <p:spPr>
          <a:xfrm>
            <a:off x="2531911" y="562101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Hexagon 146"/>
          <p:cNvSpPr/>
          <p:nvPr/>
        </p:nvSpPr>
        <p:spPr>
          <a:xfrm>
            <a:off x="989660" y="5636203"/>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Hexagon 147"/>
          <p:cNvSpPr/>
          <p:nvPr/>
        </p:nvSpPr>
        <p:spPr>
          <a:xfrm>
            <a:off x="5597689" y="5585380"/>
            <a:ext cx="990600" cy="868680"/>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1" name="Hexagon 150"/>
          <p:cNvSpPr/>
          <p:nvPr/>
        </p:nvSpPr>
        <p:spPr>
          <a:xfrm>
            <a:off x="4828797" y="6014377"/>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5" name="Hexagon 154"/>
          <p:cNvSpPr/>
          <p:nvPr/>
        </p:nvSpPr>
        <p:spPr>
          <a:xfrm>
            <a:off x="7913461" y="603529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9" name="Hexagon 158"/>
          <p:cNvSpPr/>
          <p:nvPr/>
        </p:nvSpPr>
        <p:spPr>
          <a:xfrm>
            <a:off x="7146285" y="5598080"/>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Hexagon 162"/>
          <p:cNvSpPr/>
          <p:nvPr/>
        </p:nvSpPr>
        <p:spPr>
          <a:xfrm>
            <a:off x="210985" y="-1404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4" name="Hexagon 163"/>
          <p:cNvSpPr/>
          <p:nvPr/>
        </p:nvSpPr>
        <p:spPr>
          <a:xfrm>
            <a:off x="8711852" y="40545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5" name="Hexagon 164"/>
          <p:cNvSpPr/>
          <p:nvPr/>
        </p:nvSpPr>
        <p:spPr>
          <a:xfrm>
            <a:off x="3304609" y="-20094"/>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6" name="Hexagon 165"/>
          <p:cNvSpPr/>
          <p:nvPr/>
        </p:nvSpPr>
        <p:spPr>
          <a:xfrm>
            <a:off x="4849660" y="-18812"/>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7" name="Hexagon 166"/>
          <p:cNvSpPr/>
          <p:nvPr/>
        </p:nvSpPr>
        <p:spPr>
          <a:xfrm>
            <a:off x="972991" y="125986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8" name="Hexagon 167"/>
          <p:cNvSpPr/>
          <p:nvPr/>
        </p:nvSpPr>
        <p:spPr>
          <a:xfrm>
            <a:off x="8711852" y="1254309"/>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9" name="Hexagon 168"/>
          <p:cNvSpPr/>
          <p:nvPr/>
        </p:nvSpPr>
        <p:spPr>
          <a:xfrm>
            <a:off x="4852835"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0" name="Hexagon 169"/>
          <p:cNvSpPr/>
          <p:nvPr/>
        </p:nvSpPr>
        <p:spPr>
          <a:xfrm>
            <a:off x="3304609"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1" name="Hexagon 170"/>
          <p:cNvSpPr/>
          <p:nvPr/>
        </p:nvSpPr>
        <p:spPr>
          <a:xfrm>
            <a:off x="984899" y="40579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Hexagon 171"/>
          <p:cNvSpPr/>
          <p:nvPr/>
        </p:nvSpPr>
        <p:spPr>
          <a:xfrm>
            <a:off x="4080615" y="1260855"/>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4" name="Hexagon 173"/>
          <p:cNvSpPr/>
          <p:nvPr/>
        </p:nvSpPr>
        <p:spPr>
          <a:xfrm>
            <a:off x="1752003" y="83605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6" name="Hexagon 175"/>
          <p:cNvSpPr/>
          <p:nvPr/>
        </p:nvSpPr>
        <p:spPr>
          <a:xfrm>
            <a:off x="2531911" y="125986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8" name="Hexagon 177"/>
          <p:cNvSpPr/>
          <p:nvPr/>
        </p:nvSpPr>
        <p:spPr>
          <a:xfrm>
            <a:off x="1765496" y="-11668"/>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9" name="Hexagon 178"/>
          <p:cNvSpPr/>
          <p:nvPr/>
        </p:nvSpPr>
        <p:spPr>
          <a:xfrm>
            <a:off x="4074265" y="406889"/>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0" name="Hexagon 179"/>
          <p:cNvSpPr/>
          <p:nvPr/>
        </p:nvSpPr>
        <p:spPr>
          <a:xfrm>
            <a:off x="2529531" y="40579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1" name="Hexagon 180"/>
          <p:cNvSpPr/>
          <p:nvPr/>
        </p:nvSpPr>
        <p:spPr>
          <a:xfrm>
            <a:off x="210985" y="84002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2" name="Hexagon 181"/>
          <p:cNvSpPr/>
          <p:nvPr/>
        </p:nvSpPr>
        <p:spPr>
          <a:xfrm>
            <a:off x="7934455" y="-8981"/>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3" name="Hexagon 182"/>
          <p:cNvSpPr/>
          <p:nvPr/>
        </p:nvSpPr>
        <p:spPr>
          <a:xfrm>
            <a:off x="6396755" y="-160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4" name="Hexagon 183"/>
          <p:cNvSpPr/>
          <p:nvPr/>
        </p:nvSpPr>
        <p:spPr>
          <a:xfrm>
            <a:off x="6384228" y="83208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5" name="Hexagon 184"/>
          <p:cNvSpPr/>
          <p:nvPr/>
        </p:nvSpPr>
        <p:spPr>
          <a:xfrm>
            <a:off x="7161756" y="41214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6" name="Hexagon 185"/>
          <p:cNvSpPr/>
          <p:nvPr/>
        </p:nvSpPr>
        <p:spPr>
          <a:xfrm>
            <a:off x="5624187" y="399614"/>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0" name="Hexagon 189"/>
          <p:cNvSpPr/>
          <p:nvPr/>
        </p:nvSpPr>
        <p:spPr>
          <a:xfrm>
            <a:off x="-6278" y="406889"/>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1" name="Hexagon 190"/>
          <p:cNvSpPr/>
          <p:nvPr/>
        </p:nvSpPr>
        <p:spPr>
          <a:xfrm>
            <a:off x="7934455" y="82659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2" name="Hexagon 191"/>
          <p:cNvSpPr/>
          <p:nvPr/>
        </p:nvSpPr>
        <p:spPr>
          <a:xfrm>
            <a:off x="7161593" y="125787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3" name="Hexagon 192"/>
          <p:cNvSpPr/>
          <p:nvPr/>
        </p:nvSpPr>
        <p:spPr>
          <a:xfrm>
            <a:off x="5622347" y="125358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7" name="Hexagon 196"/>
          <p:cNvSpPr/>
          <p:nvPr/>
        </p:nvSpPr>
        <p:spPr>
          <a:xfrm>
            <a:off x="8687813" y="561083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0" name="Hexagon 199"/>
          <p:cNvSpPr/>
          <p:nvPr/>
        </p:nvSpPr>
        <p:spPr>
          <a:xfrm>
            <a:off x="10237908" y="1250562"/>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1" name="Hexagon 200"/>
          <p:cNvSpPr/>
          <p:nvPr/>
        </p:nvSpPr>
        <p:spPr>
          <a:xfrm>
            <a:off x="10237908" y="-203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2" name="Hexagon 201"/>
          <p:cNvSpPr/>
          <p:nvPr/>
        </p:nvSpPr>
        <p:spPr>
          <a:xfrm>
            <a:off x="10237908" y="39659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3" name="Hexagon 202"/>
          <p:cNvSpPr/>
          <p:nvPr/>
        </p:nvSpPr>
        <p:spPr>
          <a:xfrm>
            <a:off x="9469741" y="-1591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4" name="Hexagon 203"/>
          <p:cNvSpPr/>
          <p:nvPr/>
        </p:nvSpPr>
        <p:spPr>
          <a:xfrm>
            <a:off x="9474349" y="829424"/>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5" name="Hexagon 204"/>
          <p:cNvSpPr/>
          <p:nvPr/>
        </p:nvSpPr>
        <p:spPr>
          <a:xfrm>
            <a:off x="11006755" y="815948"/>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6" name="Hexagon 205"/>
          <p:cNvSpPr/>
          <p:nvPr/>
        </p:nvSpPr>
        <p:spPr>
          <a:xfrm>
            <a:off x="11009929" y="-2866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Hexagon 206"/>
          <p:cNvSpPr/>
          <p:nvPr/>
        </p:nvSpPr>
        <p:spPr>
          <a:xfrm>
            <a:off x="11775331" y="1248155"/>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3" name="Hexagon 212"/>
          <p:cNvSpPr/>
          <p:nvPr/>
        </p:nvSpPr>
        <p:spPr>
          <a:xfrm>
            <a:off x="10218942" y="562724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Hexagon 213"/>
          <p:cNvSpPr/>
          <p:nvPr/>
        </p:nvSpPr>
        <p:spPr>
          <a:xfrm>
            <a:off x="9446244" y="6046896"/>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5" name="Hexagon 214"/>
          <p:cNvSpPr/>
          <p:nvPr/>
        </p:nvSpPr>
        <p:spPr>
          <a:xfrm>
            <a:off x="10980434" y="6015146"/>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8" name="Hexagon 206"/>
          <p:cNvSpPr/>
          <p:nvPr/>
        </p:nvSpPr>
        <p:spPr>
          <a:xfrm>
            <a:off x="11778096" y="396596"/>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19" name="Hexagon 206"/>
          <p:cNvSpPr/>
          <p:nvPr/>
        </p:nvSpPr>
        <p:spPr>
          <a:xfrm>
            <a:off x="11780160" y="-25136"/>
            <a:ext cx="417769"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0" name="Hexagon 200"/>
          <p:cNvSpPr/>
          <p:nvPr/>
        </p:nvSpPr>
        <p:spPr>
          <a:xfrm>
            <a:off x="8705025" y="-14951"/>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1" name="Hexagon 200"/>
          <p:cNvSpPr/>
          <p:nvPr/>
        </p:nvSpPr>
        <p:spPr>
          <a:xfrm>
            <a:off x="7160799" y="-578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2" name="Hexagon 200"/>
          <p:cNvSpPr/>
          <p:nvPr/>
        </p:nvSpPr>
        <p:spPr>
          <a:xfrm>
            <a:off x="5627407" y="-1528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3" name="Hexagon 200"/>
          <p:cNvSpPr/>
          <p:nvPr/>
        </p:nvSpPr>
        <p:spPr>
          <a:xfrm>
            <a:off x="4076162" y="-1905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4" name="Hexagon 200"/>
          <p:cNvSpPr/>
          <p:nvPr/>
        </p:nvSpPr>
        <p:spPr>
          <a:xfrm>
            <a:off x="2543279" y="-13628"/>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5" name="Hexagon 200"/>
          <p:cNvSpPr/>
          <p:nvPr/>
        </p:nvSpPr>
        <p:spPr>
          <a:xfrm>
            <a:off x="986353" y="-763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6" name="Hexagon 200"/>
          <p:cNvSpPr/>
          <p:nvPr/>
        </p:nvSpPr>
        <p:spPr>
          <a:xfrm>
            <a:off x="-172" y="-13963"/>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7" name="Hexagon 189"/>
          <p:cNvSpPr/>
          <p:nvPr/>
        </p:nvSpPr>
        <p:spPr>
          <a:xfrm>
            <a:off x="-6279" y="1254968"/>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9" name="Hexagon 200"/>
          <p:cNvSpPr/>
          <p:nvPr/>
        </p:nvSpPr>
        <p:spPr>
          <a:xfrm rot="10800000">
            <a:off x="10211799" y="643707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0" name="Hexagon 206"/>
          <p:cNvSpPr/>
          <p:nvPr/>
        </p:nvSpPr>
        <p:spPr>
          <a:xfrm rot="10800000">
            <a:off x="-1516" y="6469397"/>
            <a:ext cx="438414"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1" name="Hexagon 200"/>
          <p:cNvSpPr/>
          <p:nvPr/>
        </p:nvSpPr>
        <p:spPr>
          <a:xfrm rot="10800000">
            <a:off x="8678916" y="6442499"/>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2" name="Hexagon 200"/>
          <p:cNvSpPr/>
          <p:nvPr/>
        </p:nvSpPr>
        <p:spPr>
          <a:xfrm rot="10800000">
            <a:off x="7134690" y="645166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3" name="Hexagon 200"/>
          <p:cNvSpPr/>
          <p:nvPr/>
        </p:nvSpPr>
        <p:spPr>
          <a:xfrm rot="10800000">
            <a:off x="5601298" y="6442164"/>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4" name="Hexagon 200"/>
          <p:cNvSpPr/>
          <p:nvPr/>
        </p:nvSpPr>
        <p:spPr>
          <a:xfrm rot="10800000">
            <a:off x="4064567" y="643840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5" name="Hexagon 200"/>
          <p:cNvSpPr/>
          <p:nvPr/>
        </p:nvSpPr>
        <p:spPr>
          <a:xfrm rot="10800000">
            <a:off x="2531684" y="645833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6" name="Hexagon 200"/>
          <p:cNvSpPr/>
          <p:nvPr/>
        </p:nvSpPr>
        <p:spPr>
          <a:xfrm rot="10800000">
            <a:off x="989998" y="64726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7" name="Hexagon 200"/>
          <p:cNvSpPr/>
          <p:nvPr/>
        </p:nvSpPr>
        <p:spPr>
          <a:xfrm rot="10800000">
            <a:off x="11742974" y="6443726"/>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8" name="Hexagon 206"/>
          <p:cNvSpPr/>
          <p:nvPr/>
        </p:nvSpPr>
        <p:spPr>
          <a:xfrm rot="10800000">
            <a:off x="-1745" y="5619913"/>
            <a:ext cx="439031"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9" name="Hexagon 189"/>
          <p:cNvSpPr/>
          <p:nvPr/>
        </p:nvSpPr>
        <p:spPr>
          <a:xfrm rot="10800000">
            <a:off x="11750118" y="5592937"/>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Tree>
    <p:extLst>
      <p:ext uri="{BB962C8B-B14F-4D97-AF65-F5344CB8AC3E}">
        <p14:creationId xmlns:p14="http://schemas.microsoft.com/office/powerpoint/2010/main" val="26093075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10F3204-F301-448C-9BE9-66AA9ACB5F98}"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765977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18989775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9311431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3083282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09600" y="6400809"/>
            <a:ext cx="1422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0F3204-F301-448C-9BE9-66AA9ACB5F98}" type="slidenum">
              <a:rPr lang="en-US" smtClean="0"/>
              <a:t>‹#›</a:t>
            </a:fld>
            <a:endParaRPr lang="en-US"/>
          </a:p>
        </p:txBody>
      </p:sp>
      <p:sp>
        <p:nvSpPr>
          <p:cNvPr id="11" name="Hexagon 10"/>
          <p:cNvSpPr/>
          <p:nvPr/>
        </p:nvSpPr>
        <p:spPr>
          <a:xfrm>
            <a:off x="11429998" y="236525"/>
            <a:ext cx="761127"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0440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0440"/>
              <a:gd name="connsiteY0" fmla="*/ 426983 h 853966"/>
              <a:gd name="connsiteX1" fmla="*/ 213492 w 760440"/>
              <a:gd name="connsiteY1" fmla="*/ 0 h 853966"/>
              <a:gd name="connsiteX2" fmla="*/ 760440 w 760440"/>
              <a:gd name="connsiteY2" fmla="*/ 0 h 853966"/>
              <a:gd name="connsiteX3" fmla="*/ 753296 w 760440"/>
              <a:gd name="connsiteY3" fmla="*/ 853966 h 853966"/>
              <a:gd name="connsiteX4" fmla="*/ 213492 w 760440"/>
              <a:gd name="connsiteY4" fmla="*/ 853966 h 853966"/>
              <a:gd name="connsiteX5" fmla="*/ 0 w 760440"/>
              <a:gd name="connsiteY5" fmla="*/ 426983 h 853966"/>
              <a:gd name="connsiteX0" fmla="*/ 0 w 763314"/>
              <a:gd name="connsiteY0" fmla="*/ 426983 h 853966"/>
              <a:gd name="connsiteX1" fmla="*/ 213492 w 763314"/>
              <a:gd name="connsiteY1" fmla="*/ 0 h 853966"/>
              <a:gd name="connsiteX2" fmla="*/ 760440 w 763314"/>
              <a:gd name="connsiteY2" fmla="*/ 0 h 853966"/>
              <a:gd name="connsiteX3" fmla="*/ 762821 w 763314"/>
              <a:gd name="connsiteY3" fmla="*/ 853966 h 853966"/>
              <a:gd name="connsiteX4" fmla="*/ 213492 w 763314"/>
              <a:gd name="connsiteY4" fmla="*/ 853966 h 853966"/>
              <a:gd name="connsiteX5" fmla="*/ 0 w 763314"/>
              <a:gd name="connsiteY5" fmla="*/ 426983 h 853966"/>
              <a:gd name="connsiteX0" fmla="*/ 0 w 761127"/>
              <a:gd name="connsiteY0" fmla="*/ 426983 h 853966"/>
              <a:gd name="connsiteX1" fmla="*/ 213492 w 761127"/>
              <a:gd name="connsiteY1" fmla="*/ 0 h 853966"/>
              <a:gd name="connsiteX2" fmla="*/ 760440 w 761127"/>
              <a:gd name="connsiteY2" fmla="*/ 0 h 853966"/>
              <a:gd name="connsiteX3" fmla="*/ 760440 w 761127"/>
              <a:gd name="connsiteY3" fmla="*/ 853966 h 853966"/>
              <a:gd name="connsiteX4" fmla="*/ 213492 w 761127"/>
              <a:gd name="connsiteY4" fmla="*/ 853966 h 853966"/>
              <a:gd name="connsiteX5" fmla="*/ 0 w 761127"/>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1127" h="853966">
                <a:moveTo>
                  <a:pt x="0" y="426983"/>
                </a:moveTo>
                <a:lnTo>
                  <a:pt x="213492" y="0"/>
                </a:lnTo>
                <a:lnTo>
                  <a:pt x="760440" y="0"/>
                </a:lnTo>
                <a:cubicBezTo>
                  <a:pt x="758059" y="284655"/>
                  <a:pt x="762821" y="569311"/>
                  <a:pt x="760440"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Hexagon 11"/>
          <p:cNvSpPr/>
          <p:nvPr/>
        </p:nvSpPr>
        <p:spPr>
          <a:xfrm>
            <a:off x="11429999" y="1085380"/>
            <a:ext cx="762822"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2822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2822"/>
              <a:gd name="connsiteY0" fmla="*/ 426983 h 853966"/>
              <a:gd name="connsiteX1" fmla="*/ 213492 w 762822"/>
              <a:gd name="connsiteY1" fmla="*/ 0 h 853966"/>
              <a:gd name="connsiteX2" fmla="*/ 762822 w 762822"/>
              <a:gd name="connsiteY2" fmla="*/ 0 h 853966"/>
              <a:gd name="connsiteX3" fmla="*/ 762822 w 762822"/>
              <a:gd name="connsiteY3" fmla="*/ 853966 h 853966"/>
              <a:gd name="connsiteX4" fmla="*/ 213492 w 762822"/>
              <a:gd name="connsiteY4" fmla="*/ 853966 h 853966"/>
              <a:gd name="connsiteX5" fmla="*/ 0 w 762822"/>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822" h="853966">
                <a:moveTo>
                  <a:pt x="0" y="426983"/>
                </a:moveTo>
                <a:lnTo>
                  <a:pt x="213492" y="0"/>
                </a:lnTo>
                <a:lnTo>
                  <a:pt x="762822" y="0"/>
                </a:lnTo>
                <a:lnTo>
                  <a:pt x="762822" y="853966"/>
                </a:ln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Hexagon 12"/>
          <p:cNvSpPr/>
          <p:nvPr/>
        </p:nvSpPr>
        <p:spPr>
          <a:xfrm>
            <a:off x="10660222" y="-1698"/>
            <a:ext cx="990600" cy="672991"/>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120624 w 990600"/>
              <a:gd name="connsiteY1" fmla="*/ 180975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246008 h 672991"/>
              <a:gd name="connsiteX1" fmla="*/ 120624 w 990600"/>
              <a:gd name="connsiteY1" fmla="*/ 0 h 672991"/>
              <a:gd name="connsiteX2" fmla="*/ 867596 w 990600"/>
              <a:gd name="connsiteY2" fmla="*/ 0 h 672991"/>
              <a:gd name="connsiteX3" fmla="*/ 990600 w 990600"/>
              <a:gd name="connsiteY3" fmla="*/ 246008 h 672991"/>
              <a:gd name="connsiteX4" fmla="*/ 777109 w 990600"/>
              <a:gd name="connsiteY4" fmla="*/ 672991 h 672991"/>
              <a:gd name="connsiteX5" fmla="*/ 213492 w 990600"/>
              <a:gd name="connsiteY5" fmla="*/ 672991 h 672991"/>
              <a:gd name="connsiteX6" fmla="*/ 0 w 990600"/>
              <a:gd name="connsiteY6" fmla="*/ 246008 h 672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0" h="672991">
                <a:moveTo>
                  <a:pt x="0" y="246008"/>
                </a:moveTo>
                <a:lnTo>
                  <a:pt x="120624" y="0"/>
                </a:lnTo>
                <a:lnTo>
                  <a:pt x="867596" y="0"/>
                </a:lnTo>
                <a:lnTo>
                  <a:pt x="990600" y="246008"/>
                </a:lnTo>
                <a:lnTo>
                  <a:pt x="777109" y="672991"/>
                </a:lnTo>
                <a:lnTo>
                  <a:pt x="213492" y="672991"/>
                </a:lnTo>
                <a:lnTo>
                  <a:pt x="0" y="246008"/>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Hexagon 13"/>
          <p:cNvSpPr/>
          <p:nvPr/>
        </p:nvSpPr>
        <p:spPr>
          <a:xfrm>
            <a:off x="11515722" y="128"/>
            <a:ext cx="678657" cy="248389"/>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0 w 907257"/>
              <a:gd name="connsiteY0" fmla="*/ 178594 h 426983"/>
              <a:gd name="connsiteX1" fmla="*/ 907257 w 907257"/>
              <a:gd name="connsiteY1" fmla="*/ 0 h 426983"/>
              <a:gd name="connsiteX2" fmla="*/ 693766 w 907257"/>
              <a:gd name="connsiteY2" fmla="*/ 426983 h 426983"/>
              <a:gd name="connsiteX3" fmla="*/ 130149 w 907257"/>
              <a:gd name="connsiteY3" fmla="*/ 426983 h 426983"/>
              <a:gd name="connsiteX4" fmla="*/ 0 w 907257"/>
              <a:gd name="connsiteY4" fmla="*/ 178594 h 426983"/>
              <a:gd name="connsiteX0" fmla="*/ 0 w 693766"/>
              <a:gd name="connsiteY0" fmla="*/ 7144 h 255533"/>
              <a:gd name="connsiteX1" fmla="*/ 566738 w 693766"/>
              <a:gd name="connsiteY1" fmla="*/ 0 h 255533"/>
              <a:gd name="connsiteX2" fmla="*/ 693766 w 693766"/>
              <a:gd name="connsiteY2" fmla="*/ 255533 h 255533"/>
              <a:gd name="connsiteX3" fmla="*/ 130149 w 693766"/>
              <a:gd name="connsiteY3" fmla="*/ 255533 h 255533"/>
              <a:gd name="connsiteX4" fmla="*/ 0 w 693766"/>
              <a:gd name="connsiteY4" fmla="*/ 7144 h 255533"/>
              <a:gd name="connsiteX0" fmla="*/ 0 w 693766"/>
              <a:gd name="connsiteY0" fmla="*/ 0 h 248389"/>
              <a:gd name="connsiteX1" fmla="*/ 678657 w 693766"/>
              <a:gd name="connsiteY1" fmla="*/ 0 h 248389"/>
              <a:gd name="connsiteX2" fmla="*/ 693766 w 693766"/>
              <a:gd name="connsiteY2" fmla="*/ 248389 h 248389"/>
              <a:gd name="connsiteX3" fmla="*/ 130149 w 693766"/>
              <a:gd name="connsiteY3" fmla="*/ 248389 h 248389"/>
              <a:gd name="connsiteX4" fmla="*/ 0 w 693766"/>
              <a:gd name="connsiteY4" fmla="*/ 0 h 248389"/>
              <a:gd name="connsiteX0" fmla="*/ 0 w 678657"/>
              <a:gd name="connsiteY0" fmla="*/ 0 h 248389"/>
              <a:gd name="connsiteX1" fmla="*/ 678657 w 678657"/>
              <a:gd name="connsiteY1" fmla="*/ 0 h 248389"/>
              <a:gd name="connsiteX2" fmla="*/ 677097 w 678657"/>
              <a:gd name="connsiteY2" fmla="*/ 248389 h 248389"/>
              <a:gd name="connsiteX3" fmla="*/ 130149 w 678657"/>
              <a:gd name="connsiteY3" fmla="*/ 248389 h 248389"/>
              <a:gd name="connsiteX4" fmla="*/ 0 w 678657"/>
              <a:gd name="connsiteY4" fmla="*/ 0 h 248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57" h="248389">
                <a:moveTo>
                  <a:pt x="0" y="0"/>
                </a:moveTo>
                <a:lnTo>
                  <a:pt x="678657" y="0"/>
                </a:lnTo>
                <a:lnTo>
                  <a:pt x="677097" y="248389"/>
                </a:lnTo>
                <a:lnTo>
                  <a:pt x="130149" y="248389"/>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398314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defTabSz="685783" rtl="0" eaLnBrk="1" latinLnBrk="0" hangingPunct="1">
        <a:spcBef>
          <a:spcPct val="0"/>
        </a:spcBef>
        <a:buNone/>
        <a:defRPr sz="44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4" y="6541886"/>
            <a:ext cx="11997266" cy="261610"/>
          </a:xfrm>
          <a:prstGeom prst="rect">
            <a:avLst/>
          </a:prstGeom>
          <a:noFill/>
        </p:spPr>
        <p:txBody>
          <a:bodyPr wrap="square" rtlCol="0">
            <a:spAutoFit/>
          </a:bodyPr>
          <a:lstStyle>
            <a:defPPr>
              <a:defRPr lang="en-US"/>
            </a:defPPr>
            <a:lvl1pPr algn="r">
              <a:defRPr sz="1100">
                <a:effectLst>
                  <a:glow rad="101600">
                    <a:schemeClr val="bg1">
                      <a:alpha val="60000"/>
                    </a:schemeClr>
                  </a:glow>
                </a:effectLst>
              </a:defRPr>
            </a:lvl1pPr>
          </a:lstStyle>
          <a:p>
            <a:r>
              <a:rPr lang="en-US" dirty="0"/>
              <a:t> Designed for </a:t>
            </a:r>
            <a:r>
              <a:rPr lang="en-US" i="1" dirty="0"/>
              <a:t>chapter 3</a:t>
            </a:r>
            <a:r>
              <a:rPr lang="fr-FR" i="1" dirty="0"/>
              <a:t>, section 3.5, pages 88-90 </a:t>
            </a:r>
            <a:r>
              <a:rPr lang="en-US" dirty="0" smtClean="0"/>
              <a:t>of </a:t>
            </a:r>
            <a:r>
              <a:rPr lang="en-US" i="1" dirty="0"/>
              <a:t>Project Team Leadership and Communication </a:t>
            </a:r>
            <a:r>
              <a:rPr lang="en-US" dirty="0"/>
              <a:t>by Samuel Malachowsky, ISBN 9781732378902, 9781732378919.</a:t>
            </a:r>
          </a:p>
        </p:txBody>
      </p:sp>
      <p:sp>
        <p:nvSpPr>
          <p:cNvPr id="7" name="Title 1"/>
          <p:cNvSpPr>
            <a:spLocks noGrp="1"/>
          </p:cNvSpPr>
          <p:nvPr>
            <p:ph type="ctrTitle"/>
          </p:nvPr>
        </p:nvSpPr>
        <p:spPr>
          <a:xfrm>
            <a:off x="914400" y="2130434"/>
            <a:ext cx="10363200" cy="3345456"/>
          </a:xfrm>
        </p:spPr>
        <p:txBody>
          <a:bodyPr>
            <a:normAutofit/>
          </a:bodyPr>
          <a:lstStyle/>
          <a:p>
            <a:r>
              <a:rPr lang="en-US" dirty="0" smtClean="0"/>
              <a:t>Mini-Module:</a:t>
            </a:r>
            <a:r>
              <a:rPr lang="en-US" dirty="0"/>
              <a:t/>
            </a:r>
            <a:br>
              <a:rPr lang="en-US" dirty="0"/>
            </a:br>
            <a:r>
              <a:rPr lang="en-US" dirty="0"/>
              <a:t>Organizing </a:t>
            </a:r>
            <a:r>
              <a:rPr lang="en-US" dirty="0" smtClean="0"/>
              <a:t>&amp; </a:t>
            </a:r>
            <a:r>
              <a:rPr lang="en-US" dirty="0"/>
              <a:t>Sequencing Tasks</a:t>
            </a:r>
            <a:endParaRPr lang="en-US" dirty="0"/>
          </a:p>
        </p:txBody>
      </p:sp>
    </p:spTree>
    <p:extLst>
      <p:ext uri="{BB962C8B-B14F-4D97-AF65-F5344CB8AC3E}">
        <p14:creationId xmlns:p14="http://schemas.microsoft.com/office/powerpoint/2010/main" val="239664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Organizes elements with ‘sub-</a:t>
            </a:r>
            <a:br>
              <a:rPr lang="en-US" dirty="0"/>
            </a:br>
            <a:r>
              <a:rPr lang="en-US" dirty="0" smtClean="0"/>
              <a:t>numbers.’ </a:t>
            </a:r>
            <a:r>
              <a:rPr lang="en-US" dirty="0"/>
              <a:t>1.2.3 is part of 1.2</a:t>
            </a:r>
          </a:p>
          <a:p>
            <a:r>
              <a:rPr lang="en-US" dirty="0" smtClean="0"/>
              <a:t>Two types: product &amp; process</a:t>
            </a:r>
          </a:p>
          <a:p>
            <a:pPr lvl="1"/>
            <a:r>
              <a:rPr lang="en-US" dirty="0" smtClean="0"/>
              <a:t>Product divides by components</a:t>
            </a:r>
          </a:p>
          <a:p>
            <a:pPr lvl="1"/>
            <a:r>
              <a:rPr lang="en-US" dirty="0" smtClean="0"/>
              <a:t>Process divides by activities/tasks</a:t>
            </a:r>
          </a:p>
          <a:p>
            <a:r>
              <a:rPr lang="en-US" dirty="0" smtClean="0"/>
              <a:t>Can be built ‘top down,’ </a:t>
            </a:r>
            <a:br>
              <a:rPr lang="en-US" dirty="0" smtClean="0"/>
            </a:br>
            <a:r>
              <a:rPr lang="en-US" dirty="0" smtClean="0"/>
              <a:t>‘bottom-up,’ or ‘rolling-wave’</a:t>
            </a:r>
          </a:p>
          <a:p>
            <a:r>
              <a:rPr lang="en-US" dirty="0" smtClean="0"/>
              <a:t>A good way to organize brain-</a:t>
            </a:r>
            <a:br>
              <a:rPr lang="en-US" dirty="0" smtClean="0"/>
            </a:br>
            <a:r>
              <a:rPr lang="en-US" dirty="0" smtClean="0"/>
              <a:t>storming efforts early in the project</a:t>
            </a:r>
          </a:p>
          <a:p>
            <a:r>
              <a:rPr lang="en-US" dirty="0" smtClean="0"/>
              <a:t>Sequencing of tasks or components </a:t>
            </a:r>
            <a:br>
              <a:rPr lang="en-US" dirty="0" smtClean="0"/>
            </a:br>
            <a:r>
              <a:rPr lang="en-US" dirty="0" smtClean="0"/>
              <a:t>isn’t needed until later in scheduling efforts</a:t>
            </a:r>
          </a:p>
          <a:p>
            <a:endParaRPr lang="en-US" dirty="0"/>
          </a:p>
        </p:txBody>
      </p:sp>
      <p:sp>
        <p:nvSpPr>
          <p:cNvPr id="3" name="Title 2"/>
          <p:cNvSpPr>
            <a:spLocks noGrp="1"/>
          </p:cNvSpPr>
          <p:nvPr>
            <p:ph type="title"/>
          </p:nvPr>
        </p:nvSpPr>
        <p:spPr/>
        <p:txBody>
          <a:bodyPr>
            <a:normAutofit fontScale="90000"/>
          </a:bodyPr>
          <a:lstStyle/>
          <a:p>
            <a:r>
              <a:rPr lang="en-US" dirty="0"/>
              <a:t>Organizing Tasks: The Work Breakdown Structure</a:t>
            </a:r>
          </a:p>
        </p:txBody>
      </p:sp>
      <p:pic>
        <p:nvPicPr>
          <p:cNvPr id="4" name="Picture 2" descr="C:\Users\sam\Dropbox\Books\Project Team Leadership and Communication\curriculum\images\WorkBreakdownStructureText.pn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9059640" y="1555899"/>
            <a:ext cx="2409050" cy="333367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am\Dropbox\Books\Project Team Leadership and Communication\curriculum\images\WorkBreakdownStructure.png"/>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5138312" y="1555899"/>
            <a:ext cx="3888670" cy="297043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8534" y="6355623"/>
            <a:ext cx="11997266" cy="430887"/>
          </a:xfrm>
          <a:prstGeom prst="rect">
            <a:avLst/>
          </a:prstGeom>
          <a:noFill/>
        </p:spPr>
        <p:txBody>
          <a:bodyPr wrap="square" rtlCol="0">
            <a:spAutoFit/>
          </a:bodyPr>
          <a:lstStyle/>
          <a:p>
            <a:pPr algn="r"/>
            <a:r>
              <a:rPr lang="en-US" sz="1100" dirty="0" smtClean="0"/>
              <a:t>Diagrams: Malachowsky, Samuel. Project Team Leadership and Communication. </a:t>
            </a:r>
            <a:r>
              <a:rPr lang="en-US" sz="1100" dirty="0" err="1" smtClean="0"/>
              <a:t>Lintwood</a:t>
            </a:r>
            <a:r>
              <a:rPr lang="en-US" sz="1100" dirty="0" smtClean="0"/>
              <a:t> Press. 2018. p. 88.</a:t>
            </a:r>
          </a:p>
          <a:p>
            <a:pPr algn="r"/>
            <a:r>
              <a:rPr lang="en-US" sz="1100" dirty="0"/>
              <a:t> Project Management Institute. A Guide to the Project Management Body of Knowledge – </a:t>
            </a:r>
            <a:r>
              <a:rPr lang="en-US" sz="1100" dirty="0" smtClean="0"/>
              <a:t>Fifth Edition</a:t>
            </a:r>
            <a:r>
              <a:rPr lang="en-US" sz="1100" dirty="0"/>
              <a:t>. Project Management Institute Inc. </a:t>
            </a:r>
            <a:r>
              <a:rPr lang="en-US" sz="1100" dirty="0" smtClean="0"/>
              <a:t>p. </a:t>
            </a:r>
            <a:r>
              <a:rPr lang="en-US" sz="1100" dirty="0"/>
              <a:t>125-132. 2013.</a:t>
            </a:r>
          </a:p>
        </p:txBody>
      </p:sp>
    </p:spTree>
    <p:extLst>
      <p:ext uri="{BB962C8B-B14F-4D97-AF65-F5344CB8AC3E}">
        <p14:creationId xmlns:p14="http://schemas.microsoft.com/office/powerpoint/2010/main" val="3865688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How do you know when you’ve divided tasks into small enough ‘chunks’?</a:t>
            </a:r>
          </a:p>
          <a:p>
            <a:r>
              <a:rPr lang="en-US" dirty="0" smtClean="0"/>
              <a:t>If tasks are too large, it becomes difficult to track progress</a:t>
            </a:r>
          </a:p>
          <a:p>
            <a:r>
              <a:rPr lang="en-US" dirty="0" smtClean="0"/>
              <a:t>If tasks are too small, time is wasted micromanaging the project</a:t>
            </a:r>
          </a:p>
          <a:p>
            <a:endParaRPr lang="en-US" dirty="0"/>
          </a:p>
          <a:p>
            <a:pPr marL="0" indent="0">
              <a:buNone/>
            </a:pPr>
            <a:r>
              <a:rPr lang="en-US" dirty="0" smtClean="0"/>
              <a:t>Optimize with ‘The One-to-Two Rule,’ </a:t>
            </a:r>
            <a:br>
              <a:rPr lang="en-US" dirty="0" smtClean="0"/>
            </a:br>
            <a:r>
              <a:rPr lang="en-US" dirty="0" smtClean="0"/>
              <a:t>which states that tasks have been </a:t>
            </a:r>
            <a:br>
              <a:rPr lang="en-US" dirty="0" smtClean="0"/>
            </a:br>
            <a:r>
              <a:rPr lang="en-US" dirty="0" smtClean="0"/>
              <a:t>divided enough when each requires </a:t>
            </a:r>
            <a:br>
              <a:rPr lang="en-US" dirty="0" smtClean="0"/>
            </a:br>
            <a:r>
              <a:rPr lang="en-US" dirty="0" smtClean="0"/>
              <a:t>1-2 resources 1-2 weeks to complete it</a:t>
            </a:r>
            <a:endParaRPr lang="en-US" dirty="0"/>
          </a:p>
        </p:txBody>
      </p:sp>
      <p:sp>
        <p:nvSpPr>
          <p:cNvPr id="3" name="Title 2"/>
          <p:cNvSpPr>
            <a:spLocks noGrp="1"/>
          </p:cNvSpPr>
          <p:nvPr>
            <p:ph type="title"/>
          </p:nvPr>
        </p:nvSpPr>
        <p:spPr/>
        <p:txBody>
          <a:bodyPr/>
          <a:lstStyle/>
          <a:p>
            <a:r>
              <a:rPr lang="en-US" dirty="0" smtClean="0"/>
              <a:t>The One-to-Two Rule</a:t>
            </a:r>
            <a:endParaRPr lang="en-US" dirty="0"/>
          </a:p>
        </p:txBody>
      </p:sp>
      <p:pic>
        <p:nvPicPr>
          <p:cNvPr id="1026" name="Picture 2" descr="C:\Users\sam\Dropbox\Books\Project Team Leadership and Communication\curriculum\images\1to2Rule.pn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6293674" y="3530399"/>
            <a:ext cx="4460001" cy="153110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534" y="6541886"/>
            <a:ext cx="11997266" cy="261610"/>
          </a:xfrm>
          <a:prstGeom prst="rect">
            <a:avLst/>
          </a:prstGeom>
          <a:noFill/>
        </p:spPr>
        <p:txBody>
          <a:bodyPr wrap="square" rtlCol="0">
            <a:spAutoFit/>
          </a:bodyPr>
          <a:lstStyle/>
          <a:p>
            <a:pPr algn="r"/>
            <a:r>
              <a:rPr lang="en-US" sz="1100" dirty="0" smtClean="0"/>
              <a:t>Diagram: </a:t>
            </a:r>
            <a:r>
              <a:rPr lang="en-US" sz="1100" dirty="0"/>
              <a:t>Malachowsky, Samuel. Project Team Leadership and Communication. </a:t>
            </a:r>
            <a:r>
              <a:rPr lang="en-US" sz="1100" dirty="0" err="1"/>
              <a:t>Lintwood</a:t>
            </a:r>
            <a:r>
              <a:rPr lang="en-US" sz="1100" dirty="0"/>
              <a:t> Press. 2018</a:t>
            </a:r>
            <a:r>
              <a:rPr lang="en-US" sz="1100" dirty="0" smtClean="0"/>
              <a:t>.</a:t>
            </a:r>
            <a:endParaRPr lang="en-US" sz="1100" dirty="0"/>
          </a:p>
        </p:txBody>
      </p:sp>
    </p:spTree>
    <p:extLst>
      <p:ext uri="{BB962C8B-B14F-4D97-AF65-F5344CB8AC3E}">
        <p14:creationId xmlns:p14="http://schemas.microsoft.com/office/powerpoint/2010/main" val="4274489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1600206"/>
            <a:ext cx="5181600" cy="4525963"/>
          </a:xfrm>
        </p:spPr>
        <p:txBody>
          <a:bodyPr>
            <a:normAutofit lnSpcReduction="10000"/>
          </a:bodyPr>
          <a:lstStyle/>
          <a:p>
            <a:r>
              <a:rPr lang="en-US" dirty="0" smtClean="0"/>
              <a:t>Predecessors or dependencies are determined for all tasks</a:t>
            </a:r>
          </a:p>
          <a:p>
            <a:r>
              <a:rPr lang="en-US" dirty="0" smtClean="0"/>
              <a:t>Using this information, a </a:t>
            </a:r>
            <a:r>
              <a:rPr lang="en-US" i="1" dirty="0" smtClean="0"/>
              <a:t>precedence</a:t>
            </a:r>
            <a:r>
              <a:rPr lang="en-US" dirty="0" smtClean="0"/>
              <a:t> diagram is created</a:t>
            </a:r>
          </a:p>
          <a:p>
            <a:pPr lvl="1"/>
            <a:r>
              <a:rPr lang="en-US" dirty="0" smtClean="0"/>
              <a:t>The longest path, called the </a:t>
            </a:r>
            <a:r>
              <a:rPr lang="en-US" i="1" dirty="0" smtClean="0"/>
              <a:t>critical path</a:t>
            </a:r>
            <a:r>
              <a:rPr lang="en-US" dirty="0" smtClean="0"/>
              <a:t>, determines project length</a:t>
            </a:r>
          </a:p>
          <a:p>
            <a:pPr lvl="1"/>
            <a:r>
              <a:rPr lang="en-US" i="1" dirty="0" smtClean="0"/>
              <a:t>Slack time</a:t>
            </a:r>
            <a:r>
              <a:rPr lang="en-US" dirty="0" smtClean="0"/>
              <a:t>, the ability to delay starting without impacting the schedule, is available to some tasks which are not on the critical path</a:t>
            </a:r>
          </a:p>
          <a:p>
            <a:r>
              <a:rPr lang="en-US" dirty="0" smtClean="0"/>
              <a:t>Tasks are then ‘</a:t>
            </a:r>
            <a:r>
              <a:rPr lang="en-US" dirty="0" err="1" smtClean="0"/>
              <a:t>calandarized</a:t>
            </a:r>
            <a:r>
              <a:rPr lang="en-US" dirty="0" smtClean="0"/>
              <a:t>,’ with actual dates based on resources available</a:t>
            </a:r>
          </a:p>
        </p:txBody>
      </p:sp>
      <p:sp>
        <p:nvSpPr>
          <p:cNvPr id="3" name="Title 2"/>
          <p:cNvSpPr>
            <a:spLocks noGrp="1"/>
          </p:cNvSpPr>
          <p:nvPr>
            <p:ph type="title"/>
          </p:nvPr>
        </p:nvSpPr>
        <p:spPr/>
        <p:txBody>
          <a:bodyPr/>
          <a:lstStyle/>
          <a:p>
            <a:r>
              <a:rPr lang="en-US" dirty="0" smtClean="0"/>
              <a:t>Sequencing and Scheduling Tasks</a:t>
            </a:r>
            <a:endParaRPr lang="en-US" dirty="0"/>
          </a:p>
        </p:txBody>
      </p:sp>
      <p:sp>
        <p:nvSpPr>
          <p:cNvPr id="4" name="TextBox 3"/>
          <p:cNvSpPr txBox="1"/>
          <p:nvPr/>
        </p:nvSpPr>
        <p:spPr>
          <a:xfrm>
            <a:off x="118534" y="6541886"/>
            <a:ext cx="11997266" cy="261610"/>
          </a:xfrm>
          <a:prstGeom prst="rect">
            <a:avLst/>
          </a:prstGeom>
          <a:noFill/>
        </p:spPr>
        <p:txBody>
          <a:bodyPr wrap="square" rtlCol="0">
            <a:spAutoFit/>
          </a:bodyPr>
          <a:lstStyle/>
          <a:p>
            <a:pPr algn="r"/>
            <a:r>
              <a:rPr lang="en-US" sz="1100" dirty="0" smtClean="0"/>
              <a:t>Diagrams: </a:t>
            </a:r>
            <a:r>
              <a:rPr lang="en-US" sz="1100" dirty="0"/>
              <a:t>Malachowsky, Samuel. Project Team Leadership and Communication. </a:t>
            </a:r>
            <a:r>
              <a:rPr lang="en-US" sz="1100" dirty="0" err="1"/>
              <a:t>Lintwood</a:t>
            </a:r>
            <a:r>
              <a:rPr lang="en-US" sz="1100" dirty="0"/>
              <a:t> Press. 2018. p. </a:t>
            </a:r>
            <a:r>
              <a:rPr lang="en-US" sz="1100" dirty="0" smtClean="0"/>
              <a:t>89, 90.</a:t>
            </a:r>
            <a:endParaRPr lang="en-US" sz="1100" dirty="0"/>
          </a:p>
        </p:txBody>
      </p:sp>
      <p:pic>
        <p:nvPicPr>
          <p:cNvPr id="2050" name="Picture 2" descr="C:\Users\sam\Dropbox\Books\Project Team Leadership and Communication\curriculum\images\PrecedenceTasks.pn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6117167" y="1575429"/>
            <a:ext cx="5160467" cy="138627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sam\Dropbox\Books\Project Team Leadership and Communication\curriculum\images\PrecedenceNetworkDiagram.png"/>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6117167" y="3565464"/>
            <a:ext cx="5497291" cy="2103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099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Consider the following scenario:</a:t>
            </a:r>
            <a:br>
              <a:rPr lang="en-US" dirty="0" smtClean="0"/>
            </a:br>
            <a:endParaRPr lang="en-US" dirty="0" smtClean="0"/>
          </a:p>
          <a:p>
            <a:pPr marL="0" indent="0">
              <a:buNone/>
            </a:pPr>
            <a:r>
              <a:rPr lang="en-US" b="1" i="1" dirty="0" smtClean="0"/>
              <a:t>One of your best friends is graduating from college and you’ve decided to throw her a big party.  Her parents have volunteered to let you decorate and hold the event at their house, the food is to be catered, and you would like to invite as many of her friends and family as you can.</a:t>
            </a:r>
          </a:p>
          <a:p>
            <a:pPr marL="0" indent="0">
              <a:buNone/>
            </a:pPr>
            <a:endParaRPr lang="en-US" dirty="0"/>
          </a:p>
          <a:p>
            <a:pPr marL="457200" indent="-457200">
              <a:buFont typeface="+mj-lt"/>
              <a:buAutoNum type="arabicPeriod"/>
            </a:pPr>
            <a:r>
              <a:rPr lang="en-US" dirty="0" smtClean="0"/>
              <a:t>Create a basic work breakdown structure, listing 15 planning activities that must take place</a:t>
            </a:r>
          </a:p>
          <a:p>
            <a:pPr marL="457200" indent="-457200">
              <a:buFont typeface="+mj-lt"/>
              <a:buAutoNum type="arabicPeriod"/>
            </a:pPr>
            <a:r>
              <a:rPr lang="en-US" dirty="0" smtClean="0"/>
              <a:t>After determining which activities must occur before others, create a </a:t>
            </a:r>
            <a:r>
              <a:rPr lang="en-US" i="1" dirty="0" smtClean="0"/>
              <a:t>precedence diagram</a:t>
            </a:r>
            <a:r>
              <a:rPr lang="en-US" dirty="0" smtClean="0"/>
              <a:t> with the activities and tasks outlined in your work breakdown structure</a:t>
            </a:r>
          </a:p>
        </p:txBody>
      </p:sp>
      <p:sp>
        <p:nvSpPr>
          <p:cNvPr id="3" name="Title 2"/>
          <p:cNvSpPr>
            <a:spLocks noGrp="1"/>
          </p:cNvSpPr>
          <p:nvPr>
            <p:ph type="title"/>
          </p:nvPr>
        </p:nvSpPr>
        <p:spPr/>
        <p:txBody>
          <a:bodyPr/>
          <a:lstStyle/>
          <a:p>
            <a:r>
              <a:rPr lang="en-US" dirty="0" smtClean="0"/>
              <a:t>Activity – Organizing and Sequencing Tasks</a:t>
            </a:r>
            <a:endParaRPr lang="en-US" dirty="0"/>
          </a:p>
        </p:txBody>
      </p:sp>
    </p:spTree>
    <p:extLst>
      <p:ext uri="{BB962C8B-B14F-4D97-AF65-F5344CB8AC3E}">
        <p14:creationId xmlns:p14="http://schemas.microsoft.com/office/powerpoint/2010/main" val="3348837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14400" y="3005069"/>
            <a:ext cx="10363200" cy="1470025"/>
          </a:xfrm>
          <a:prstGeom prst="rect">
            <a:avLst/>
          </a:prstGeom>
        </p:spPr>
        <p:txBody>
          <a:bodyPr vert="horz" lIns="91440" tIns="45720" rIns="91440" bIns="45720" rtlCol="0" anchor="ctr">
            <a:normAutofit/>
          </a:bodyPr>
          <a:lstStyle>
            <a:lvl1pPr algn="ctr" defTabSz="685783" rtl="0" eaLnBrk="1" latinLnBrk="0" hangingPunct="1">
              <a:spcBef>
                <a:spcPct val="0"/>
              </a:spcBef>
              <a:buNone/>
              <a:defRPr sz="6000" kern="1200">
                <a:solidFill>
                  <a:schemeClr val="tx1"/>
                </a:solidFill>
                <a:latin typeface="+mj-lt"/>
                <a:ea typeface="+mj-ea"/>
                <a:cs typeface="+mj-cs"/>
              </a:defRPr>
            </a:lvl1pPr>
          </a:lstStyle>
          <a:p>
            <a:r>
              <a:rPr lang="en-US" smtClean="0"/>
              <a:t>Questions / Discussion</a:t>
            </a:r>
            <a:endParaRPr lang="en-US" dirty="0"/>
          </a:p>
        </p:txBody>
      </p:sp>
    </p:spTree>
    <p:extLst>
      <p:ext uri="{BB962C8B-B14F-4D97-AF65-F5344CB8AC3E}">
        <p14:creationId xmlns:p14="http://schemas.microsoft.com/office/powerpoint/2010/main" val="3644338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jectLeadershi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LeadershipBook3.potx" id="{FA589EC2-89E0-4490-BF87-66EAA3C17F0B}" vid="{9D6338BE-032C-45CD-9BF1-8912E18B15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LeadershipBook4</Template>
  <TotalTime>5210</TotalTime>
  <Words>629</Words>
  <Application>Microsoft Office PowerPoint</Application>
  <PresentationFormat>Custom</PresentationFormat>
  <Paragraphs>69</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ProjectLeadership</vt:lpstr>
      <vt:lpstr>Mini-Module: Organizing &amp; Sequencing Tasks</vt:lpstr>
      <vt:lpstr>Organizing Tasks: The Work Breakdown Structure</vt:lpstr>
      <vt:lpstr>The One-to-Two Rule</vt:lpstr>
      <vt:lpstr>Sequencing and Scheduling Tasks</vt:lpstr>
      <vt:lpstr>Activity – Organizing and Sequencing Tasks</vt:lpstr>
      <vt:lpstr>PowerPoint Presentation</vt:lpstr>
    </vt:vector>
  </TitlesOfParts>
  <Company>Rochester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Leadership</dc:title>
  <dc:creator>Samuel Malachowsky</dc:creator>
  <cp:lastModifiedBy>Samuel Malachowsky</cp:lastModifiedBy>
  <cp:revision>90</cp:revision>
  <dcterms:created xsi:type="dcterms:W3CDTF">2018-05-21T18:12:12Z</dcterms:created>
  <dcterms:modified xsi:type="dcterms:W3CDTF">2018-06-22T07:11:48Z</dcterms:modified>
</cp:coreProperties>
</file>