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8" r:id="rId3"/>
    <p:sldId id="279" r:id="rId4"/>
    <p:sldId id="280" r:id="rId5"/>
    <p:sldId id="281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21" autoAdjust="0"/>
    <p:restoredTop sz="55986" autoAdjust="0"/>
  </p:normalViewPr>
  <p:slideViewPr>
    <p:cSldViewPr snapToGrid="0">
      <p:cViewPr>
        <p:scale>
          <a:sx n="50" d="100"/>
          <a:sy n="50" d="100"/>
        </p:scale>
        <p:origin x="-1104" y="1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chapter</a:t>
            </a:r>
            <a:r>
              <a:rPr lang="en-US" i="1" baseline="0" dirty="0" smtClean="0"/>
              <a:t> 3</a:t>
            </a:r>
            <a:r>
              <a:rPr lang="fr-FR" i="1" baseline="0" dirty="0" smtClean="0"/>
              <a:t>, section 3.6, pages 94-97 </a:t>
            </a:r>
            <a:r>
              <a:rPr lang="en-US" i="1" baseline="0" dirty="0" smtClean="0"/>
              <a:t>of the Project Team Leadership and Communication book.  ISBN: 9781732378902 (Softcover), 9781732378919 (Hardcover).  These slides may only be posted or used in conjunction with the book in a training or classroom environment. Key terms (pages 107-108) are often italicized on the slides.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r>
              <a:rPr lang="en-US" b="1" dirty="0" smtClean="0"/>
              <a:t>Objectives: </a:t>
            </a:r>
            <a:r>
              <a:rPr lang="en-US" dirty="0" smtClean="0"/>
              <a:t>Understand basic issues with project tracking, learn how to calculate earned value and basic scheduling/tracking visualization (10 minutes)</a:t>
            </a:r>
          </a:p>
          <a:p>
            <a:r>
              <a:rPr lang="en-US" b="1" dirty="0" smtClean="0"/>
              <a:t>Activity: </a:t>
            </a:r>
            <a:r>
              <a:rPr lang="en-US" dirty="0" smtClean="0"/>
              <a:t>Tracking Project Progress (10 minutes, section 3.6)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 smtClean="0"/>
              <a:t>Outline</a:t>
            </a:r>
            <a:r>
              <a:rPr lang="en-US" b="1" i="0" baseline="0" dirty="0" smtClean="0"/>
              <a:t>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Tracking Progress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Tracking Earned Value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Scheduling/Tracking Tools and Visualizations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Activity – Tracking Project Progress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4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50">
              <a:defRPr/>
            </a:pPr>
            <a:r>
              <a:rPr lang="en-US" i="1" dirty="0" smtClean="0"/>
              <a:t>Corresponds to section 3.6, </a:t>
            </a:r>
            <a:r>
              <a:rPr lang="en-US" i="1" baseline="0" dirty="0" smtClean="0"/>
              <a:t>pages 94-97 of the Project Team Leadership and Communication book.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63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00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50">
              <a:defRPr/>
            </a:pPr>
            <a:r>
              <a:rPr lang="en-US" i="1" dirty="0" smtClean="0"/>
              <a:t>Corresponds to </a:t>
            </a:r>
            <a:r>
              <a:rPr lang="en-US" i="1" baseline="0" dirty="0" smtClean="0"/>
              <a:t>pages 90-92 and 96 of the Project Team Leadership and Communication book.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Microsoft Project is a</a:t>
            </a:r>
            <a:r>
              <a:rPr lang="en-US" baseline="0" dirty="0" smtClean="0"/>
              <a:t> commonly used software package which utilizes Gantt charts extensively.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78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3.6</a:t>
            </a:r>
            <a:r>
              <a:rPr lang="en-US" i="1" baseline="0" dirty="0" smtClean="0"/>
              <a:t>, pages </a:t>
            </a:r>
            <a:r>
              <a:rPr lang="fr-FR" i="1" baseline="0" dirty="0" smtClean="0"/>
              <a:t>94-97 </a:t>
            </a:r>
            <a:r>
              <a:rPr lang="en-US" i="1" baseline="0" dirty="0" smtClean="0"/>
              <a:t>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Earned value is 45 (45/100 = 45% complete with work).  There are about 136 days in the project.  Task ID 3 is about 33% complete, putting the current date as about June 14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10 minute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45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Chapter 3 includes several additional support elements</a:t>
            </a:r>
            <a:r>
              <a:rPr lang="en-US" i="1" baseline="0" dirty="0" smtClean="0"/>
              <a:t> which could become classroom activities or discussion elements.</a:t>
            </a:r>
          </a:p>
          <a:p>
            <a:endParaRPr lang="en-US" i="1" baseline="0" dirty="0" smtClean="0"/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 smtClean="0"/>
              <a:t>There are quite a few key terms defined on pages 107-108.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 smtClean="0"/>
              <a:t>Review questions cover most of the chapter (page 108, answers on page 223).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dirty="0" smtClean="0"/>
              <a:t>The exercises</a:t>
            </a:r>
            <a:r>
              <a:rPr lang="en-US" i="1" baseline="0" dirty="0" smtClean="0"/>
              <a:t> on pages 109-110 are designed to allow readers to apply and extend what they’ve learned.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5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09307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7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77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4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9831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100"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dirty="0"/>
              <a:t> Designed for </a:t>
            </a:r>
            <a:r>
              <a:rPr lang="en-US" i="1" dirty="0"/>
              <a:t>chapter 3</a:t>
            </a:r>
            <a:r>
              <a:rPr lang="fr-FR" i="1" dirty="0"/>
              <a:t>, section </a:t>
            </a:r>
            <a:r>
              <a:rPr lang="fr-FR" i="1" dirty="0" smtClean="0"/>
              <a:t>3.6, </a:t>
            </a:r>
            <a:r>
              <a:rPr lang="fr-FR" i="1" dirty="0"/>
              <a:t>pages </a:t>
            </a:r>
            <a:r>
              <a:rPr lang="fr-FR" i="1" dirty="0" smtClean="0"/>
              <a:t>94-97 </a:t>
            </a:r>
            <a:r>
              <a:rPr lang="en-US" dirty="0" smtClean="0"/>
              <a:t>of </a:t>
            </a:r>
            <a:r>
              <a:rPr lang="en-US" i="1" dirty="0"/>
              <a:t>Project Team Leadership and Communication </a:t>
            </a:r>
            <a:r>
              <a:rPr lang="en-US" dirty="0"/>
              <a:t>by Samuel Malachowsky, ISBN 9781732378902, 9781732378919.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3345456"/>
          </a:xfrm>
        </p:spPr>
        <p:txBody>
          <a:bodyPr>
            <a:normAutofit/>
          </a:bodyPr>
          <a:lstStyle/>
          <a:p>
            <a:r>
              <a:rPr lang="en-US" dirty="0" smtClean="0"/>
              <a:t>Mini-Module: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Tracking </a:t>
            </a:r>
            <a:r>
              <a:rPr lang="en-US" dirty="0" smtClean="0"/>
              <a:t>&amp; </a:t>
            </a:r>
            <a:r>
              <a:rPr lang="en-US" dirty="0"/>
              <a:t>Visualizing Progress</a:t>
            </a:r>
          </a:p>
        </p:txBody>
      </p:sp>
    </p:spTree>
    <p:extLst>
      <p:ext uri="{BB962C8B-B14F-4D97-AF65-F5344CB8AC3E}">
        <p14:creationId xmlns:p14="http://schemas.microsoft.com/office/powerpoint/2010/main" val="23966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4249271"/>
            <a:ext cx="10972800" cy="1861073"/>
          </a:xfrm>
        </p:spPr>
        <p:txBody>
          <a:bodyPr/>
          <a:lstStyle/>
          <a:p>
            <a:r>
              <a:rPr lang="en-US" dirty="0" smtClean="0"/>
              <a:t>A main concern of project tracking is visibility.  Often, the team isn’t aware of how far along they are due to long phases</a:t>
            </a:r>
          </a:p>
          <a:p>
            <a:r>
              <a:rPr lang="en-US" i="1" dirty="0" smtClean="0"/>
              <a:t>Project Visibility</a:t>
            </a:r>
            <a:r>
              <a:rPr lang="en-US" dirty="0" smtClean="0"/>
              <a:t> is often only achieved when phases are started or completed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Tracking Progress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35784" y="1647092"/>
            <a:ext cx="8318678" cy="2150357"/>
            <a:chOff x="5768068" y="3834040"/>
            <a:chExt cx="5745163" cy="1485110"/>
          </a:xfrm>
        </p:grpSpPr>
        <p:pic>
          <p:nvPicPr>
            <p:cNvPr id="4098" name="Picture 2" descr="C:\Users\sam\Dropbox\Books\Project Team Leadership and Communication\curriculum\images\TrackingVisibility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8068" y="4893582"/>
              <a:ext cx="5745163" cy="425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Picture 3" descr="C:\Users\sam\Dropbox\Books\Project Team Leadership and Communication\curriculum\images\TrackingVisibility1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8068" y="3834040"/>
              <a:ext cx="5745163" cy="425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0" name="Picture 4" descr="C:\Users\sam\Dropbox\Books\Project Team Leadership and Communication\curriculum\images\TrackingVisibility2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8068" y="4363811"/>
              <a:ext cx="5745163" cy="425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118534" y="6355623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94.</a:t>
            </a:r>
          </a:p>
          <a:p>
            <a:pPr algn="r"/>
            <a:r>
              <a:rPr lang="en-US" sz="1100" dirty="0"/>
              <a:t>  McConnell, Steve. Rapid Development: Taming Wild Software Schedules. Redmond, </a:t>
            </a:r>
            <a:r>
              <a:rPr lang="en-US" sz="1100" dirty="0" smtClean="0"/>
              <a:t>WA: Microsoft </a:t>
            </a:r>
            <a:r>
              <a:rPr lang="en-US" sz="1100" dirty="0"/>
              <a:t>Press. p. 57. </a:t>
            </a:r>
            <a:r>
              <a:rPr lang="en-US" sz="1100" dirty="0" smtClean="0"/>
              <a:t>1996.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549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600206"/>
            <a:ext cx="6210748" cy="4525963"/>
          </a:xfrm>
        </p:spPr>
        <p:txBody>
          <a:bodyPr>
            <a:normAutofit/>
          </a:bodyPr>
          <a:lstStyle/>
          <a:p>
            <a:r>
              <a:rPr lang="en-US" dirty="0"/>
              <a:t>Tasks or groups of tasks are often tracked with little </a:t>
            </a:r>
            <a:r>
              <a:rPr lang="en-US" i="1" dirty="0"/>
              <a:t>granularity</a:t>
            </a:r>
            <a:r>
              <a:rPr lang="en-US" dirty="0"/>
              <a:t> (large chunks instead of small) and simple </a:t>
            </a:r>
            <a:r>
              <a:rPr lang="en-US" dirty="0" smtClean="0"/>
              <a:t>not-started / started / complete </a:t>
            </a:r>
            <a:r>
              <a:rPr lang="en-US" dirty="0"/>
              <a:t>progress </a:t>
            </a:r>
            <a:r>
              <a:rPr lang="en-US" dirty="0" smtClean="0"/>
              <a:t>reporting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By giving each task a relative weight and assigning </a:t>
            </a:r>
            <a:r>
              <a:rPr lang="en-US" i="1" dirty="0"/>
              <a:t>earned value</a:t>
            </a:r>
            <a:r>
              <a:rPr lang="en-US" dirty="0"/>
              <a:t> to sub-tasks, the percentage of progress can be calculated (example: 660/2100=31% complete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Calculated </a:t>
            </a:r>
            <a:r>
              <a:rPr lang="en-US" i="1" dirty="0"/>
              <a:t>earned value</a:t>
            </a:r>
            <a:r>
              <a:rPr lang="en-US" dirty="0"/>
              <a:t> can be compared to the time or resources </a:t>
            </a:r>
            <a:r>
              <a:rPr lang="en-US" dirty="0" smtClean="0"/>
              <a:t>expended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Tracking Earned Value</a:t>
            </a:r>
            <a:endParaRPr lang="en-US" dirty="0"/>
          </a:p>
        </p:txBody>
      </p:sp>
      <p:pic>
        <p:nvPicPr>
          <p:cNvPr id="8" name="Picture 6" descr="C:\Users\sam\Dropbox\Books\Project Team Leadership and Communication\curriculum\images\EarnedValue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3542" y="1957892"/>
            <a:ext cx="4179157" cy="1613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Users\sam\Dropbox\Books\Project Team Leadership and Communication\curriculum\images\EarnedValue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3542" y="4111999"/>
            <a:ext cx="4176146" cy="1610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Diagrams: </a:t>
            </a:r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</a:t>
            </a:r>
            <a:r>
              <a:rPr lang="en-US" sz="1100" dirty="0" smtClean="0"/>
              <a:t>95.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29171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Scheduling/Tracking Tools and Visualizations</a:t>
            </a:r>
            <a:endParaRPr lang="en-US" dirty="0"/>
          </a:p>
        </p:txBody>
      </p:sp>
      <p:pic>
        <p:nvPicPr>
          <p:cNvPr id="3074" name="Picture 2" descr="C:\Users\sam\Dropbox\Books\Project Team Leadership and Communication\curriculum\images\MilestoneChar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8273" y="1585873"/>
            <a:ext cx="5348576" cy="1547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sam\Dropbox\Books\Project Team Leadership and Communication\curriculum\images\TrackingGanttChar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8071" y="2558578"/>
            <a:ext cx="4904201" cy="1787282"/>
          </a:xfrm>
          <a:prstGeom prst="rect">
            <a:avLst/>
          </a:prstGeom>
          <a:noFill/>
          <a:ln w="63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sam\Dropbox\Books\Project Team Leadership and Communication\curriculum\images\SchedulingDashboar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8273" y="3728567"/>
            <a:ext cx="5583276" cy="2449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117167" y="1585873"/>
            <a:ext cx="5066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Milestone Charts </a:t>
            </a:r>
            <a:r>
              <a:rPr lang="en-US" sz="2000" dirty="0" smtClean="0"/>
              <a:t>list major points in time, or </a:t>
            </a:r>
            <a:r>
              <a:rPr lang="en-US" sz="2000" i="1" dirty="0" smtClean="0"/>
              <a:t>milestones,</a:t>
            </a:r>
            <a:r>
              <a:rPr lang="en-US" sz="2000" dirty="0" smtClean="0"/>
              <a:t> such as phases ending 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Diagrams: </a:t>
            </a:r>
            <a:r>
              <a:rPr lang="en-US" sz="1100" dirty="0"/>
              <a:t>Malachowsky, Samuel. Project Team Leadership and Communication. </a:t>
            </a:r>
            <a:r>
              <a:rPr lang="en-US" sz="1100" dirty="0" err="1"/>
              <a:t>Lintwood</a:t>
            </a:r>
            <a:r>
              <a:rPr lang="en-US" sz="1100" dirty="0"/>
              <a:t> Press. 2018. p. </a:t>
            </a:r>
            <a:r>
              <a:rPr lang="en-US" sz="1100" dirty="0" smtClean="0"/>
              <a:t>92, 96.</a:t>
            </a:r>
            <a:endParaRPr 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6369219" y="5470390"/>
            <a:ext cx="4904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Many software packages and online tools are specifically designed for managing projects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6772899" y="4426537"/>
            <a:ext cx="4904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Gantt Charts</a:t>
            </a:r>
            <a:r>
              <a:rPr lang="en-US" sz="2000" dirty="0" smtClean="0"/>
              <a:t> provide an easy-to-understand visualization of the schedule and progress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86295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Examine the following project status information: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teams of 3-4:</a:t>
            </a:r>
          </a:p>
          <a:p>
            <a:r>
              <a:rPr lang="en-US" dirty="0" smtClean="0"/>
              <a:t>Calculate the percentage complete, or </a:t>
            </a:r>
            <a:r>
              <a:rPr lang="en-US" i="1" dirty="0" smtClean="0"/>
              <a:t>earned value</a:t>
            </a:r>
            <a:endParaRPr lang="en-US" dirty="0" smtClean="0"/>
          </a:p>
          <a:p>
            <a:r>
              <a:rPr lang="en-US" dirty="0" smtClean="0"/>
              <a:t>Using a whiteboard or application, create a basic </a:t>
            </a:r>
            <a:r>
              <a:rPr lang="en-US" i="1" dirty="0" smtClean="0"/>
              <a:t>Gantt chart.</a:t>
            </a:r>
            <a:r>
              <a:rPr lang="en-US" dirty="0" smtClean="0"/>
              <a:t>  Estimate the total time elapsed for the project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Tracking Project Progress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060863"/>
              </p:ext>
            </p:extLst>
          </p:nvPr>
        </p:nvGraphicFramePr>
        <p:xfrm>
          <a:off x="1422394" y="2091269"/>
          <a:ext cx="909320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334"/>
                <a:gridCol w="3725333"/>
                <a:gridCol w="1371600"/>
                <a:gridCol w="1490133"/>
                <a:gridCol w="677334"/>
                <a:gridCol w="1405466"/>
              </a:tblGrid>
              <a:tr h="32657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Task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Units of Work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Units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Complete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Days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Start Date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Plow/cultivate soil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April 30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Plant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seeds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May 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Water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, weed, and fertilize  growing crops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May 15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Initial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harvest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August 20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Water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, weed, and fertilize  growing crops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August 27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Second harvest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September 20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180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3005069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Questions /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5312</TotalTime>
  <Words>632</Words>
  <Application>Microsoft Office PowerPoint</Application>
  <PresentationFormat>Custom</PresentationFormat>
  <Paragraphs>101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ProjectLeadership</vt:lpstr>
      <vt:lpstr>Mini-Module: Tracking &amp; Visualizing Progress</vt:lpstr>
      <vt:lpstr>Tracking Progress</vt:lpstr>
      <vt:lpstr>Tracking Earned Value</vt:lpstr>
      <vt:lpstr>Scheduling/Tracking Tools and Visualizations</vt:lpstr>
      <vt:lpstr>Activity – Tracking Project Progress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94</cp:revision>
  <dcterms:created xsi:type="dcterms:W3CDTF">2018-05-21T18:12:12Z</dcterms:created>
  <dcterms:modified xsi:type="dcterms:W3CDTF">2018-06-25T11:43:54Z</dcterms:modified>
</cp:coreProperties>
</file>