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66" d="100"/>
          <a:sy n="66" d="100"/>
        </p:scale>
        <p:origin x="135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4</a:t>
            </a:r>
            <a:r>
              <a:rPr lang="fr-FR" i="1" baseline="0" dirty="0" smtClean="0"/>
              <a:t>, sections 4.1, 4.3, and 4.4, pages 111-114 and 123-125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Introduce basic team development concepts such as success factors, development stages, and basic needs (10 minutes)</a:t>
            </a:r>
          </a:p>
          <a:p>
            <a:r>
              <a:rPr lang="en-US" b="1" dirty="0" smtClean="0"/>
              <a:t>Activity: </a:t>
            </a:r>
            <a:r>
              <a:rPr lang="en-US" dirty="0" smtClean="0"/>
              <a:t>Which Stage of Development? (5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What Makes a Team Successful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Team Development Stages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Team Needs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Which Stage of Development?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section 4.1, pages 111-114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60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4.3, </a:t>
            </a:r>
            <a:r>
              <a:rPr lang="en-US" i="1" baseline="0" dirty="0" smtClean="0"/>
              <a:t>pages 123-124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76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4.4, </a:t>
            </a:r>
            <a:r>
              <a:rPr lang="en-US" i="1" baseline="0" dirty="0" smtClean="0"/>
              <a:t>pages 124-125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These are covered in more detail in the following Mini-Modules: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(#19)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Managing Conflict (section 4.6)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(#20) Building Team Trust and Commitment (section 4.5, 4.7)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(#21) Building Accountability and Focusing on Results (sections 4.8 and 4.9)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4.3, </a:t>
            </a:r>
            <a:r>
              <a:rPr lang="en-US" i="1" baseline="0" dirty="0" smtClean="0"/>
              <a:t>pages 123-124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Can be a basic, instructor-lead reinforcement activity</a:t>
            </a:r>
          </a:p>
          <a:p>
            <a:endParaRPr lang="en-US" dirty="0" smtClean="0"/>
          </a:p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Storming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Performing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Performing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Storming</a:t>
            </a:r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7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Chapter </a:t>
            </a:r>
            <a:r>
              <a:rPr lang="en-US" i="1" smtClean="0"/>
              <a:t>4 </a:t>
            </a:r>
            <a:r>
              <a:rPr lang="en-US" i="1" dirty="0" smtClean="0"/>
              <a:t>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145-146.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146-147,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147-148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</a:t>
            </a:r>
            <a:r>
              <a:rPr lang="en-US" dirty="0"/>
              <a:t>4, sections </a:t>
            </a:r>
            <a:r>
              <a:rPr lang="en-US" dirty="0" smtClean="0"/>
              <a:t>4.1, 4.3, and 4.4, </a:t>
            </a:r>
            <a:r>
              <a:rPr lang="en-US" dirty="0"/>
              <a:t>pages 111-114 and </a:t>
            </a:r>
            <a:r>
              <a:rPr lang="en-US" dirty="0" smtClean="0"/>
              <a:t>123-125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Team Development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Success </a:t>
            </a:r>
            <a:r>
              <a:rPr lang="en-US" dirty="0"/>
              <a:t>Factors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Successful teams include one or more ‘ingredients’:</a:t>
            </a:r>
          </a:p>
          <a:p>
            <a:pPr lvl="1"/>
            <a:r>
              <a:rPr lang="en-US" dirty="0" smtClean="0"/>
              <a:t>Complimentary skillsets</a:t>
            </a:r>
          </a:p>
          <a:p>
            <a:pPr lvl="2"/>
            <a:r>
              <a:rPr lang="en-US" dirty="0" smtClean="0"/>
              <a:t>Some overlap, but intentional, effective diversity of skills</a:t>
            </a:r>
          </a:p>
          <a:p>
            <a:pPr lvl="1"/>
            <a:r>
              <a:rPr lang="en-US" dirty="0" smtClean="0"/>
              <a:t>Common purpose and goals</a:t>
            </a:r>
          </a:p>
          <a:p>
            <a:pPr lvl="2"/>
            <a:r>
              <a:rPr lang="en-US" dirty="0" smtClean="0"/>
              <a:t>All team members are aware of why their project is important</a:t>
            </a:r>
          </a:p>
          <a:p>
            <a:pPr lvl="1"/>
            <a:r>
              <a:rPr lang="en-US" dirty="0" smtClean="0"/>
              <a:t>Good planning</a:t>
            </a:r>
          </a:p>
          <a:p>
            <a:pPr lvl="2"/>
            <a:r>
              <a:rPr lang="en-US" dirty="0" smtClean="0"/>
              <a:t>Plans are clearly laid-out ahead of time, and all team members can rely on each other to follow them</a:t>
            </a:r>
          </a:p>
          <a:p>
            <a:pPr lvl="1"/>
            <a:r>
              <a:rPr lang="en-US" dirty="0" smtClean="0"/>
              <a:t>Effective leadership</a:t>
            </a:r>
          </a:p>
          <a:p>
            <a:pPr lvl="2"/>
            <a:r>
              <a:rPr lang="en-US" dirty="0" smtClean="0"/>
              <a:t>Strong leaders that match the culture of the team and project</a:t>
            </a:r>
          </a:p>
          <a:p>
            <a:pPr lvl="1"/>
            <a:r>
              <a:rPr lang="en-US" dirty="0" smtClean="0"/>
              <a:t>Appropriate motivators</a:t>
            </a:r>
          </a:p>
          <a:p>
            <a:pPr lvl="2"/>
            <a:r>
              <a:rPr lang="en-US" dirty="0" smtClean="0"/>
              <a:t>Motivators that match the culture of the team as well as the individuals on it</a:t>
            </a:r>
          </a:p>
          <a:p>
            <a:pPr lvl="1"/>
            <a:r>
              <a:rPr lang="en-US" dirty="0" smtClean="0"/>
              <a:t>‘Chemistry’</a:t>
            </a:r>
          </a:p>
          <a:p>
            <a:pPr lvl="2"/>
            <a:r>
              <a:rPr lang="en-US" dirty="0" smtClean="0"/>
              <a:t>Chemistry is hard to define, but you’ll know it when you see it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Team Successful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88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Dr. Bruce Tuckman articulates 4 stages which teams must</a:t>
            </a:r>
            <a:br>
              <a:rPr lang="en-US" dirty="0" smtClean="0"/>
            </a:br>
            <a:r>
              <a:rPr lang="en-US" dirty="0" smtClean="0"/>
              <a:t>pass as they develop:</a:t>
            </a:r>
          </a:p>
          <a:p>
            <a:r>
              <a:rPr lang="en-US" b="1" dirty="0" smtClean="0"/>
              <a:t>Forming</a:t>
            </a:r>
            <a:r>
              <a:rPr lang="en-US" dirty="0" smtClean="0"/>
              <a:t> – the team comes together, and the project gains</a:t>
            </a:r>
            <a:br>
              <a:rPr lang="en-US" dirty="0" smtClean="0"/>
            </a:br>
            <a:r>
              <a:rPr lang="en-US" dirty="0" smtClean="0"/>
              <a:t>little benefit from the ‘team’ - productivity is similar to each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working independently</a:t>
            </a:r>
          </a:p>
          <a:p>
            <a:r>
              <a:rPr lang="en-US" b="1" dirty="0" smtClean="0"/>
              <a:t>Storming</a:t>
            </a:r>
            <a:r>
              <a:rPr lang="en-US" dirty="0" smtClean="0"/>
              <a:t> – clashes and disagreements begin as the team tries to determine leadership and ‘rules’ for how they will work together.  Productivity may drop</a:t>
            </a:r>
          </a:p>
          <a:p>
            <a:r>
              <a:rPr lang="en-US" b="1" dirty="0" smtClean="0"/>
              <a:t>Norming</a:t>
            </a:r>
            <a:r>
              <a:rPr lang="en-US" dirty="0" smtClean="0"/>
              <a:t> – ‘storming’ is lessening and the ‘rules,’ or ‘norms’ for the group are rapidly developing.  Productivity begins to increase, the group starts to identify as a team</a:t>
            </a:r>
          </a:p>
          <a:p>
            <a:r>
              <a:rPr lang="en-US" b="1" dirty="0" smtClean="0"/>
              <a:t>Performing</a:t>
            </a:r>
            <a:r>
              <a:rPr lang="en-US" dirty="0" smtClean="0"/>
              <a:t> – The team reaches increasing efficiency, gaining the efficiencies of working together rather than separate.  The team now focuses externally on the work at hand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Development Stages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3292" y="1567932"/>
            <a:ext cx="2844598" cy="16082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123.</a:t>
            </a:r>
          </a:p>
          <a:p>
            <a:pPr algn="r"/>
            <a:r>
              <a:rPr lang="en-US" sz="1100" dirty="0"/>
              <a:t>  Tuckman, Bruce. “Developmental sequence in small groups”. Psychological Bulletin. 63 (6). </a:t>
            </a:r>
            <a:r>
              <a:rPr lang="en-US" sz="1100" dirty="0" smtClean="0"/>
              <a:t>p. 384–99</a:t>
            </a:r>
            <a:r>
              <a:rPr lang="en-US" sz="1100" dirty="0"/>
              <a:t>. 1965.</a:t>
            </a:r>
          </a:p>
        </p:txBody>
      </p:sp>
    </p:spTree>
    <p:extLst>
      <p:ext uri="{BB962C8B-B14F-4D97-AF65-F5344CB8AC3E}">
        <p14:creationId xmlns:p14="http://schemas.microsoft.com/office/powerpoint/2010/main" val="5537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776395"/>
            <a:ext cx="10972800" cy="1349774"/>
          </a:xfrm>
        </p:spPr>
        <p:txBody>
          <a:bodyPr/>
          <a:lstStyle/>
          <a:p>
            <a:r>
              <a:rPr lang="en-US" dirty="0" smtClean="0"/>
              <a:t>Similar to Maslow’s hierarchy of needs, teams have basic needs</a:t>
            </a:r>
          </a:p>
          <a:p>
            <a:pPr lvl="1"/>
            <a:r>
              <a:rPr lang="en-US" dirty="0" smtClean="0"/>
              <a:t>Needs at the bottom (such as trust) must be satisfied before those higher-up can be addressed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Needs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2750" y="1578690"/>
            <a:ext cx="4105275" cy="2786062"/>
          </a:xfrm>
        </p:spPr>
      </p:pic>
      <p:sp>
        <p:nvSpPr>
          <p:cNvPr id="4" name="TextBox 3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124.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</a:t>
            </a:r>
            <a:r>
              <a:rPr lang="en-US" sz="1100" dirty="0" smtClean="0"/>
              <a:t>Francisco: </a:t>
            </a:r>
            <a:r>
              <a:rPr lang="en-US" sz="1100" dirty="0" err="1" smtClean="0"/>
              <a:t>Jossey</a:t>
            </a:r>
            <a:r>
              <a:rPr lang="en-US" sz="1100" dirty="0" smtClean="0"/>
              <a:t>-Bass. </a:t>
            </a:r>
            <a:r>
              <a:rPr lang="en-US" sz="1100" dirty="0"/>
              <a:t>2002.</a:t>
            </a:r>
          </a:p>
        </p:txBody>
      </p:sp>
    </p:spTree>
    <p:extLst>
      <p:ext uri="{BB962C8B-B14F-4D97-AF65-F5344CB8AC3E}">
        <p14:creationId xmlns:p14="http://schemas.microsoft.com/office/powerpoint/2010/main" val="178524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Which Stage of Development?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86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Which of the following team development stages to the teams on the right seem to be experiencing?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Forming</a:t>
            </a:r>
          </a:p>
          <a:p>
            <a:r>
              <a:rPr lang="en-US" sz="2400" dirty="0" smtClean="0"/>
              <a:t>Storming</a:t>
            </a:r>
          </a:p>
          <a:p>
            <a:r>
              <a:rPr lang="en-US" sz="2400" dirty="0" smtClean="0"/>
              <a:t>Norming</a:t>
            </a:r>
          </a:p>
          <a:p>
            <a:r>
              <a:rPr lang="en-US" sz="2400" dirty="0" smtClean="0"/>
              <a:t>Performing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6"/>
            <a:ext cx="69088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There is quite a bit of conflict happening and team members seem unsure if the group will ever be effective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 </a:t>
            </a:r>
            <a:r>
              <a:rPr lang="en-US" b="1" i="1" dirty="0"/>
              <a:t>team members seem courteous, but are acting as separate individuals working independently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 team feels a shared sense of purpose and identity, and outsiders recognize their ability to get things done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Most </a:t>
            </a:r>
            <a:r>
              <a:rPr lang="en-US" b="1" i="1" dirty="0"/>
              <a:t>conflict has subsided and many of the ‘rules’ seem to be in 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The project seems to be benefitting from the efficiencies of team members working together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Some team members are dominating the ‘conversation’ and others are afraid to speak up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534039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Tuckman</a:t>
            </a:r>
            <a:r>
              <a:rPr lang="en-US" sz="1100" dirty="0"/>
              <a:t>, Bruce. “Developmental sequence in small groups”. Psychological Bulletin. 63 (6). </a:t>
            </a:r>
            <a:r>
              <a:rPr lang="en-US" sz="1100" dirty="0" smtClean="0"/>
              <a:t>p. 384–99</a:t>
            </a:r>
            <a:r>
              <a:rPr lang="en-US" sz="1100" dirty="0"/>
              <a:t>. 1965.</a:t>
            </a:r>
          </a:p>
        </p:txBody>
      </p:sp>
    </p:spTree>
    <p:extLst>
      <p:ext uri="{BB962C8B-B14F-4D97-AF65-F5344CB8AC3E}">
        <p14:creationId xmlns:p14="http://schemas.microsoft.com/office/powerpoint/2010/main" val="26153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5629</TotalTime>
  <Words>727</Words>
  <Application>Microsoft Office PowerPoint</Application>
  <PresentationFormat>Widescreen</PresentationFormat>
  <Paragraphs>85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ProjectLeadership</vt:lpstr>
      <vt:lpstr>Mini-Module: Team Development  Success Factors</vt:lpstr>
      <vt:lpstr>What Makes a Team Successful</vt:lpstr>
      <vt:lpstr>Team Development Stages</vt:lpstr>
      <vt:lpstr>Team Needs</vt:lpstr>
      <vt:lpstr>Activity – Which Stage of Development?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106</cp:revision>
  <dcterms:created xsi:type="dcterms:W3CDTF">2018-05-21T18:12:12Z</dcterms:created>
  <dcterms:modified xsi:type="dcterms:W3CDTF">2018-10-23T23:25:44Z</dcterms:modified>
</cp:coreProperties>
</file>