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8" r:id="rId3"/>
    <p:sldId id="279" r:id="rId4"/>
    <p:sldId id="280" r:id="rId5"/>
    <p:sldId id="281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9" autoAdjust="0"/>
    <p:restoredTop sz="55986" autoAdjust="0"/>
  </p:normalViewPr>
  <p:slideViewPr>
    <p:cSldViewPr snapToGrid="0">
      <p:cViewPr varScale="1">
        <p:scale>
          <a:sx n="66" d="100"/>
          <a:sy n="66" d="100"/>
        </p:scale>
        <p:origin x="148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89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E6916A-2F30-4BD5-A05E-656FEC62A0E7}" type="datetimeFigureOut">
              <a:rPr lang="en-US" smtClean="0"/>
              <a:t>10/23/2018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32E4-4C49-4E27-8846-7ED75FA30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32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chapter</a:t>
            </a:r>
            <a:r>
              <a:rPr lang="en-US" i="1" baseline="0" dirty="0" smtClean="0"/>
              <a:t> 4</a:t>
            </a:r>
            <a:r>
              <a:rPr lang="fr-FR" i="1" baseline="0" dirty="0" smtClean="0"/>
              <a:t>, section 4.2, pages 114-122 o</a:t>
            </a:r>
            <a:r>
              <a:rPr lang="en-US" i="1" baseline="0" dirty="0" smtClean="0"/>
              <a:t>f the Project Team Leadership and Communication book.  ISBN: 9781732378902 (Softcover), 9781732378919 (Hardcover).  These slides may only be posted or used in conjunction with the book in a training or classroom environment. Key terms (pages 145-146) are often italicized on the slides.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i="1" baseline="0" dirty="0" smtClean="0"/>
          </a:p>
          <a:p>
            <a:r>
              <a:rPr lang="en-US" b="1" dirty="0" smtClean="0"/>
              <a:t>Objectives:</a:t>
            </a:r>
            <a:r>
              <a:rPr lang="en-US" dirty="0" smtClean="0"/>
              <a:t> Learn 4 common team structures and 5 common team member roles (10 minutes)</a:t>
            </a:r>
          </a:p>
          <a:p>
            <a:r>
              <a:rPr lang="en-US" b="1" dirty="0" smtClean="0"/>
              <a:t>Activity:</a:t>
            </a:r>
            <a:r>
              <a:rPr lang="en-US" dirty="0" smtClean="0"/>
              <a:t> Team Structures (5 minutes)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i="0" baseline="0" dirty="0" smtClean="0"/>
              <a:t>Outline: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Common Team Structures (2 slides)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Common Team Roles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Activity – Team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94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114-116 of the Project Team Leadership and Communication book.</a:t>
            </a:r>
            <a:endParaRPr lang="en-US" i="1" dirty="0" smtClean="0"/>
          </a:p>
          <a:p>
            <a:endParaRPr lang="en-US" dirty="0" smtClean="0"/>
          </a:p>
          <a:p>
            <a:r>
              <a:rPr lang="en-US" i="1" dirty="0" smtClean="0"/>
              <a:t>Team structures are influenced</a:t>
            </a:r>
            <a:r>
              <a:rPr lang="en-US" i="1" baseline="0" dirty="0" smtClean="0"/>
              <a:t> by the organizational culture, processes, and industry (pages 118-119)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47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116-118 of the Project Team Leadership and Communication book.</a:t>
            </a:r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53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</a:t>
            </a:r>
            <a:r>
              <a:rPr lang="en-US" i="1" baseline="0" dirty="0" smtClean="0"/>
              <a:t>pages 119-122 of the Project Team Leadership and Communication book.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60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Corresponds to section 4.2, </a:t>
            </a:r>
            <a:r>
              <a:rPr lang="en-US" i="1" baseline="0" dirty="0" smtClean="0"/>
              <a:t>pages 114-122 of the Project Team Leadership and Communication book.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5</a:t>
            </a:r>
            <a:r>
              <a:rPr lang="en-US" baseline="0" dirty="0" smtClean="0"/>
              <a:t> Minute activity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Can be a basic, instructor-lead reinforcement activity</a:t>
            </a:r>
          </a:p>
          <a:p>
            <a:endParaRPr lang="en-US" dirty="0" smtClean="0"/>
          </a:p>
          <a:p>
            <a:r>
              <a:rPr lang="en-US" dirty="0" smtClean="0"/>
              <a:t>Answers: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Interdisciplinary team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Top-down</a:t>
            </a:r>
            <a:r>
              <a:rPr lang="en-US" baseline="0" dirty="0" smtClean="0"/>
              <a:t> team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Superstar-support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Top-down</a:t>
            </a:r>
            <a:r>
              <a:rPr lang="en-US" baseline="0" dirty="0" smtClean="0"/>
              <a:t>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Large/variable-structure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Superstar-support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Large/variable-structure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Interdisciplinary team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baseline="0" dirty="0" smtClean="0"/>
              <a:t>All types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7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smtClean="0"/>
              <a:t>Chapter </a:t>
            </a:r>
            <a:r>
              <a:rPr lang="en-US" i="1" smtClean="0"/>
              <a:t>4 </a:t>
            </a:r>
            <a:r>
              <a:rPr lang="en-US" i="1" dirty="0" smtClean="0"/>
              <a:t>includes several additional support elements</a:t>
            </a:r>
            <a:r>
              <a:rPr lang="en-US" i="1" baseline="0" dirty="0" smtClean="0"/>
              <a:t> which could become classroom activities or discussion elements.</a:t>
            </a:r>
          </a:p>
          <a:p>
            <a:endParaRPr lang="en-US" i="1" baseline="0" dirty="0" smtClean="0"/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There are quite a few key terms defined on pages 145-146.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baseline="0" dirty="0" smtClean="0"/>
              <a:t>Review questions cover most of the chapter (pages 146-147, answers on page 223).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i="1" dirty="0" smtClean="0"/>
              <a:t>The exercises</a:t>
            </a:r>
            <a:r>
              <a:rPr lang="en-US" i="1" baseline="0" dirty="0" smtClean="0"/>
              <a:t> on pages 147-148 are designed to allow readers to apply and extend what they’ve learned.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32E4-4C49-4E27-8846-7ED75FA30D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5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044472" y="978639"/>
            <a:ext cx="1143000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10363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>
            <a:norm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6" name="Rectangle 135"/>
          <p:cNvSpPr/>
          <p:nvPr/>
        </p:nvSpPr>
        <p:spPr>
          <a:xfrm>
            <a:off x="7560207" y="445848"/>
            <a:ext cx="1905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13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05200" y="6489708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8" name="Hexagon 137"/>
          <p:cNvSpPr/>
          <p:nvPr/>
        </p:nvSpPr>
        <p:spPr>
          <a:xfrm>
            <a:off x="4069501" y="561543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0" name="Hexagon 139"/>
          <p:cNvSpPr/>
          <p:nvPr/>
        </p:nvSpPr>
        <p:spPr>
          <a:xfrm>
            <a:off x="1757559" y="604241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1" name="Hexagon 140"/>
          <p:cNvSpPr/>
          <p:nvPr/>
        </p:nvSpPr>
        <p:spPr>
          <a:xfrm>
            <a:off x="3299847" y="604241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2" name="Hexagon 141"/>
          <p:cNvSpPr/>
          <p:nvPr/>
        </p:nvSpPr>
        <p:spPr>
          <a:xfrm>
            <a:off x="6369541" y="6019720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144" name="Hexagon 143"/>
          <p:cNvSpPr/>
          <p:nvPr/>
        </p:nvSpPr>
        <p:spPr>
          <a:xfrm>
            <a:off x="217161" y="6051914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6" name="Hexagon 145"/>
          <p:cNvSpPr/>
          <p:nvPr/>
        </p:nvSpPr>
        <p:spPr>
          <a:xfrm>
            <a:off x="2531911" y="5621012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7" name="Hexagon 146"/>
          <p:cNvSpPr/>
          <p:nvPr/>
        </p:nvSpPr>
        <p:spPr>
          <a:xfrm>
            <a:off x="989660" y="5636203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8" name="Hexagon 147"/>
          <p:cNvSpPr/>
          <p:nvPr/>
        </p:nvSpPr>
        <p:spPr>
          <a:xfrm>
            <a:off x="5597689" y="5585380"/>
            <a:ext cx="990600" cy="868680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1" name="Hexagon 150"/>
          <p:cNvSpPr/>
          <p:nvPr/>
        </p:nvSpPr>
        <p:spPr>
          <a:xfrm>
            <a:off x="4828797" y="6014377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5" name="Hexagon 154"/>
          <p:cNvSpPr/>
          <p:nvPr/>
        </p:nvSpPr>
        <p:spPr>
          <a:xfrm>
            <a:off x="7913461" y="6035295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9" name="Hexagon 158"/>
          <p:cNvSpPr/>
          <p:nvPr/>
        </p:nvSpPr>
        <p:spPr>
          <a:xfrm>
            <a:off x="7146285" y="5598080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3" name="Hexagon 162"/>
          <p:cNvSpPr/>
          <p:nvPr/>
        </p:nvSpPr>
        <p:spPr>
          <a:xfrm>
            <a:off x="210985" y="-1404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4" name="Hexagon 163"/>
          <p:cNvSpPr/>
          <p:nvPr/>
        </p:nvSpPr>
        <p:spPr>
          <a:xfrm>
            <a:off x="8711852" y="40545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5" name="Hexagon 164"/>
          <p:cNvSpPr/>
          <p:nvPr/>
        </p:nvSpPr>
        <p:spPr>
          <a:xfrm>
            <a:off x="3304609" y="-20094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6" name="Hexagon 165"/>
          <p:cNvSpPr/>
          <p:nvPr/>
        </p:nvSpPr>
        <p:spPr>
          <a:xfrm>
            <a:off x="4849660" y="-18812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7" name="Hexagon 166"/>
          <p:cNvSpPr/>
          <p:nvPr/>
        </p:nvSpPr>
        <p:spPr>
          <a:xfrm>
            <a:off x="972991" y="1259865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8" name="Hexagon 167"/>
          <p:cNvSpPr/>
          <p:nvPr/>
        </p:nvSpPr>
        <p:spPr>
          <a:xfrm>
            <a:off x="8711852" y="1254309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9" name="Hexagon 168"/>
          <p:cNvSpPr/>
          <p:nvPr/>
        </p:nvSpPr>
        <p:spPr>
          <a:xfrm>
            <a:off x="4852835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0" name="Hexagon 169"/>
          <p:cNvSpPr/>
          <p:nvPr/>
        </p:nvSpPr>
        <p:spPr>
          <a:xfrm>
            <a:off x="3304609" y="833872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1" name="Hexagon 170"/>
          <p:cNvSpPr/>
          <p:nvPr/>
        </p:nvSpPr>
        <p:spPr>
          <a:xfrm>
            <a:off x="984899" y="40579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2" name="Hexagon 171"/>
          <p:cNvSpPr/>
          <p:nvPr/>
        </p:nvSpPr>
        <p:spPr>
          <a:xfrm>
            <a:off x="4080615" y="1260855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4" name="Hexagon 173"/>
          <p:cNvSpPr/>
          <p:nvPr/>
        </p:nvSpPr>
        <p:spPr>
          <a:xfrm>
            <a:off x="1752003" y="83605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6" name="Hexagon 175"/>
          <p:cNvSpPr/>
          <p:nvPr/>
        </p:nvSpPr>
        <p:spPr>
          <a:xfrm>
            <a:off x="2531911" y="125986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8" name="Hexagon 177"/>
          <p:cNvSpPr/>
          <p:nvPr/>
        </p:nvSpPr>
        <p:spPr>
          <a:xfrm>
            <a:off x="1765496" y="-11668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9" name="Hexagon 178"/>
          <p:cNvSpPr/>
          <p:nvPr/>
        </p:nvSpPr>
        <p:spPr>
          <a:xfrm>
            <a:off x="4074265" y="406889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0" name="Hexagon 179"/>
          <p:cNvSpPr/>
          <p:nvPr/>
        </p:nvSpPr>
        <p:spPr>
          <a:xfrm>
            <a:off x="2529531" y="40579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1" name="Hexagon 180"/>
          <p:cNvSpPr/>
          <p:nvPr/>
        </p:nvSpPr>
        <p:spPr>
          <a:xfrm>
            <a:off x="210985" y="84002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2" name="Hexagon 181"/>
          <p:cNvSpPr/>
          <p:nvPr/>
        </p:nvSpPr>
        <p:spPr>
          <a:xfrm>
            <a:off x="7934455" y="-8981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3" name="Hexagon 182"/>
          <p:cNvSpPr/>
          <p:nvPr/>
        </p:nvSpPr>
        <p:spPr>
          <a:xfrm>
            <a:off x="6396755" y="-1600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4" name="Hexagon 183"/>
          <p:cNvSpPr/>
          <p:nvPr/>
        </p:nvSpPr>
        <p:spPr>
          <a:xfrm>
            <a:off x="6384228" y="832089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5" name="Hexagon 184"/>
          <p:cNvSpPr/>
          <p:nvPr/>
        </p:nvSpPr>
        <p:spPr>
          <a:xfrm>
            <a:off x="7161756" y="41214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6" name="Hexagon 185"/>
          <p:cNvSpPr/>
          <p:nvPr/>
        </p:nvSpPr>
        <p:spPr>
          <a:xfrm>
            <a:off x="5624187" y="399614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0" name="Hexagon 189"/>
          <p:cNvSpPr/>
          <p:nvPr/>
        </p:nvSpPr>
        <p:spPr>
          <a:xfrm>
            <a:off x="-6278" y="406889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1" name="Hexagon 190"/>
          <p:cNvSpPr/>
          <p:nvPr/>
        </p:nvSpPr>
        <p:spPr>
          <a:xfrm>
            <a:off x="7934455" y="82659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2" name="Hexagon 191"/>
          <p:cNvSpPr/>
          <p:nvPr/>
        </p:nvSpPr>
        <p:spPr>
          <a:xfrm>
            <a:off x="7161593" y="1257875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Hexagon 192"/>
          <p:cNvSpPr/>
          <p:nvPr/>
        </p:nvSpPr>
        <p:spPr>
          <a:xfrm>
            <a:off x="5622347" y="1253580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7" name="Hexagon 196"/>
          <p:cNvSpPr/>
          <p:nvPr/>
        </p:nvSpPr>
        <p:spPr>
          <a:xfrm>
            <a:off x="8687813" y="561083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0" name="Hexagon 199"/>
          <p:cNvSpPr/>
          <p:nvPr/>
        </p:nvSpPr>
        <p:spPr>
          <a:xfrm>
            <a:off x="10237908" y="1250562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1" name="Hexagon 200"/>
          <p:cNvSpPr/>
          <p:nvPr/>
        </p:nvSpPr>
        <p:spPr>
          <a:xfrm>
            <a:off x="10237908" y="-203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2" name="Hexagon 201"/>
          <p:cNvSpPr/>
          <p:nvPr/>
        </p:nvSpPr>
        <p:spPr>
          <a:xfrm>
            <a:off x="10237908" y="396596"/>
            <a:ext cx="990600" cy="853966"/>
          </a:xfrm>
          <a:prstGeom prst="hexagon">
            <a:avLst/>
          </a:pr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3" name="Hexagon 202"/>
          <p:cNvSpPr/>
          <p:nvPr/>
        </p:nvSpPr>
        <p:spPr>
          <a:xfrm>
            <a:off x="9469741" y="-15917"/>
            <a:ext cx="990600" cy="853966"/>
          </a:xfrm>
          <a:prstGeom prst="hexagon">
            <a:avLst/>
          </a:pr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4" name="Hexagon 203"/>
          <p:cNvSpPr/>
          <p:nvPr/>
        </p:nvSpPr>
        <p:spPr>
          <a:xfrm>
            <a:off x="9474349" y="829424"/>
            <a:ext cx="990600" cy="853966"/>
          </a:xfrm>
          <a:prstGeom prst="hexagon">
            <a:avLst/>
          </a:prstGeom>
          <a:solidFill>
            <a:srgbClr val="0526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5" name="Hexagon 204"/>
          <p:cNvSpPr/>
          <p:nvPr/>
        </p:nvSpPr>
        <p:spPr>
          <a:xfrm>
            <a:off x="11006755" y="815948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6" name="Hexagon 205"/>
          <p:cNvSpPr/>
          <p:nvPr/>
        </p:nvSpPr>
        <p:spPr>
          <a:xfrm>
            <a:off x="11009929" y="-28667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7" name="Hexagon 206"/>
          <p:cNvSpPr/>
          <p:nvPr/>
        </p:nvSpPr>
        <p:spPr>
          <a:xfrm>
            <a:off x="11775331" y="1248155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3" name="Hexagon 212"/>
          <p:cNvSpPr/>
          <p:nvPr/>
        </p:nvSpPr>
        <p:spPr>
          <a:xfrm>
            <a:off x="10218942" y="5627244"/>
            <a:ext cx="990600" cy="853966"/>
          </a:xfrm>
          <a:prstGeom prst="hexagon">
            <a:avLst/>
          </a:pr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4" name="Hexagon 213"/>
          <p:cNvSpPr/>
          <p:nvPr/>
        </p:nvSpPr>
        <p:spPr>
          <a:xfrm>
            <a:off x="9446244" y="6046896"/>
            <a:ext cx="990600" cy="853966"/>
          </a:xfrm>
          <a:prstGeom prst="hexagon">
            <a:avLst/>
          </a:pr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5" name="Hexagon 214"/>
          <p:cNvSpPr/>
          <p:nvPr/>
        </p:nvSpPr>
        <p:spPr>
          <a:xfrm>
            <a:off x="10980434" y="6015146"/>
            <a:ext cx="990600" cy="853966"/>
          </a:xfrm>
          <a:prstGeom prst="hexagon">
            <a:avLst/>
          </a:pr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8" name="Hexagon 206"/>
          <p:cNvSpPr/>
          <p:nvPr/>
        </p:nvSpPr>
        <p:spPr>
          <a:xfrm>
            <a:off x="11778096" y="396596"/>
            <a:ext cx="417769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19" name="Hexagon 206"/>
          <p:cNvSpPr/>
          <p:nvPr/>
        </p:nvSpPr>
        <p:spPr>
          <a:xfrm>
            <a:off x="11780160" y="-25136"/>
            <a:ext cx="417769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0" name="Hexagon 200"/>
          <p:cNvSpPr/>
          <p:nvPr/>
        </p:nvSpPr>
        <p:spPr>
          <a:xfrm>
            <a:off x="8705025" y="-14951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1" name="Hexagon 200"/>
          <p:cNvSpPr/>
          <p:nvPr/>
        </p:nvSpPr>
        <p:spPr>
          <a:xfrm>
            <a:off x="7160799" y="-578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2" name="Hexagon 200"/>
          <p:cNvSpPr/>
          <p:nvPr/>
        </p:nvSpPr>
        <p:spPr>
          <a:xfrm>
            <a:off x="5627407" y="-1528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3" name="Hexagon 200"/>
          <p:cNvSpPr/>
          <p:nvPr/>
        </p:nvSpPr>
        <p:spPr>
          <a:xfrm>
            <a:off x="4076162" y="-1905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Hexagon 200"/>
          <p:cNvSpPr/>
          <p:nvPr/>
        </p:nvSpPr>
        <p:spPr>
          <a:xfrm>
            <a:off x="2543279" y="-13628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5" name="Hexagon 200"/>
          <p:cNvSpPr/>
          <p:nvPr/>
        </p:nvSpPr>
        <p:spPr>
          <a:xfrm>
            <a:off x="986353" y="-763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6" name="Hexagon 200"/>
          <p:cNvSpPr/>
          <p:nvPr/>
        </p:nvSpPr>
        <p:spPr>
          <a:xfrm>
            <a:off x="-172" y="-13963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7" name="Hexagon 189"/>
          <p:cNvSpPr/>
          <p:nvPr/>
        </p:nvSpPr>
        <p:spPr>
          <a:xfrm>
            <a:off x="-6279" y="1254968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29" name="Hexagon 200"/>
          <p:cNvSpPr/>
          <p:nvPr/>
        </p:nvSpPr>
        <p:spPr>
          <a:xfrm rot="10800000">
            <a:off x="10211799" y="6437077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0" name="Hexagon 206"/>
          <p:cNvSpPr/>
          <p:nvPr/>
        </p:nvSpPr>
        <p:spPr>
          <a:xfrm rot="10800000">
            <a:off x="-1516" y="6469397"/>
            <a:ext cx="438414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  <a:gd name="connsiteX0" fmla="*/ 0 w 417769"/>
              <a:gd name="connsiteY0" fmla="*/ 426983 h 853966"/>
              <a:gd name="connsiteX1" fmla="*/ 417539 w 417769"/>
              <a:gd name="connsiteY1" fmla="*/ 0 h 853966"/>
              <a:gd name="connsiteX2" fmla="*/ 417541 w 417769"/>
              <a:gd name="connsiteY2" fmla="*/ 853966 h 853966"/>
              <a:gd name="connsiteX3" fmla="*/ 213492 w 417769"/>
              <a:gd name="connsiteY3" fmla="*/ 853966 h 853966"/>
              <a:gd name="connsiteX4" fmla="*/ 0 w 417769"/>
              <a:gd name="connsiteY4" fmla="*/ 426983 h 853966"/>
              <a:gd name="connsiteX0" fmla="*/ 0 w 417769"/>
              <a:gd name="connsiteY0" fmla="*/ 3121 h 430104"/>
              <a:gd name="connsiteX1" fmla="*/ 417539 w 417769"/>
              <a:gd name="connsiteY1" fmla="*/ 0 h 430104"/>
              <a:gd name="connsiteX2" fmla="*/ 417541 w 417769"/>
              <a:gd name="connsiteY2" fmla="*/ 430104 h 430104"/>
              <a:gd name="connsiteX3" fmla="*/ 213492 w 417769"/>
              <a:gd name="connsiteY3" fmla="*/ 430104 h 430104"/>
              <a:gd name="connsiteX4" fmla="*/ 0 w 417769"/>
              <a:gd name="connsiteY4" fmla="*/ 3121 h 430104"/>
              <a:gd name="connsiteX0" fmla="*/ 0 w 417769"/>
              <a:gd name="connsiteY0" fmla="*/ 0 h 426983"/>
              <a:gd name="connsiteX1" fmla="*/ 417539 w 417769"/>
              <a:gd name="connsiteY1" fmla="*/ 1642 h 426983"/>
              <a:gd name="connsiteX2" fmla="*/ 417541 w 417769"/>
              <a:gd name="connsiteY2" fmla="*/ 426983 h 426983"/>
              <a:gd name="connsiteX3" fmla="*/ 213492 w 417769"/>
              <a:gd name="connsiteY3" fmla="*/ 426983 h 426983"/>
              <a:gd name="connsiteX4" fmla="*/ 0 w 417769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7769" h="426983">
                <a:moveTo>
                  <a:pt x="0" y="0"/>
                </a:moveTo>
                <a:lnTo>
                  <a:pt x="417539" y="1642"/>
                </a:lnTo>
                <a:cubicBezTo>
                  <a:pt x="416745" y="286297"/>
                  <a:pt x="418335" y="142328"/>
                  <a:pt x="417541" y="426983"/>
                </a:cubicBez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1" name="Hexagon 200"/>
          <p:cNvSpPr/>
          <p:nvPr/>
        </p:nvSpPr>
        <p:spPr>
          <a:xfrm rot="10800000">
            <a:off x="8678916" y="6442499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2" name="Hexagon 200"/>
          <p:cNvSpPr/>
          <p:nvPr/>
        </p:nvSpPr>
        <p:spPr>
          <a:xfrm rot="10800000">
            <a:off x="7134690" y="6451665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3" name="Hexagon 200"/>
          <p:cNvSpPr/>
          <p:nvPr/>
        </p:nvSpPr>
        <p:spPr>
          <a:xfrm rot="10800000">
            <a:off x="5601298" y="6442164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4" name="Hexagon 200"/>
          <p:cNvSpPr/>
          <p:nvPr/>
        </p:nvSpPr>
        <p:spPr>
          <a:xfrm rot="10800000">
            <a:off x="4064567" y="6438400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5" name="Hexagon 200"/>
          <p:cNvSpPr/>
          <p:nvPr/>
        </p:nvSpPr>
        <p:spPr>
          <a:xfrm rot="10800000">
            <a:off x="2531684" y="6458336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6" name="Hexagon 200"/>
          <p:cNvSpPr/>
          <p:nvPr/>
        </p:nvSpPr>
        <p:spPr>
          <a:xfrm rot="10800000">
            <a:off x="989998" y="6472673"/>
            <a:ext cx="990600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" h="426983">
                <a:moveTo>
                  <a:pt x="0" y="0"/>
                </a:moveTo>
                <a:lnTo>
                  <a:pt x="990600" y="0"/>
                </a:lnTo>
                <a:lnTo>
                  <a:pt x="777109" y="426983"/>
                </a:lnTo>
                <a:lnTo>
                  <a:pt x="213492" y="426983"/>
                </a:lnTo>
                <a:lnTo>
                  <a:pt x="0" y="0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7" name="Hexagon 200"/>
          <p:cNvSpPr/>
          <p:nvPr/>
        </p:nvSpPr>
        <p:spPr>
          <a:xfrm rot="10800000">
            <a:off x="11742974" y="6443726"/>
            <a:ext cx="450083" cy="426983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332608 w 777108"/>
              <a:gd name="connsiteY0" fmla="*/ 0 h 426983"/>
              <a:gd name="connsiteX1" fmla="*/ 777108 w 777108"/>
              <a:gd name="connsiteY1" fmla="*/ 0 h 426983"/>
              <a:gd name="connsiteX2" fmla="*/ 563617 w 777108"/>
              <a:gd name="connsiteY2" fmla="*/ 426983 h 426983"/>
              <a:gd name="connsiteX3" fmla="*/ 0 w 777108"/>
              <a:gd name="connsiteY3" fmla="*/ 426983 h 426983"/>
              <a:gd name="connsiteX4" fmla="*/ 332608 w 777108"/>
              <a:gd name="connsiteY4" fmla="*/ 0 h 426983"/>
              <a:gd name="connsiteX0" fmla="*/ 15108 w 459608"/>
              <a:gd name="connsiteY0" fmla="*/ 0 h 430158"/>
              <a:gd name="connsiteX1" fmla="*/ 459608 w 459608"/>
              <a:gd name="connsiteY1" fmla="*/ 0 h 430158"/>
              <a:gd name="connsiteX2" fmla="*/ 246117 w 459608"/>
              <a:gd name="connsiteY2" fmla="*/ 426983 h 430158"/>
              <a:gd name="connsiteX3" fmla="*/ 0 w 459608"/>
              <a:gd name="connsiteY3" fmla="*/ 430158 h 430158"/>
              <a:gd name="connsiteX4" fmla="*/ 15108 w 459608"/>
              <a:gd name="connsiteY4" fmla="*/ 0 h 430158"/>
              <a:gd name="connsiteX0" fmla="*/ 5583 w 450083"/>
              <a:gd name="connsiteY0" fmla="*/ 0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5583 w 450083"/>
              <a:gd name="connsiteY4" fmla="*/ 0 h 426983"/>
              <a:gd name="connsiteX0" fmla="*/ 820 w 450083"/>
              <a:gd name="connsiteY0" fmla="*/ 7144 h 426983"/>
              <a:gd name="connsiteX1" fmla="*/ 450083 w 450083"/>
              <a:gd name="connsiteY1" fmla="*/ 0 h 426983"/>
              <a:gd name="connsiteX2" fmla="*/ 236592 w 450083"/>
              <a:gd name="connsiteY2" fmla="*/ 426983 h 426983"/>
              <a:gd name="connsiteX3" fmla="*/ 0 w 450083"/>
              <a:gd name="connsiteY3" fmla="*/ 426983 h 426983"/>
              <a:gd name="connsiteX4" fmla="*/ 820 w 450083"/>
              <a:gd name="connsiteY4" fmla="*/ 7144 h 42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0083" h="426983">
                <a:moveTo>
                  <a:pt x="820" y="7144"/>
                </a:moveTo>
                <a:lnTo>
                  <a:pt x="450083" y="0"/>
                </a:lnTo>
                <a:lnTo>
                  <a:pt x="236592" y="426983"/>
                </a:lnTo>
                <a:lnTo>
                  <a:pt x="0" y="426983"/>
                </a:lnTo>
                <a:cubicBezTo>
                  <a:pt x="273" y="287037"/>
                  <a:pt x="547" y="147090"/>
                  <a:pt x="820" y="7144"/>
                </a:cubicBezTo>
                <a:close/>
              </a:path>
            </a:pathLst>
          </a:custGeom>
          <a:solidFill>
            <a:srgbClr val="CFE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  <p:sp>
        <p:nvSpPr>
          <p:cNvPr id="238" name="Hexagon 206"/>
          <p:cNvSpPr/>
          <p:nvPr/>
        </p:nvSpPr>
        <p:spPr>
          <a:xfrm rot="10800000">
            <a:off x="-1745" y="5619913"/>
            <a:ext cx="439031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41515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424684"/>
              <a:gd name="connsiteY0" fmla="*/ 426983 h 853966"/>
              <a:gd name="connsiteX1" fmla="*/ 213492 w 424684"/>
              <a:gd name="connsiteY1" fmla="*/ 0 h 853966"/>
              <a:gd name="connsiteX2" fmla="*/ 424684 w 424684"/>
              <a:gd name="connsiteY2" fmla="*/ 0 h 853966"/>
              <a:gd name="connsiteX3" fmla="*/ 415159 w 424684"/>
              <a:gd name="connsiteY3" fmla="*/ 853966 h 853966"/>
              <a:gd name="connsiteX4" fmla="*/ 213492 w 424684"/>
              <a:gd name="connsiteY4" fmla="*/ 853966 h 853966"/>
              <a:gd name="connsiteX5" fmla="*/ 0 w 424684"/>
              <a:gd name="connsiteY5" fmla="*/ 426983 h 853966"/>
              <a:gd name="connsiteX0" fmla="*/ 0 w 417540"/>
              <a:gd name="connsiteY0" fmla="*/ 426983 h 853966"/>
              <a:gd name="connsiteX1" fmla="*/ 213492 w 417540"/>
              <a:gd name="connsiteY1" fmla="*/ 0 h 853966"/>
              <a:gd name="connsiteX2" fmla="*/ 417540 w 417540"/>
              <a:gd name="connsiteY2" fmla="*/ 0 h 853966"/>
              <a:gd name="connsiteX3" fmla="*/ 415159 w 417540"/>
              <a:gd name="connsiteY3" fmla="*/ 853966 h 853966"/>
              <a:gd name="connsiteX4" fmla="*/ 213492 w 417540"/>
              <a:gd name="connsiteY4" fmla="*/ 853966 h 853966"/>
              <a:gd name="connsiteX5" fmla="*/ 0 w 417540"/>
              <a:gd name="connsiteY5" fmla="*/ 426983 h 853966"/>
              <a:gd name="connsiteX0" fmla="*/ 0 w 415264"/>
              <a:gd name="connsiteY0" fmla="*/ 426983 h 853966"/>
              <a:gd name="connsiteX1" fmla="*/ 213492 w 415264"/>
              <a:gd name="connsiteY1" fmla="*/ 0 h 853966"/>
              <a:gd name="connsiteX2" fmla="*/ 412777 w 415264"/>
              <a:gd name="connsiteY2" fmla="*/ 0 h 853966"/>
              <a:gd name="connsiteX3" fmla="*/ 415159 w 415264"/>
              <a:gd name="connsiteY3" fmla="*/ 853966 h 853966"/>
              <a:gd name="connsiteX4" fmla="*/ 213492 w 415264"/>
              <a:gd name="connsiteY4" fmla="*/ 853966 h 853966"/>
              <a:gd name="connsiteX5" fmla="*/ 0 w 415264"/>
              <a:gd name="connsiteY5" fmla="*/ 426983 h 853966"/>
              <a:gd name="connsiteX0" fmla="*/ 0 w 415388"/>
              <a:gd name="connsiteY0" fmla="*/ 426983 h 853966"/>
              <a:gd name="connsiteX1" fmla="*/ 213492 w 415388"/>
              <a:gd name="connsiteY1" fmla="*/ 0 h 853966"/>
              <a:gd name="connsiteX2" fmla="*/ 415158 w 415388"/>
              <a:gd name="connsiteY2" fmla="*/ 0 h 853966"/>
              <a:gd name="connsiteX3" fmla="*/ 415159 w 415388"/>
              <a:gd name="connsiteY3" fmla="*/ 853966 h 853966"/>
              <a:gd name="connsiteX4" fmla="*/ 213492 w 415388"/>
              <a:gd name="connsiteY4" fmla="*/ 853966 h 853966"/>
              <a:gd name="connsiteX5" fmla="*/ 0 w 415388"/>
              <a:gd name="connsiteY5" fmla="*/ 426983 h 853966"/>
              <a:gd name="connsiteX0" fmla="*/ 0 w 417646"/>
              <a:gd name="connsiteY0" fmla="*/ 426983 h 853966"/>
              <a:gd name="connsiteX1" fmla="*/ 213492 w 417646"/>
              <a:gd name="connsiteY1" fmla="*/ 0 h 853966"/>
              <a:gd name="connsiteX2" fmla="*/ 415158 w 417646"/>
              <a:gd name="connsiteY2" fmla="*/ 0 h 853966"/>
              <a:gd name="connsiteX3" fmla="*/ 417541 w 417646"/>
              <a:gd name="connsiteY3" fmla="*/ 853966 h 853966"/>
              <a:gd name="connsiteX4" fmla="*/ 213492 w 417646"/>
              <a:gd name="connsiteY4" fmla="*/ 853966 h 853966"/>
              <a:gd name="connsiteX5" fmla="*/ 0 w 417646"/>
              <a:gd name="connsiteY5" fmla="*/ 426983 h 853966"/>
              <a:gd name="connsiteX0" fmla="*/ 0 w 417769"/>
              <a:gd name="connsiteY0" fmla="*/ 426983 h 853966"/>
              <a:gd name="connsiteX1" fmla="*/ 213492 w 417769"/>
              <a:gd name="connsiteY1" fmla="*/ 0 h 853966"/>
              <a:gd name="connsiteX2" fmla="*/ 417539 w 417769"/>
              <a:gd name="connsiteY2" fmla="*/ 0 h 853966"/>
              <a:gd name="connsiteX3" fmla="*/ 417541 w 417769"/>
              <a:gd name="connsiteY3" fmla="*/ 853966 h 853966"/>
              <a:gd name="connsiteX4" fmla="*/ 213492 w 417769"/>
              <a:gd name="connsiteY4" fmla="*/ 853966 h 853966"/>
              <a:gd name="connsiteX5" fmla="*/ 0 w 417769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769" h="853966">
                <a:moveTo>
                  <a:pt x="0" y="426983"/>
                </a:moveTo>
                <a:lnTo>
                  <a:pt x="213492" y="0"/>
                </a:lnTo>
                <a:lnTo>
                  <a:pt x="417539" y="0"/>
                </a:lnTo>
                <a:cubicBezTo>
                  <a:pt x="416745" y="284655"/>
                  <a:pt x="418335" y="569311"/>
                  <a:pt x="417541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39" name="Hexagon 189"/>
          <p:cNvSpPr/>
          <p:nvPr/>
        </p:nvSpPr>
        <p:spPr>
          <a:xfrm rot="10800000">
            <a:off x="11750118" y="5592937"/>
            <a:ext cx="446908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8"/>
              <a:gd name="connsiteY0" fmla="*/ 853966 h 853966"/>
              <a:gd name="connsiteX1" fmla="*/ 0 w 777108"/>
              <a:gd name="connsiteY1" fmla="*/ 0 h 853966"/>
              <a:gd name="connsiteX2" fmla="*/ 563617 w 777108"/>
              <a:gd name="connsiteY2" fmla="*/ 0 h 853966"/>
              <a:gd name="connsiteX3" fmla="*/ 777108 w 777108"/>
              <a:gd name="connsiteY3" fmla="*/ 426983 h 853966"/>
              <a:gd name="connsiteX4" fmla="*/ 563617 w 777108"/>
              <a:gd name="connsiteY4" fmla="*/ 853966 h 853966"/>
              <a:gd name="connsiteX5" fmla="*/ 0 w 777108"/>
              <a:gd name="connsiteY5" fmla="*/ 853966 h 853966"/>
              <a:gd name="connsiteX0" fmla="*/ 368300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68300 w 777108"/>
              <a:gd name="connsiteY5" fmla="*/ 857141 h 857141"/>
              <a:gd name="connsiteX0" fmla="*/ 327025 w 777108"/>
              <a:gd name="connsiteY0" fmla="*/ 857141 h 857141"/>
              <a:gd name="connsiteX1" fmla="*/ 0 w 777108"/>
              <a:gd name="connsiteY1" fmla="*/ 0 h 857141"/>
              <a:gd name="connsiteX2" fmla="*/ 563617 w 777108"/>
              <a:gd name="connsiteY2" fmla="*/ 0 h 857141"/>
              <a:gd name="connsiteX3" fmla="*/ 777108 w 777108"/>
              <a:gd name="connsiteY3" fmla="*/ 426983 h 857141"/>
              <a:gd name="connsiteX4" fmla="*/ 563617 w 777108"/>
              <a:gd name="connsiteY4" fmla="*/ 853966 h 857141"/>
              <a:gd name="connsiteX5" fmla="*/ 327025 w 777108"/>
              <a:gd name="connsiteY5" fmla="*/ 857141 h 857141"/>
              <a:gd name="connsiteX0" fmla="*/ 0 w 450083"/>
              <a:gd name="connsiteY0" fmla="*/ 857141 h 857141"/>
              <a:gd name="connsiteX1" fmla="*/ 6350 w 450083"/>
              <a:gd name="connsiteY1" fmla="*/ 3175 h 857141"/>
              <a:gd name="connsiteX2" fmla="*/ 236592 w 450083"/>
              <a:gd name="connsiteY2" fmla="*/ 0 h 857141"/>
              <a:gd name="connsiteX3" fmla="*/ 450083 w 450083"/>
              <a:gd name="connsiteY3" fmla="*/ 426983 h 857141"/>
              <a:gd name="connsiteX4" fmla="*/ 236592 w 450083"/>
              <a:gd name="connsiteY4" fmla="*/ 853966 h 857141"/>
              <a:gd name="connsiteX5" fmla="*/ 0 w 450083"/>
              <a:gd name="connsiteY5" fmla="*/ 857141 h 857141"/>
              <a:gd name="connsiteX0" fmla="*/ 0 w 446908"/>
              <a:gd name="connsiteY0" fmla="*/ 853966 h 853966"/>
              <a:gd name="connsiteX1" fmla="*/ 3175 w 446908"/>
              <a:gd name="connsiteY1" fmla="*/ 3175 h 853966"/>
              <a:gd name="connsiteX2" fmla="*/ 233417 w 446908"/>
              <a:gd name="connsiteY2" fmla="*/ 0 h 853966"/>
              <a:gd name="connsiteX3" fmla="*/ 446908 w 446908"/>
              <a:gd name="connsiteY3" fmla="*/ 426983 h 853966"/>
              <a:gd name="connsiteX4" fmla="*/ 233417 w 446908"/>
              <a:gd name="connsiteY4" fmla="*/ 853966 h 853966"/>
              <a:gd name="connsiteX5" fmla="*/ 0 w 446908"/>
              <a:gd name="connsiteY5" fmla="*/ 853966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908" h="853966">
                <a:moveTo>
                  <a:pt x="0" y="853966"/>
                </a:moveTo>
                <a:cubicBezTo>
                  <a:pt x="2117" y="569311"/>
                  <a:pt x="1058" y="287830"/>
                  <a:pt x="3175" y="3175"/>
                </a:cubicBezTo>
                <a:lnTo>
                  <a:pt x="233417" y="0"/>
                </a:lnTo>
                <a:lnTo>
                  <a:pt x="446908" y="426983"/>
                </a:lnTo>
                <a:lnTo>
                  <a:pt x="233417" y="853966"/>
                </a:lnTo>
                <a:lnTo>
                  <a:pt x="0" y="853966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09307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97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77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14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2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400809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3204-F301-448C-9BE9-66AA9ACB5F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Hexagon 10"/>
          <p:cNvSpPr/>
          <p:nvPr/>
        </p:nvSpPr>
        <p:spPr>
          <a:xfrm>
            <a:off x="11429998" y="236525"/>
            <a:ext cx="761127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0440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0440"/>
              <a:gd name="connsiteY0" fmla="*/ 426983 h 853966"/>
              <a:gd name="connsiteX1" fmla="*/ 213492 w 760440"/>
              <a:gd name="connsiteY1" fmla="*/ 0 h 853966"/>
              <a:gd name="connsiteX2" fmla="*/ 760440 w 760440"/>
              <a:gd name="connsiteY2" fmla="*/ 0 h 853966"/>
              <a:gd name="connsiteX3" fmla="*/ 753296 w 760440"/>
              <a:gd name="connsiteY3" fmla="*/ 853966 h 853966"/>
              <a:gd name="connsiteX4" fmla="*/ 213492 w 760440"/>
              <a:gd name="connsiteY4" fmla="*/ 853966 h 853966"/>
              <a:gd name="connsiteX5" fmla="*/ 0 w 760440"/>
              <a:gd name="connsiteY5" fmla="*/ 426983 h 853966"/>
              <a:gd name="connsiteX0" fmla="*/ 0 w 763314"/>
              <a:gd name="connsiteY0" fmla="*/ 426983 h 853966"/>
              <a:gd name="connsiteX1" fmla="*/ 213492 w 763314"/>
              <a:gd name="connsiteY1" fmla="*/ 0 h 853966"/>
              <a:gd name="connsiteX2" fmla="*/ 760440 w 763314"/>
              <a:gd name="connsiteY2" fmla="*/ 0 h 853966"/>
              <a:gd name="connsiteX3" fmla="*/ 762821 w 763314"/>
              <a:gd name="connsiteY3" fmla="*/ 853966 h 853966"/>
              <a:gd name="connsiteX4" fmla="*/ 213492 w 763314"/>
              <a:gd name="connsiteY4" fmla="*/ 853966 h 853966"/>
              <a:gd name="connsiteX5" fmla="*/ 0 w 763314"/>
              <a:gd name="connsiteY5" fmla="*/ 426983 h 853966"/>
              <a:gd name="connsiteX0" fmla="*/ 0 w 761127"/>
              <a:gd name="connsiteY0" fmla="*/ 426983 h 853966"/>
              <a:gd name="connsiteX1" fmla="*/ 213492 w 761127"/>
              <a:gd name="connsiteY1" fmla="*/ 0 h 853966"/>
              <a:gd name="connsiteX2" fmla="*/ 760440 w 761127"/>
              <a:gd name="connsiteY2" fmla="*/ 0 h 853966"/>
              <a:gd name="connsiteX3" fmla="*/ 760440 w 761127"/>
              <a:gd name="connsiteY3" fmla="*/ 853966 h 853966"/>
              <a:gd name="connsiteX4" fmla="*/ 213492 w 761127"/>
              <a:gd name="connsiteY4" fmla="*/ 853966 h 853966"/>
              <a:gd name="connsiteX5" fmla="*/ 0 w 761127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1127" h="853966">
                <a:moveTo>
                  <a:pt x="0" y="426983"/>
                </a:moveTo>
                <a:lnTo>
                  <a:pt x="213492" y="0"/>
                </a:lnTo>
                <a:lnTo>
                  <a:pt x="760440" y="0"/>
                </a:lnTo>
                <a:cubicBezTo>
                  <a:pt x="758059" y="284655"/>
                  <a:pt x="762821" y="569311"/>
                  <a:pt x="760440" y="853966"/>
                </a:cubicBez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72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Hexagon 11"/>
          <p:cNvSpPr/>
          <p:nvPr/>
        </p:nvSpPr>
        <p:spPr>
          <a:xfrm>
            <a:off x="11429999" y="1085380"/>
            <a:ext cx="762822" cy="853966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77109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77109"/>
              <a:gd name="connsiteY0" fmla="*/ 426983 h 853966"/>
              <a:gd name="connsiteX1" fmla="*/ 213492 w 777109"/>
              <a:gd name="connsiteY1" fmla="*/ 0 h 853966"/>
              <a:gd name="connsiteX2" fmla="*/ 762822 w 777109"/>
              <a:gd name="connsiteY2" fmla="*/ 0 h 853966"/>
              <a:gd name="connsiteX3" fmla="*/ 777109 w 777109"/>
              <a:gd name="connsiteY3" fmla="*/ 853966 h 853966"/>
              <a:gd name="connsiteX4" fmla="*/ 213492 w 777109"/>
              <a:gd name="connsiteY4" fmla="*/ 853966 h 853966"/>
              <a:gd name="connsiteX5" fmla="*/ 0 w 777109"/>
              <a:gd name="connsiteY5" fmla="*/ 426983 h 853966"/>
              <a:gd name="connsiteX0" fmla="*/ 0 w 762822"/>
              <a:gd name="connsiteY0" fmla="*/ 426983 h 853966"/>
              <a:gd name="connsiteX1" fmla="*/ 213492 w 762822"/>
              <a:gd name="connsiteY1" fmla="*/ 0 h 853966"/>
              <a:gd name="connsiteX2" fmla="*/ 762822 w 762822"/>
              <a:gd name="connsiteY2" fmla="*/ 0 h 853966"/>
              <a:gd name="connsiteX3" fmla="*/ 762822 w 762822"/>
              <a:gd name="connsiteY3" fmla="*/ 853966 h 853966"/>
              <a:gd name="connsiteX4" fmla="*/ 213492 w 762822"/>
              <a:gd name="connsiteY4" fmla="*/ 853966 h 853966"/>
              <a:gd name="connsiteX5" fmla="*/ 0 w 762822"/>
              <a:gd name="connsiteY5" fmla="*/ 426983 h 85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2822" h="853966">
                <a:moveTo>
                  <a:pt x="0" y="426983"/>
                </a:moveTo>
                <a:lnTo>
                  <a:pt x="213492" y="0"/>
                </a:lnTo>
                <a:lnTo>
                  <a:pt x="762822" y="0"/>
                </a:lnTo>
                <a:lnTo>
                  <a:pt x="762822" y="853966"/>
                </a:lnTo>
                <a:lnTo>
                  <a:pt x="213492" y="853966"/>
                </a:lnTo>
                <a:lnTo>
                  <a:pt x="0" y="426983"/>
                </a:lnTo>
                <a:close/>
              </a:path>
            </a:pathLst>
          </a:custGeom>
          <a:solidFill>
            <a:srgbClr val="1072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Hexagon 12"/>
          <p:cNvSpPr/>
          <p:nvPr/>
        </p:nvSpPr>
        <p:spPr>
          <a:xfrm>
            <a:off x="10660222" y="-1698"/>
            <a:ext cx="990600" cy="672991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120624 w 990600"/>
              <a:gd name="connsiteY1" fmla="*/ 180975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246008 h 672991"/>
              <a:gd name="connsiteX1" fmla="*/ 120624 w 990600"/>
              <a:gd name="connsiteY1" fmla="*/ 0 h 672991"/>
              <a:gd name="connsiteX2" fmla="*/ 867596 w 990600"/>
              <a:gd name="connsiteY2" fmla="*/ 0 h 672991"/>
              <a:gd name="connsiteX3" fmla="*/ 990600 w 990600"/>
              <a:gd name="connsiteY3" fmla="*/ 246008 h 672991"/>
              <a:gd name="connsiteX4" fmla="*/ 777109 w 990600"/>
              <a:gd name="connsiteY4" fmla="*/ 672991 h 672991"/>
              <a:gd name="connsiteX5" fmla="*/ 213492 w 990600"/>
              <a:gd name="connsiteY5" fmla="*/ 672991 h 672991"/>
              <a:gd name="connsiteX6" fmla="*/ 0 w 990600"/>
              <a:gd name="connsiteY6" fmla="*/ 246008 h 672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0600" h="672991">
                <a:moveTo>
                  <a:pt x="0" y="246008"/>
                </a:moveTo>
                <a:lnTo>
                  <a:pt x="120624" y="0"/>
                </a:lnTo>
                <a:lnTo>
                  <a:pt x="867596" y="0"/>
                </a:lnTo>
                <a:lnTo>
                  <a:pt x="990600" y="246008"/>
                </a:lnTo>
                <a:lnTo>
                  <a:pt x="777109" y="672991"/>
                </a:lnTo>
                <a:lnTo>
                  <a:pt x="213492" y="672991"/>
                </a:lnTo>
                <a:lnTo>
                  <a:pt x="0" y="246008"/>
                </a:lnTo>
                <a:close/>
              </a:path>
            </a:pathLst>
          </a:custGeom>
          <a:solidFill>
            <a:srgbClr val="094C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Hexagon 13"/>
          <p:cNvSpPr/>
          <p:nvPr/>
        </p:nvSpPr>
        <p:spPr>
          <a:xfrm>
            <a:off x="11515722" y="128"/>
            <a:ext cx="678657" cy="248389"/>
          </a:xfrm>
          <a:custGeom>
            <a:avLst/>
            <a:gdLst>
              <a:gd name="connsiteX0" fmla="*/ 0 w 990600"/>
              <a:gd name="connsiteY0" fmla="*/ 426983 h 853966"/>
              <a:gd name="connsiteX1" fmla="*/ 213492 w 990600"/>
              <a:gd name="connsiteY1" fmla="*/ 0 h 853966"/>
              <a:gd name="connsiteX2" fmla="*/ 777109 w 990600"/>
              <a:gd name="connsiteY2" fmla="*/ 0 h 853966"/>
              <a:gd name="connsiteX3" fmla="*/ 990600 w 990600"/>
              <a:gd name="connsiteY3" fmla="*/ 426983 h 853966"/>
              <a:gd name="connsiteX4" fmla="*/ 777109 w 990600"/>
              <a:gd name="connsiteY4" fmla="*/ 853966 h 853966"/>
              <a:gd name="connsiteX5" fmla="*/ 213492 w 990600"/>
              <a:gd name="connsiteY5" fmla="*/ 853966 h 853966"/>
              <a:gd name="connsiteX6" fmla="*/ 0 w 990600"/>
              <a:gd name="connsiteY6" fmla="*/ 426983 h 853966"/>
              <a:gd name="connsiteX0" fmla="*/ 0 w 990600"/>
              <a:gd name="connsiteY0" fmla="*/ 426983 h 853966"/>
              <a:gd name="connsiteX1" fmla="*/ 777109 w 990600"/>
              <a:gd name="connsiteY1" fmla="*/ 0 h 853966"/>
              <a:gd name="connsiteX2" fmla="*/ 990600 w 990600"/>
              <a:gd name="connsiteY2" fmla="*/ 426983 h 853966"/>
              <a:gd name="connsiteX3" fmla="*/ 777109 w 990600"/>
              <a:gd name="connsiteY3" fmla="*/ 853966 h 853966"/>
              <a:gd name="connsiteX4" fmla="*/ 213492 w 990600"/>
              <a:gd name="connsiteY4" fmla="*/ 853966 h 853966"/>
              <a:gd name="connsiteX5" fmla="*/ 0 w 990600"/>
              <a:gd name="connsiteY5" fmla="*/ 426983 h 853966"/>
              <a:gd name="connsiteX0" fmla="*/ 0 w 990600"/>
              <a:gd name="connsiteY0" fmla="*/ 0 h 426983"/>
              <a:gd name="connsiteX1" fmla="*/ 990600 w 990600"/>
              <a:gd name="connsiteY1" fmla="*/ 0 h 426983"/>
              <a:gd name="connsiteX2" fmla="*/ 777109 w 990600"/>
              <a:gd name="connsiteY2" fmla="*/ 426983 h 426983"/>
              <a:gd name="connsiteX3" fmla="*/ 213492 w 990600"/>
              <a:gd name="connsiteY3" fmla="*/ 426983 h 426983"/>
              <a:gd name="connsiteX4" fmla="*/ 0 w 990600"/>
              <a:gd name="connsiteY4" fmla="*/ 0 h 426983"/>
              <a:gd name="connsiteX0" fmla="*/ 0 w 907257"/>
              <a:gd name="connsiteY0" fmla="*/ 178594 h 426983"/>
              <a:gd name="connsiteX1" fmla="*/ 907257 w 907257"/>
              <a:gd name="connsiteY1" fmla="*/ 0 h 426983"/>
              <a:gd name="connsiteX2" fmla="*/ 693766 w 907257"/>
              <a:gd name="connsiteY2" fmla="*/ 426983 h 426983"/>
              <a:gd name="connsiteX3" fmla="*/ 130149 w 907257"/>
              <a:gd name="connsiteY3" fmla="*/ 426983 h 426983"/>
              <a:gd name="connsiteX4" fmla="*/ 0 w 907257"/>
              <a:gd name="connsiteY4" fmla="*/ 178594 h 426983"/>
              <a:gd name="connsiteX0" fmla="*/ 0 w 693766"/>
              <a:gd name="connsiteY0" fmla="*/ 7144 h 255533"/>
              <a:gd name="connsiteX1" fmla="*/ 566738 w 693766"/>
              <a:gd name="connsiteY1" fmla="*/ 0 h 255533"/>
              <a:gd name="connsiteX2" fmla="*/ 693766 w 693766"/>
              <a:gd name="connsiteY2" fmla="*/ 255533 h 255533"/>
              <a:gd name="connsiteX3" fmla="*/ 130149 w 693766"/>
              <a:gd name="connsiteY3" fmla="*/ 255533 h 255533"/>
              <a:gd name="connsiteX4" fmla="*/ 0 w 693766"/>
              <a:gd name="connsiteY4" fmla="*/ 7144 h 255533"/>
              <a:gd name="connsiteX0" fmla="*/ 0 w 693766"/>
              <a:gd name="connsiteY0" fmla="*/ 0 h 248389"/>
              <a:gd name="connsiteX1" fmla="*/ 678657 w 693766"/>
              <a:gd name="connsiteY1" fmla="*/ 0 h 248389"/>
              <a:gd name="connsiteX2" fmla="*/ 693766 w 693766"/>
              <a:gd name="connsiteY2" fmla="*/ 248389 h 248389"/>
              <a:gd name="connsiteX3" fmla="*/ 130149 w 693766"/>
              <a:gd name="connsiteY3" fmla="*/ 248389 h 248389"/>
              <a:gd name="connsiteX4" fmla="*/ 0 w 693766"/>
              <a:gd name="connsiteY4" fmla="*/ 0 h 248389"/>
              <a:gd name="connsiteX0" fmla="*/ 0 w 678657"/>
              <a:gd name="connsiteY0" fmla="*/ 0 h 248389"/>
              <a:gd name="connsiteX1" fmla="*/ 678657 w 678657"/>
              <a:gd name="connsiteY1" fmla="*/ 0 h 248389"/>
              <a:gd name="connsiteX2" fmla="*/ 677097 w 678657"/>
              <a:gd name="connsiteY2" fmla="*/ 248389 h 248389"/>
              <a:gd name="connsiteX3" fmla="*/ 130149 w 678657"/>
              <a:gd name="connsiteY3" fmla="*/ 248389 h 248389"/>
              <a:gd name="connsiteX4" fmla="*/ 0 w 678657"/>
              <a:gd name="connsiteY4" fmla="*/ 0 h 248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8657" h="248389">
                <a:moveTo>
                  <a:pt x="0" y="0"/>
                </a:moveTo>
                <a:lnTo>
                  <a:pt x="678657" y="0"/>
                </a:lnTo>
                <a:lnTo>
                  <a:pt x="677097" y="248389"/>
                </a:lnTo>
                <a:lnTo>
                  <a:pt x="130149" y="248389"/>
                </a:lnTo>
                <a:lnTo>
                  <a:pt x="0" y="0"/>
                </a:lnTo>
                <a:close/>
              </a:path>
            </a:pathLst>
          </a:custGeom>
          <a:solidFill>
            <a:srgbClr val="139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39831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ctr" defTabSz="68578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534" y="6541886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100"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dirty="0"/>
              <a:t> Designed for </a:t>
            </a:r>
            <a:r>
              <a:rPr lang="en-US" dirty="0" smtClean="0"/>
              <a:t>chapter 4, </a:t>
            </a:r>
            <a:r>
              <a:rPr lang="fr-FR" dirty="0"/>
              <a:t>section 4.2, pages 114-122 </a:t>
            </a:r>
            <a:r>
              <a:rPr lang="en-US" dirty="0" smtClean="0"/>
              <a:t>of </a:t>
            </a:r>
            <a:r>
              <a:rPr lang="en-US" i="1" dirty="0"/>
              <a:t>Project Team Leadership and Communication </a:t>
            </a:r>
            <a:r>
              <a:rPr lang="en-US" dirty="0"/>
              <a:t>by Samuel Malachowsky, ISBN 9781732378902, 9781732378919.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3345456"/>
          </a:xfrm>
        </p:spPr>
        <p:txBody>
          <a:bodyPr>
            <a:normAutofit/>
          </a:bodyPr>
          <a:lstStyle/>
          <a:p>
            <a:r>
              <a:rPr lang="en-US" dirty="0" smtClean="0"/>
              <a:t>Mini-Module: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Team Structure and Roles</a:t>
            </a:r>
          </a:p>
        </p:txBody>
      </p:sp>
    </p:spTree>
    <p:extLst>
      <p:ext uri="{BB962C8B-B14F-4D97-AF65-F5344CB8AC3E}">
        <p14:creationId xmlns:p14="http://schemas.microsoft.com/office/powerpoint/2010/main" val="23966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Team Structures (1 </a:t>
            </a:r>
            <a:r>
              <a:rPr lang="en-US" dirty="0"/>
              <a:t>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3550024"/>
            <a:ext cx="7886700" cy="2576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Interdisciplinary Teams</a:t>
            </a:r>
          </a:p>
          <a:p>
            <a:r>
              <a:rPr lang="en-US" dirty="0" smtClean="0"/>
              <a:t>Characterized by equal status of each team member, who are each concerned with the success of the project</a:t>
            </a:r>
          </a:p>
          <a:p>
            <a:r>
              <a:rPr lang="en-US" dirty="0" smtClean="0"/>
              <a:t>Each team member has one or more specialties/skillsets</a:t>
            </a:r>
          </a:p>
          <a:p>
            <a:r>
              <a:rPr lang="en-US" dirty="0" smtClean="0"/>
              <a:t>Decisions are often made at the group level</a:t>
            </a:r>
          </a:p>
          <a:p>
            <a:r>
              <a:rPr lang="en-US" dirty="0" smtClean="0"/>
              <a:t>Leader is an equal with organizational/communication skillsets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692400" y="1600206"/>
            <a:ext cx="8890000" cy="2251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Top-Down Teams</a:t>
            </a:r>
          </a:p>
          <a:p>
            <a:r>
              <a:rPr lang="en-US" dirty="0" smtClean="0"/>
              <a:t>‘Classic’ team structure</a:t>
            </a:r>
          </a:p>
          <a:p>
            <a:r>
              <a:rPr lang="en-US" dirty="0" smtClean="0"/>
              <a:t>Team members’ attachment is to the ‘boss’, who is primarily responsible for the success of the project (and can be singularly responsible for its failure)</a:t>
            </a:r>
          </a:p>
          <a:p>
            <a:r>
              <a:rPr lang="en-US" dirty="0" smtClean="0"/>
              <a:t>Not necessarily an authoritarian style of leadership</a:t>
            </a:r>
            <a:endParaRPr lang="en-US" dirty="0"/>
          </a:p>
        </p:txBody>
      </p:sp>
      <p:pic>
        <p:nvPicPr>
          <p:cNvPr id="3076" name="Picture 4" descr="C:\Users\sam\Dropbox\Books\Project Team Leadership and Communication\curriculum\images\TeamStructure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34413" y="4025900"/>
            <a:ext cx="3001653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sam\Dropbox\Books\Project Team Leadership and Communication\curriculum\images\TeamStructure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" y="1600200"/>
            <a:ext cx="1884663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114, 115.</a:t>
            </a:r>
          </a:p>
        </p:txBody>
      </p:sp>
    </p:spTree>
    <p:extLst>
      <p:ext uri="{BB962C8B-B14F-4D97-AF65-F5344CB8AC3E}">
        <p14:creationId xmlns:p14="http://schemas.microsoft.com/office/powerpoint/2010/main" val="3584521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am\Dropbox\Books\Project Team Leadership and Communication\curriculum\images\TeamStructure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" y="1600200"/>
            <a:ext cx="2798021" cy="146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Team Structures (2 </a:t>
            </a:r>
            <a:r>
              <a:rPr lang="en-US" dirty="0"/>
              <a:t>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4025900"/>
            <a:ext cx="5549900" cy="210026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Large and Variable-Structure Teams</a:t>
            </a:r>
          </a:p>
          <a:p>
            <a:r>
              <a:rPr lang="en-US" dirty="0" smtClean="0"/>
              <a:t>Teams can vary in size, structure, and stability</a:t>
            </a:r>
          </a:p>
          <a:p>
            <a:r>
              <a:rPr lang="en-US" dirty="0" smtClean="0"/>
              <a:t>Difficult to organize and track efficiently</a:t>
            </a:r>
          </a:p>
          <a:p>
            <a:r>
              <a:rPr lang="en-US" dirty="0" smtClean="0"/>
              <a:t>Moving or adding team members efficiently is also difficult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568700" y="1600207"/>
            <a:ext cx="8013700" cy="198119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Superstar-Support Teams</a:t>
            </a:r>
          </a:p>
          <a:p>
            <a:r>
              <a:rPr lang="en-US" dirty="0" smtClean="0"/>
              <a:t>Like a surgical team: one member performs the most prominent work</a:t>
            </a:r>
          </a:p>
          <a:p>
            <a:r>
              <a:rPr lang="en-US" dirty="0" smtClean="0"/>
              <a:t>Other team members perform supportive functions</a:t>
            </a:r>
          </a:p>
          <a:p>
            <a:r>
              <a:rPr lang="en-US" dirty="0" smtClean="0"/>
              <a:t>‘Superstar’ must acknowledge importance of other team members</a:t>
            </a:r>
            <a:endParaRPr lang="en-US" dirty="0"/>
          </a:p>
        </p:txBody>
      </p:sp>
      <p:pic>
        <p:nvPicPr>
          <p:cNvPr id="4099" name="Picture 3" descr="C:\Users\sam\Dropbox\Books\Project Team Leadership and Communication\curriculum\images\TeamStructure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14315" y="3963840"/>
            <a:ext cx="5154681" cy="193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8534" y="6541887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Diagrams: Malachowsky, Samuel. Project Team Leadership and Communication. </a:t>
            </a:r>
            <a:r>
              <a:rPr lang="en-US" sz="1100" dirty="0" err="1" smtClean="0"/>
              <a:t>Lintwood</a:t>
            </a:r>
            <a:r>
              <a:rPr lang="en-US" sz="1100" dirty="0" smtClean="0"/>
              <a:t> Press. 2018. p. 117.</a:t>
            </a:r>
          </a:p>
        </p:txBody>
      </p:sp>
    </p:spTree>
    <p:extLst>
      <p:ext uri="{BB962C8B-B14F-4D97-AF65-F5344CB8AC3E}">
        <p14:creationId xmlns:p14="http://schemas.microsoft.com/office/powerpoint/2010/main" val="269240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74683"/>
          </a:xfrm>
        </p:spPr>
        <p:txBody>
          <a:bodyPr>
            <a:normAutofit/>
          </a:bodyPr>
          <a:lstStyle/>
          <a:p>
            <a:r>
              <a:rPr lang="en-US" b="1" dirty="0" smtClean="0"/>
              <a:t>Leader</a:t>
            </a:r>
            <a:r>
              <a:rPr lang="en-US" dirty="0" smtClean="0"/>
              <a:t> – guides the team towards the goal</a:t>
            </a:r>
          </a:p>
          <a:p>
            <a:pPr lvl="1"/>
            <a:r>
              <a:rPr lang="en-US" dirty="0" smtClean="0"/>
              <a:t>Primary competencies: leadership, prioritization, and communication</a:t>
            </a:r>
          </a:p>
          <a:p>
            <a:r>
              <a:rPr lang="en-US" b="1" dirty="0" smtClean="0"/>
              <a:t>Information Manager </a:t>
            </a:r>
            <a:r>
              <a:rPr lang="en-US" dirty="0" smtClean="0"/>
              <a:t>– takes ownership of the documentation and data</a:t>
            </a:r>
          </a:p>
          <a:p>
            <a:pPr lvl="1"/>
            <a:r>
              <a:rPr lang="en-US" dirty="0"/>
              <a:t>Primary competencies</a:t>
            </a:r>
            <a:r>
              <a:rPr lang="en-US" dirty="0" smtClean="0"/>
              <a:t>: elicitation, organization, and reporting</a:t>
            </a:r>
          </a:p>
          <a:p>
            <a:r>
              <a:rPr lang="en-US" b="1" dirty="0" smtClean="0"/>
              <a:t>Externally-Facing</a:t>
            </a:r>
            <a:r>
              <a:rPr lang="en-US" dirty="0" smtClean="0"/>
              <a:t> – intermediary between project team and external stakeholders</a:t>
            </a:r>
          </a:p>
          <a:p>
            <a:pPr lvl="1"/>
            <a:r>
              <a:rPr lang="en-US" dirty="0"/>
              <a:t>Primary competencies</a:t>
            </a:r>
            <a:r>
              <a:rPr lang="en-US" dirty="0" smtClean="0"/>
              <a:t>: perception, communication, and negotiation</a:t>
            </a:r>
          </a:p>
          <a:p>
            <a:r>
              <a:rPr lang="en-US" b="1" dirty="0" smtClean="0"/>
              <a:t>Problem-Solver</a:t>
            </a:r>
            <a:r>
              <a:rPr lang="en-US" dirty="0" smtClean="0"/>
              <a:t> – finds and works through difficult problems</a:t>
            </a:r>
          </a:p>
          <a:p>
            <a:pPr lvl="1"/>
            <a:r>
              <a:rPr lang="en-US" dirty="0"/>
              <a:t>Primary competencies</a:t>
            </a:r>
            <a:r>
              <a:rPr lang="en-US" dirty="0" smtClean="0"/>
              <a:t>: evaluation, research, and implementation</a:t>
            </a:r>
          </a:p>
          <a:p>
            <a:r>
              <a:rPr lang="en-US" b="1" dirty="0" smtClean="0"/>
              <a:t>Specialist</a:t>
            </a:r>
            <a:r>
              <a:rPr lang="en-US" dirty="0" smtClean="0"/>
              <a:t> – a ‘subject matter expert’ in one or more subject areas</a:t>
            </a:r>
          </a:p>
          <a:p>
            <a:pPr lvl="1"/>
            <a:r>
              <a:rPr lang="en-US" dirty="0"/>
              <a:t>Primary competencies</a:t>
            </a:r>
            <a:r>
              <a:rPr lang="en-US" dirty="0" smtClean="0"/>
              <a:t>: evaluation, anticipation, and articulation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Team Roles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372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– Team Structures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3860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For each of the descriptions on the right, which of the following team structures are the closest fit?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Top-down team</a:t>
            </a:r>
          </a:p>
          <a:p>
            <a:r>
              <a:rPr lang="en-US" sz="2400" dirty="0" smtClean="0"/>
              <a:t>Interdisciplinary team</a:t>
            </a:r>
          </a:p>
          <a:p>
            <a:r>
              <a:rPr lang="en-US" sz="2400" dirty="0" smtClean="0"/>
              <a:t>Superstar-support team</a:t>
            </a:r>
          </a:p>
          <a:p>
            <a:r>
              <a:rPr lang="en-US" sz="2400" dirty="0" smtClean="0"/>
              <a:t>Large/variable-structure team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3601" y="1600206"/>
            <a:ext cx="6908800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Decisions are typically made by the whole team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The leader is primarily accountable for project success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One individual performs most of the central tasks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‘</a:t>
            </a:r>
            <a:r>
              <a:rPr lang="en-US" b="1" i="1" dirty="0"/>
              <a:t>Classic’ team with a traditional boss and subordinates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Can be difficult to know who’s on your team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/>
              <a:t>Everyone must remember that each team member is needed for a successful project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Challenged by constantly shifting team members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Defined  by consistent, mutual respect by all members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Requires appropriate planning, leadership, and communication to be successful</a:t>
            </a:r>
          </a:p>
          <a:p>
            <a:pPr marL="457200" indent="-457200">
              <a:buFont typeface="+mj-lt"/>
              <a:buAutoNum type="arabicPeriod"/>
            </a:pP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18534" y="6534039"/>
            <a:ext cx="11997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Tuckman</a:t>
            </a:r>
            <a:r>
              <a:rPr lang="en-US" sz="1100" dirty="0"/>
              <a:t>, Bruce. “Developmental sequence in small groups”. Psychological Bulletin. 63 (6). </a:t>
            </a:r>
            <a:r>
              <a:rPr lang="en-US" sz="1100" dirty="0" smtClean="0"/>
              <a:t>p. 384–99</a:t>
            </a:r>
            <a:r>
              <a:rPr lang="en-US" sz="1100" dirty="0"/>
              <a:t>. 1965.</a:t>
            </a:r>
          </a:p>
        </p:txBody>
      </p:sp>
    </p:spTree>
    <p:extLst>
      <p:ext uri="{BB962C8B-B14F-4D97-AF65-F5344CB8AC3E}">
        <p14:creationId xmlns:p14="http://schemas.microsoft.com/office/powerpoint/2010/main" val="466949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3005069"/>
            <a:ext cx="10363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 /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3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Leadershi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dershipBook3.potx" id="{FA589EC2-89E0-4490-BF87-66EAA3C17F0B}" vid="{9D6338BE-032C-45CD-9BF1-8912E18B15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LeadershipBook4</Template>
  <TotalTime>8210</TotalTime>
  <Words>726</Words>
  <Application>Microsoft Office PowerPoint</Application>
  <PresentationFormat>Widescreen</PresentationFormat>
  <Paragraphs>92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ProjectLeadership</vt:lpstr>
      <vt:lpstr>Mini-Module: Team Structure and Roles</vt:lpstr>
      <vt:lpstr>Common Team Structures (1 of 2)</vt:lpstr>
      <vt:lpstr>Common Team Structures (2 of 2)</vt:lpstr>
      <vt:lpstr>Common Team Roles</vt:lpstr>
      <vt:lpstr>Activity – Team Structures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Leadership</dc:title>
  <dc:creator>Samuel Malachowsky</dc:creator>
  <cp:lastModifiedBy>Samuel Malachowsky</cp:lastModifiedBy>
  <cp:revision>112</cp:revision>
  <dcterms:created xsi:type="dcterms:W3CDTF">2018-05-21T18:12:12Z</dcterms:created>
  <dcterms:modified xsi:type="dcterms:W3CDTF">2018-10-23T23:25:53Z</dcterms:modified>
</cp:coreProperties>
</file>