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78" r:id="rId3"/>
    <p:sldId id="279" r:id="rId4"/>
    <p:sldId id="280" r:id="rId5"/>
    <p:sldId id="281" r:id="rId6"/>
    <p:sldId id="27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9" autoAdjust="0"/>
    <p:restoredTop sz="55986" autoAdjust="0"/>
  </p:normalViewPr>
  <p:slideViewPr>
    <p:cSldViewPr snapToGrid="0">
      <p:cViewPr varScale="1">
        <p:scale>
          <a:sx n="66" d="100"/>
          <a:sy n="66" d="100"/>
        </p:scale>
        <p:origin x="1482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6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289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E6916A-2F30-4BD5-A05E-656FEC62A0E7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4432E4-4C49-4E27-8846-7ED75FA30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232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chapter</a:t>
            </a:r>
            <a:r>
              <a:rPr lang="en-US" i="1" baseline="0" dirty="0" smtClean="0"/>
              <a:t> 4</a:t>
            </a:r>
            <a:r>
              <a:rPr lang="fr-FR" i="1" baseline="0" dirty="0" smtClean="0"/>
              <a:t>, sections 4.5 and 4.7, pages 125-126 and 130-134 o</a:t>
            </a:r>
            <a:r>
              <a:rPr lang="en-US" i="1" baseline="0" dirty="0" smtClean="0"/>
              <a:t>f the Project Team Leadership and Communication book.  ISBN: 9781732378902 (Softcover), 9781732378919 (Hardcover).  These slides may only be posted or used in conjunction with the book in a training or classroom environment. Key terms (pages 145-146) are often italicized on the slides.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baseline="0" dirty="0" smtClean="0"/>
          </a:p>
          <a:p>
            <a:r>
              <a:rPr lang="en-US" b="1" dirty="0" smtClean="0"/>
              <a:t>Objectives: </a:t>
            </a:r>
            <a:r>
              <a:rPr lang="en-US" dirty="0" smtClean="0"/>
              <a:t>Complete an overview of two team needs: building trust and achieving commitment (10 minutes)</a:t>
            </a:r>
          </a:p>
          <a:p>
            <a:r>
              <a:rPr lang="en-US" b="1" dirty="0" smtClean="0"/>
              <a:t>Activity:</a:t>
            </a:r>
            <a:r>
              <a:rPr lang="en-US" dirty="0" smtClean="0"/>
              <a:t> Trust and Commitment (5-10 minutes)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1" i="0" baseline="0" dirty="0" smtClean="0"/>
              <a:t>Outline: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Building Trust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Achieving Commitment  (2 slides)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Activity – Trust and Commitment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394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section 4.5, </a:t>
            </a:r>
            <a:r>
              <a:rPr lang="en-US" i="1" baseline="0" dirty="0" smtClean="0"/>
              <a:t>pages 125-126 of the Project Team Leadership and Communication book.</a:t>
            </a:r>
            <a:endParaRPr lang="en-US" i="1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2353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section 4.7, </a:t>
            </a:r>
            <a:r>
              <a:rPr lang="en-US" i="1" baseline="0" dirty="0" smtClean="0"/>
              <a:t>pages 130-134 of the Project Team Leadership and Communication book.</a:t>
            </a:r>
            <a:endParaRPr lang="en-US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701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section 4.7, </a:t>
            </a:r>
            <a:r>
              <a:rPr lang="en-US" i="1" baseline="0" dirty="0" smtClean="0"/>
              <a:t>pages 130-134 of the Project Team Leadership and Communication book.</a:t>
            </a:r>
            <a:endParaRPr lang="en-US" i="1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7952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</a:t>
            </a:r>
            <a:r>
              <a:rPr lang="fr-FR" i="1" baseline="0" dirty="0" smtClean="0"/>
              <a:t>sections 4.5 and 4.7, pages 125-126 and 130-134 </a:t>
            </a:r>
            <a:r>
              <a:rPr lang="en-US" i="1" baseline="0" dirty="0" smtClean="0"/>
              <a:t>of the Project Team Leadership and Communication book.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5-10 Minute activity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5745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smtClean="0"/>
              <a:t>Chapter </a:t>
            </a:r>
            <a:r>
              <a:rPr lang="en-US" i="1" smtClean="0"/>
              <a:t>4 </a:t>
            </a:r>
            <a:r>
              <a:rPr lang="en-US" i="1" dirty="0" smtClean="0"/>
              <a:t>includes several additional support elements</a:t>
            </a:r>
            <a:r>
              <a:rPr lang="en-US" i="1" baseline="0" dirty="0" smtClean="0"/>
              <a:t> which could become classroom activities or discussion elements.</a:t>
            </a:r>
          </a:p>
          <a:p>
            <a:endParaRPr lang="en-US" i="1" baseline="0" dirty="0" smtClean="0"/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i="1" baseline="0" dirty="0" smtClean="0"/>
              <a:t>There are quite a few key terms defined on pages 145-146.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i="1" baseline="0" dirty="0" smtClean="0"/>
              <a:t>Review questions cover most of the chapter (pages 146-147, answers on page 223).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i="1" dirty="0" smtClean="0"/>
              <a:t>The exercises</a:t>
            </a:r>
            <a:r>
              <a:rPr lang="en-US" i="1" baseline="0" dirty="0" smtClean="0"/>
              <a:t> on pages 147-148 are designed to allow readers to apply and extend what they’ve learned.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355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044472" y="978639"/>
            <a:ext cx="1143000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10363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</p:spPr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6" name="Rectangle 135"/>
          <p:cNvSpPr/>
          <p:nvPr/>
        </p:nvSpPr>
        <p:spPr>
          <a:xfrm>
            <a:off x="7560207" y="445848"/>
            <a:ext cx="1905000" cy="167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3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05200" y="6489708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38" name="Hexagon 137"/>
          <p:cNvSpPr/>
          <p:nvPr/>
        </p:nvSpPr>
        <p:spPr>
          <a:xfrm>
            <a:off x="4069501" y="5615432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0" name="Hexagon 139"/>
          <p:cNvSpPr/>
          <p:nvPr/>
        </p:nvSpPr>
        <p:spPr>
          <a:xfrm>
            <a:off x="1757559" y="6042415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1" name="Hexagon 140"/>
          <p:cNvSpPr/>
          <p:nvPr/>
        </p:nvSpPr>
        <p:spPr>
          <a:xfrm>
            <a:off x="3299847" y="6042415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2" name="Hexagon 141"/>
          <p:cNvSpPr/>
          <p:nvPr/>
        </p:nvSpPr>
        <p:spPr>
          <a:xfrm>
            <a:off x="6369541" y="6019720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144" name="Hexagon 143"/>
          <p:cNvSpPr/>
          <p:nvPr/>
        </p:nvSpPr>
        <p:spPr>
          <a:xfrm>
            <a:off x="217161" y="6051914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6" name="Hexagon 145"/>
          <p:cNvSpPr/>
          <p:nvPr/>
        </p:nvSpPr>
        <p:spPr>
          <a:xfrm>
            <a:off x="2531911" y="5621012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7" name="Hexagon 146"/>
          <p:cNvSpPr/>
          <p:nvPr/>
        </p:nvSpPr>
        <p:spPr>
          <a:xfrm>
            <a:off x="989660" y="5636203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8" name="Hexagon 147"/>
          <p:cNvSpPr/>
          <p:nvPr/>
        </p:nvSpPr>
        <p:spPr>
          <a:xfrm>
            <a:off x="5597689" y="5585380"/>
            <a:ext cx="990600" cy="868680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1" name="Hexagon 150"/>
          <p:cNvSpPr/>
          <p:nvPr/>
        </p:nvSpPr>
        <p:spPr>
          <a:xfrm>
            <a:off x="4828797" y="6014377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5" name="Hexagon 154"/>
          <p:cNvSpPr/>
          <p:nvPr/>
        </p:nvSpPr>
        <p:spPr>
          <a:xfrm>
            <a:off x="7913461" y="6035295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9" name="Hexagon 158"/>
          <p:cNvSpPr/>
          <p:nvPr/>
        </p:nvSpPr>
        <p:spPr>
          <a:xfrm>
            <a:off x="7146285" y="5598080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3" name="Hexagon 162"/>
          <p:cNvSpPr/>
          <p:nvPr/>
        </p:nvSpPr>
        <p:spPr>
          <a:xfrm>
            <a:off x="210985" y="-14049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4" name="Hexagon 163"/>
          <p:cNvSpPr/>
          <p:nvPr/>
        </p:nvSpPr>
        <p:spPr>
          <a:xfrm>
            <a:off x="8711852" y="405454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5" name="Hexagon 164"/>
          <p:cNvSpPr/>
          <p:nvPr/>
        </p:nvSpPr>
        <p:spPr>
          <a:xfrm>
            <a:off x="3304609" y="-20094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6" name="Hexagon 165"/>
          <p:cNvSpPr/>
          <p:nvPr/>
        </p:nvSpPr>
        <p:spPr>
          <a:xfrm>
            <a:off x="4849660" y="-18812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7" name="Hexagon 166"/>
          <p:cNvSpPr/>
          <p:nvPr/>
        </p:nvSpPr>
        <p:spPr>
          <a:xfrm>
            <a:off x="972991" y="1259865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8" name="Hexagon 167"/>
          <p:cNvSpPr/>
          <p:nvPr/>
        </p:nvSpPr>
        <p:spPr>
          <a:xfrm>
            <a:off x="8711852" y="1254309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9" name="Hexagon 168"/>
          <p:cNvSpPr/>
          <p:nvPr/>
        </p:nvSpPr>
        <p:spPr>
          <a:xfrm>
            <a:off x="4852835" y="833872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0" name="Hexagon 169"/>
          <p:cNvSpPr/>
          <p:nvPr/>
        </p:nvSpPr>
        <p:spPr>
          <a:xfrm>
            <a:off x="3304609" y="833872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1" name="Hexagon 170"/>
          <p:cNvSpPr/>
          <p:nvPr/>
        </p:nvSpPr>
        <p:spPr>
          <a:xfrm>
            <a:off x="984899" y="405790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2" name="Hexagon 171"/>
          <p:cNvSpPr/>
          <p:nvPr/>
        </p:nvSpPr>
        <p:spPr>
          <a:xfrm>
            <a:off x="4080615" y="1260855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4" name="Hexagon 173"/>
          <p:cNvSpPr/>
          <p:nvPr/>
        </p:nvSpPr>
        <p:spPr>
          <a:xfrm>
            <a:off x="1752003" y="83605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6" name="Hexagon 175"/>
          <p:cNvSpPr/>
          <p:nvPr/>
        </p:nvSpPr>
        <p:spPr>
          <a:xfrm>
            <a:off x="2531911" y="1259865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8" name="Hexagon 177"/>
          <p:cNvSpPr/>
          <p:nvPr/>
        </p:nvSpPr>
        <p:spPr>
          <a:xfrm>
            <a:off x="1765496" y="-11668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9" name="Hexagon 178"/>
          <p:cNvSpPr/>
          <p:nvPr/>
        </p:nvSpPr>
        <p:spPr>
          <a:xfrm>
            <a:off x="4074265" y="406889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0" name="Hexagon 179"/>
          <p:cNvSpPr/>
          <p:nvPr/>
        </p:nvSpPr>
        <p:spPr>
          <a:xfrm>
            <a:off x="2529531" y="40579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1" name="Hexagon 180"/>
          <p:cNvSpPr/>
          <p:nvPr/>
        </p:nvSpPr>
        <p:spPr>
          <a:xfrm>
            <a:off x="210985" y="840026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2" name="Hexagon 181"/>
          <p:cNvSpPr/>
          <p:nvPr/>
        </p:nvSpPr>
        <p:spPr>
          <a:xfrm>
            <a:off x="7934455" y="-8981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3" name="Hexagon 182"/>
          <p:cNvSpPr/>
          <p:nvPr/>
        </p:nvSpPr>
        <p:spPr>
          <a:xfrm>
            <a:off x="6396755" y="-1600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4" name="Hexagon 183"/>
          <p:cNvSpPr/>
          <p:nvPr/>
        </p:nvSpPr>
        <p:spPr>
          <a:xfrm>
            <a:off x="6384228" y="832089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5" name="Hexagon 184"/>
          <p:cNvSpPr/>
          <p:nvPr/>
        </p:nvSpPr>
        <p:spPr>
          <a:xfrm>
            <a:off x="7161756" y="41214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6" name="Hexagon 185"/>
          <p:cNvSpPr/>
          <p:nvPr/>
        </p:nvSpPr>
        <p:spPr>
          <a:xfrm>
            <a:off x="5624187" y="399614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0" name="Hexagon 189"/>
          <p:cNvSpPr/>
          <p:nvPr/>
        </p:nvSpPr>
        <p:spPr>
          <a:xfrm>
            <a:off x="-6278" y="406889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1" name="Hexagon 190"/>
          <p:cNvSpPr/>
          <p:nvPr/>
        </p:nvSpPr>
        <p:spPr>
          <a:xfrm>
            <a:off x="7934455" y="82659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2" name="Hexagon 191"/>
          <p:cNvSpPr/>
          <p:nvPr/>
        </p:nvSpPr>
        <p:spPr>
          <a:xfrm>
            <a:off x="7161593" y="1257875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3" name="Hexagon 192"/>
          <p:cNvSpPr/>
          <p:nvPr/>
        </p:nvSpPr>
        <p:spPr>
          <a:xfrm>
            <a:off x="5622347" y="125358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7" name="Hexagon 196"/>
          <p:cNvSpPr/>
          <p:nvPr/>
        </p:nvSpPr>
        <p:spPr>
          <a:xfrm>
            <a:off x="8687813" y="5610837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0" name="Hexagon 199"/>
          <p:cNvSpPr/>
          <p:nvPr/>
        </p:nvSpPr>
        <p:spPr>
          <a:xfrm>
            <a:off x="10237908" y="1250562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1" name="Hexagon 200"/>
          <p:cNvSpPr/>
          <p:nvPr/>
        </p:nvSpPr>
        <p:spPr>
          <a:xfrm>
            <a:off x="10237908" y="-20373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2" name="Hexagon 201"/>
          <p:cNvSpPr/>
          <p:nvPr/>
        </p:nvSpPr>
        <p:spPr>
          <a:xfrm>
            <a:off x="10237908" y="396596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3" name="Hexagon 202"/>
          <p:cNvSpPr/>
          <p:nvPr/>
        </p:nvSpPr>
        <p:spPr>
          <a:xfrm>
            <a:off x="9469741" y="-15917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4" name="Hexagon 203"/>
          <p:cNvSpPr/>
          <p:nvPr/>
        </p:nvSpPr>
        <p:spPr>
          <a:xfrm>
            <a:off x="9474349" y="829424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5" name="Hexagon 204"/>
          <p:cNvSpPr/>
          <p:nvPr/>
        </p:nvSpPr>
        <p:spPr>
          <a:xfrm>
            <a:off x="11006755" y="815948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6" name="Hexagon 205"/>
          <p:cNvSpPr/>
          <p:nvPr/>
        </p:nvSpPr>
        <p:spPr>
          <a:xfrm>
            <a:off x="11009929" y="-2866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7" name="Hexagon 206"/>
          <p:cNvSpPr/>
          <p:nvPr/>
        </p:nvSpPr>
        <p:spPr>
          <a:xfrm>
            <a:off x="11775331" y="1248155"/>
            <a:ext cx="417769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3" name="Hexagon 212"/>
          <p:cNvSpPr/>
          <p:nvPr/>
        </p:nvSpPr>
        <p:spPr>
          <a:xfrm>
            <a:off x="10218942" y="5627244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4" name="Hexagon 213"/>
          <p:cNvSpPr/>
          <p:nvPr/>
        </p:nvSpPr>
        <p:spPr>
          <a:xfrm>
            <a:off x="9446244" y="6046896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5" name="Hexagon 214"/>
          <p:cNvSpPr/>
          <p:nvPr/>
        </p:nvSpPr>
        <p:spPr>
          <a:xfrm>
            <a:off x="10980434" y="6015146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8" name="Hexagon 206"/>
          <p:cNvSpPr/>
          <p:nvPr/>
        </p:nvSpPr>
        <p:spPr>
          <a:xfrm>
            <a:off x="11778096" y="396596"/>
            <a:ext cx="417769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19" name="Hexagon 206"/>
          <p:cNvSpPr/>
          <p:nvPr/>
        </p:nvSpPr>
        <p:spPr>
          <a:xfrm>
            <a:off x="11780160" y="-25136"/>
            <a:ext cx="417769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  <a:gd name="connsiteX0" fmla="*/ 0 w 417769"/>
              <a:gd name="connsiteY0" fmla="*/ 426983 h 853966"/>
              <a:gd name="connsiteX1" fmla="*/ 417539 w 417769"/>
              <a:gd name="connsiteY1" fmla="*/ 0 h 853966"/>
              <a:gd name="connsiteX2" fmla="*/ 417541 w 417769"/>
              <a:gd name="connsiteY2" fmla="*/ 853966 h 853966"/>
              <a:gd name="connsiteX3" fmla="*/ 213492 w 417769"/>
              <a:gd name="connsiteY3" fmla="*/ 853966 h 853966"/>
              <a:gd name="connsiteX4" fmla="*/ 0 w 417769"/>
              <a:gd name="connsiteY4" fmla="*/ 426983 h 853966"/>
              <a:gd name="connsiteX0" fmla="*/ 0 w 417769"/>
              <a:gd name="connsiteY0" fmla="*/ 3121 h 430104"/>
              <a:gd name="connsiteX1" fmla="*/ 417539 w 417769"/>
              <a:gd name="connsiteY1" fmla="*/ 0 h 430104"/>
              <a:gd name="connsiteX2" fmla="*/ 417541 w 417769"/>
              <a:gd name="connsiteY2" fmla="*/ 430104 h 430104"/>
              <a:gd name="connsiteX3" fmla="*/ 213492 w 417769"/>
              <a:gd name="connsiteY3" fmla="*/ 430104 h 430104"/>
              <a:gd name="connsiteX4" fmla="*/ 0 w 417769"/>
              <a:gd name="connsiteY4" fmla="*/ 3121 h 430104"/>
              <a:gd name="connsiteX0" fmla="*/ 0 w 417769"/>
              <a:gd name="connsiteY0" fmla="*/ 0 h 426983"/>
              <a:gd name="connsiteX1" fmla="*/ 417539 w 417769"/>
              <a:gd name="connsiteY1" fmla="*/ 1642 h 426983"/>
              <a:gd name="connsiteX2" fmla="*/ 417541 w 417769"/>
              <a:gd name="connsiteY2" fmla="*/ 426983 h 426983"/>
              <a:gd name="connsiteX3" fmla="*/ 213492 w 417769"/>
              <a:gd name="connsiteY3" fmla="*/ 426983 h 426983"/>
              <a:gd name="connsiteX4" fmla="*/ 0 w 417769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769" h="426983">
                <a:moveTo>
                  <a:pt x="0" y="0"/>
                </a:moveTo>
                <a:lnTo>
                  <a:pt x="417539" y="1642"/>
                </a:lnTo>
                <a:cubicBezTo>
                  <a:pt x="416745" y="286297"/>
                  <a:pt x="418335" y="142328"/>
                  <a:pt x="417541" y="426983"/>
                </a:cubicBez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0" name="Hexagon 200"/>
          <p:cNvSpPr/>
          <p:nvPr/>
        </p:nvSpPr>
        <p:spPr>
          <a:xfrm>
            <a:off x="8705025" y="-14951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1" name="Hexagon 200"/>
          <p:cNvSpPr/>
          <p:nvPr/>
        </p:nvSpPr>
        <p:spPr>
          <a:xfrm>
            <a:off x="7160799" y="-5785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2" name="Hexagon 200"/>
          <p:cNvSpPr/>
          <p:nvPr/>
        </p:nvSpPr>
        <p:spPr>
          <a:xfrm>
            <a:off x="5627407" y="-15286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3" name="Hexagon 200"/>
          <p:cNvSpPr/>
          <p:nvPr/>
        </p:nvSpPr>
        <p:spPr>
          <a:xfrm>
            <a:off x="4076162" y="-19050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4" name="Hexagon 200"/>
          <p:cNvSpPr/>
          <p:nvPr/>
        </p:nvSpPr>
        <p:spPr>
          <a:xfrm>
            <a:off x="2543279" y="-13628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5" name="Hexagon 200"/>
          <p:cNvSpPr/>
          <p:nvPr/>
        </p:nvSpPr>
        <p:spPr>
          <a:xfrm>
            <a:off x="986353" y="-7637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6" name="Hexagon 200"/>
          <p:cNvSpPr/>
          <p:nvPr/>
        </p:nvSpPr>
        <p:spPr>
          <a:xfrm>
            <a:off x="-172" y="-13963"/>
            <a:ext cx="450083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332608 w 777108"/>
              <a:gd name="connsiteY0" fmla="*/ 0 h 426983"/>
              <a:gd name="connsiteX1" fmla="*/ 777108 w 777108"/>
              <a:gd name="connsiteY1" fmla="*/ 0 h 426983"/>
              <a:gd name="connsiteX2" fmla="*/ 563617 w 777108"/>
              <a:gd name="connsiteY2" fmla="*/ 426983 h 426983"/>
              <a:gd name="connsiteX3" fmla="*/ 0 w 777108"/>
              <a:gd name="connsiteY3" fmla="*/ 426983 h 426983"/>
              <a:gd name="connsiteX4" fmla="*/ 332608 w 777108"/>
              <a:gd name="connsiteY4" fmla="*/ 0 h 426983"/>
              <a:gd name="connsiteX0" fmla="*/ 15108 w 459608"/>
              <a:gd name="connsiteY0" fmla="*/ 0 h 430158"/>
              <a:gd name="connsiteX1" fmla="*/ 459608 w 459608"/>
              <a:gd name="connsiteY1" fmla="*/ 0 h 430158"/>
              <a:gd name="connsiteX2" fmla="*/ 246117 w 459608"/>
              <a:gd name="connsiteY2" fmla="*/ 426983 h 430158"/>
              <a:gd name="connsiteX3" fmla="*/ 0 w 459608"/>
              <a:gd name="connsiteY3" fmla="*/ 430158 h 430158"/>
              <a:gd name="connsiteX4" fmla="*/ 15108 w 459608"/>
              <a:gd name="connsiteY4" fmla="*/ 0 h 430158"/>
              <a:gd name="connsiteX0" fmla="*/ 5583 w 450083"/>
              <a:gd name="connsiteY0" fmla="*/ 0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5583 w 450083"/>
              <a:gd name="connsiteY4" fmla="*/ 0 h 426983"/>
              <a:gd name="connsiteX0" fmla="*/ 820 w 450083"/>
              <a:gd name="connsiteY0" fmla="*/ 7144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820 w 450083"/>
              <a:gd name="connsiteY4" fmla="*/ 7144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0083" h="426983">
                <a:moveTo>
                  <a:pt x="820" y="7144"/>
                </a:moveTo>
                <a:lnTo>
                  <a:pt x="450083" y="0"/>
                </a:lnTo>
                <a:lnTo>
                  <a:pt x="236592" y="426983"/>
                </a:lnTo>
                <a:lnTo>
                  <a:pt x="0" y="426983"/>
                </a:lnTo>
                <a:cubicBezTo>
                  <a:pt x="273" y="287037"/>
                  <a:pt x="547" y="147090"/>
                  <a:pt x="820" y="7144"/>
                </a:cubicBez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7" name="Hexagon 189"/>
          <p:cNvSpPr/>
          <p:nvPr/>
        </p:nvSpPr>
        <p:spPr>
          <a:xfrm>
            <a:off x="-6279" y="1254968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9" name="Hexagon 200"/>
          <p:cNvSpPr/>
          <p:nvPr/>
        </p:nvSpPr>
        <p:spPr>
          <a:xfrm rot="10800000">
            <a:off x="10211799" y="6437077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0" name="Hexagon 206"/>
          <p:cNvSpPr/>
          <p:nvPr/>
        </p:nvSpPr>
        <p:spPr>
          <a:xfrm rot="10800000">
            <a:off x="-1516" y="6469397"/>
            <a:ext cx="438414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  <a:gd name="connsiteX0" fmla="*/ 0 w 417769"/>
              <a:gd name="connsiteY0" fmla="*/ 426983 h 853966"/>
              <a:gd name="connsiteX1" fmla="*/ 417539 w 417769"/>
              <a:gd name="connsiteY1" fmla="*/ 0 h 853966"/>
              <a:gd name="connsiteX2" fmla="*/ 417541 w 417769"/>
              <a:gd name="connsiteY2" fmla="*/ 853966 h 853966"/>
              <a:gd name="connsiteX3" fmla="*/ 213492 w 417769"/>
              <a:gd name="connsiteY3" fmla="*/ 853966 h 853966"/>
              <a:gd name="connsiteX4" fmla="*/ 0 w 417769"/>
              <a:gd name="connsiteY4" fmla="*/ 426983 h 853966"/>
              <a:gd name="connsiteX0" fmla="*/ 0 w 417769"/>
              <a:gd name="connsiteY0" fmla="*/ 3121 h 430104"/>
              <a:gd name="connsiteX1" fmla="*/ 417539 w 417769"/>
              <a:gd name="connsiteY1" fmla="*/ 0 h 430104"/>
              <a:gd name="connsiteX2" fmla="*/ 417541 w 417769"/>
              <a:gd name="connsiteY2" fmla="*/ 430104 h 430104"/>
              <a:gd name="connsiteX3" fmla="*/ 213492 w 417769"/>
              <a:gd name="connsiteY3" fmla="*/ 430104 h 430104"/>
              <a:gd name="connsiteX4" fmla="*/ 0 w 417769"/>
              <a:gd name="connsiteY4" fmla="*/ 3121 h 430104"/>
              <a:gd name="connsiteX0" fmla="*/ 0 w 417769"/>
              <a:gd name="connsiteY0" fmla="*/ 0 h 426983"/>
              <a:gd name="connsiteX1" fmla="*/ 417539 w 417769"/>
              <a:gd name="connsiteY1" fmla="*/ 1642 h 426983"/>
              <a:gd name="connsiteX2" fmla="*/ 417541 w 417769"/>
              <a:gd name="connsiteY2" fmla="*/ 426983 h 426983"/>
              <a:gd name="connsiteX3" fmla="*/ 213492 w 417769"/>
              <a:gd name="connsiteY3" fmla="*/ 426983 h 426983"/>
              <a:gd name="connsiteX4" fmla="*/ 0 w 417769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769" h="426983">
                <a:moveTo>
                  <a:pt x="0" y="0"/>
                </a:moveTo>
                <a:lnTo>
                  <a:pt x="417539" y="1642"/>
                </a:lnTo>
                <a:cubicBezTo>
                  <a:pt x="416745" y="286297"/>
                  <a:pt x="418335" y="142328"/>
                  <a:pt x="417541" y="426983"/>
                </a:cubicBez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1" name="Hexagon 200"/>
          <p:cNvSpPr/>
          <p:nvPr/>
        </p:nvSpPr>
        <p:spPr>
          <a:xfrm rot="10800000">
            <a:off x="8678916" y="6442499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2" name="Hexagon 200"/>
          <p:cNvSpPr/>
          <p:nvPr/>
        </p:nvSpPr>
        <p:spPr>
          <a:xfrm rot="10800000">
            <a:off x="7134690" y="6451665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3" name="Hexagon 200"/>
          <p:cNvSpPr/>
          <p:nvPr/>
        </p:nvSpPr>
        <p:spPr>
          <a:xfrm rot="10800000">
            <a:off x="5601298" y="6442164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4" name="Hexagon 200"/>
          <p:cNvSpPr/>
          <p:nvPr/>
        </p:nvSpPr>
        <p:spPr>
          <a:xfrm rot="10800000">
            <a:off x="4064567" y="6438400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5" name="Hexagon 200"/>
          <p:cNvSpPr/>
          <p:nvPr/>
        </p:nvSpPr>
        <p:spPr>
          <a:xfrm rot="10800000">
            <a:off x="2531684" y="6458336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6" name="Hexagon 200"/>
          <p:cNvSpPr/>
          <p:nvPr/>
        </p:nvSpPr>
        <p:spPr>
          <a:xfrm rot="10800000">
            <a:off x="989998" y="6472673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7" name="Hexagon 200"/>
          <p:cNvSpPr/>
          <p:nvPr/>
        </p:nvSpPr>
        <p:spPr>
          <a:xfrm rot="10800000">
            <a:off x="11742974" y="6443726"/>
            <a:ext cx="450083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332608 w 777108"/>
              <a:gd name="connsiteY0" fmla="*/ 0 h 426983"/>
              <a:gd name="connsiteX1" fmla="*/ 777108 w 777108"/>
              <a:gd name="connsiteY1" fmla="*/ 0 h 426983"/>
              <a:gd name="connsiteX2" fmla="*/ 563617 w 777108"/>
              <a:gd name="connsiteY2" fmla="*/ 426983 h 426983"/>
              <a:gd name="connsiteX3" fmla="*/ 0 w 777108"/>
              <a:gd name="connsiteY3" fmla="*/ 426983 h 426983"/>
              <a:gd name="connsiteX4" fmla="*/ 332608 w 777108"/>
              <a:gd name="connsiteY4" fmla="*/ 0 h 426983"/>
              <a:gd name="connsiteX0" fmla="*/ 15108 w 459608"/>
              <a:gd name="connsiteY0" fmla="*/ 0 h 430158"/>
              <a:gd name="connsiteX1" fmla="*/ 459608 w 459608"/>
              <a:gd name="connsiteY1" fmla="*/ 0 h 430158"/>
              <a:gd name="connsiteX2" fmla="*/ 246117 w 459608"/>
              <a:gd name="connsiteY2" fmla="*/ 426983 h 430158"/>
              <a:gd name="connsiteX3" fmla="*/ 0 w 459608"/>
              <a:gd name="connsiteY3" fmla="*/ 430158 h 430158"/>
              <a:gd name="connsiteX4" fmla="*/ 15108 w 459608"/>
              <a:gd name="connsiteY4" fmla="*/ 0 h 430158"/>
              <a:gd name="connsiteX0" fmla="*/ 5583 w 450083"/>
              <a:gd name="connsiteY0" fmla="*/ 0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5583 w 450083"/>
              <a:gd name="connsiteY4" fmla="*/ 0 h 426983"/>
              <a:gd name="connsiteX0" fmla="*/ 820 w 450083"/>
              <a:gd name="connsiteY0" fmla="*/ 7144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820 w 450083"/>
              <a:gd name="connsiteY4" fmla="*/ 7144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0083" h="426983">
                <a:moveTo>
                  <a:pt x="820" y="7144"/>
                </a:moveTo>
                <a:lnTo>
                  <a:pt x="450083" y="0"/>
                </a:lnTo>
                <a:lnTo>
                  <a:pt x="236592" y="426983"/>
                </a:lnTo>
                <a:lnTo>
                  <a:pt x="0" y="426983"/>
                </a:lnTo>
                <a:cubicBezTo>
                  <a:pt x="273" y="287037"/>
                  <a:pt x="547" y="147090"/>
                  <a:pt x="820" y="7144"/>
                </a:cubicBez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8" name="Hexagon 206"/>
          <p:cNvSpPr/>
          <p:nvPr/>
        </p:nvSpPr>
        <p:spPr>
          <a:xfrm rot="10800000">
            <a:off x="-1745" y="5619913"/>
            <a:ext cx="439031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9" name="Hexagon 189"/>
          <p:cNvSpPr/>
          <p:nvPr/>
        </p:nvSpPr>
        <p:spPr>
          <a:xfrm rot="10800000">
            <a:off x="11750118" y="5592937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09307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9772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9775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143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282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0" y="6400809"/>
            <a:ext cx="142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Hexagon 10"/>
          <p:cNvSpPr/>
          <p:nvPr/>
        </p:nvSpPr>
        <p:spPr>
          <a:xfrm>
            <a:off x="11429998" y="236525"/>
            <a:ext cx="761127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60440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60440"/>
              <a:gd name="connsiteY0" fmla="*/ 426983 h 853966"/>
              <a:gd name="connsiteX1" fmla="*/ 213492 w 760440"/>
              <a:gd name="connsiteY1" fmla="*/ 0 h 853966"/>
              <a:gd name="connsiteX2" fmla="*/ 760440 w 760440"/>
              <a:gd name="connsiteY2" fmla="*/ 0 h 853966"/>
              <a:gd name="connsiteX3" fmla="*/ 753296 w 760440"/>
              <a:gd name="connsiteY3" fmla="*/ 853966 h 853966"/>
              <a:gd name="connsiteX4" fmla="*/ 213492 w 760440"/>
              <a:gd name="connsiteY4" fmla="*/ 853966 h 853966"/>
              <a:gd name="connsiteX5" fmla="*/ 0 w 760440"/>
              <a:gd name="connsiteY5" fmla="*/ 426983 h 853966"/>
              <a:gd name="connsiteX0" fmla="*/ 0 w 763314"/>
              <a:gd name="connsiteY0" fmla="*/ 426983 h 853966"/>
              <a:gd name="connsiteX1" fmla="*/ 213492 w 763314"/>
              <a:gd name="connsiteY1" fmla="*/ 0 h 853966"/>
              <a:gd name="connsiteX2" fmla="*/ 760440 w 763314"/>
              <a:gd name="connsiteY2" fmla="*/ 0 h 853966"/>
              <a:gd name="connsiteX3" fmla="*/ 762821 w 763314"/>
              <a:gd name="connsiteY3" fmla="*/ 853966 h 853966"/>
              <a:gd name="connsiteX4" fmla="*/ 213492 w 763314"/>
              <a:gd name="connsiteY4" fmla="*/ 853966 h 853966"/>
              <a:gd name="connsiteX5" fmla="*/ 0 w 763314"/>
              <a:gd name="connsiteY5" fmla="*/ 426983 h 853966"/>
              <a:gd name="connsiteX0" fmla="*/ 0 w 761127"/>
              <a:gd name="connsiteY0" fmla="*/ 426983 h 853966"/>
              <a:gd name="connsiteX1" fmla="*/ 213492 w 761127"/>
              <a:gd name="connsiteY1" fmla="*/ 0 h 853966"/>
              <a:gd name="connsiteX2" fmla="*/ 760440 w 761127"/>
              <a:gd name="connsiteY2" fmla="*/ 0 h 853966"/>
              <a:gd name="connsiteX3" fmla="*/ 760440 w 761127"/>
              <a:gd name="connsiteY3" fmla="*/ 853966 h 853966"/>
              <a:gd name="connsiteX4" fmla="*/ 213492 w 761127"/>
              <a:gd name="connsiteY4" fmla="*/ 853966 h 853966"/>
              <a:gd name="connsiteX5" fmla="*/ 0 w 761127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1127" h="853966">
                <a:moveTo>
                  <a:pt x="0" y="426983"/>
                </a:moveTo>
                <a:lnTo>
                  <a:pt x="213492" y="0"/>
                </a:lnTo>
                <a:lnTo>
                  <a:pt x="760440" y="0"/>
                </a:lnTo>
                <a:cubicBezTo>
                  <a:pt x="758059" y="284655"/>
                  <a:pt x="762821" y="569311"/>
                  <a:pt x="760440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Hexagon 11"/>
          <p:cNvSpPr/>
          <p:nvPr/>
        </p:nvSpPr>
        <p:spPr>
          <a:xfrm>
            <a:off x="11429999" y="1085380"/>
            <a:ext cx="762822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62822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62822"/>
              <a:gd name="connsiteY0" fmla="*/ 426983 h 853966"/>
              <a:gd name="connsiteX1" fmla="*/ 213492 w 762822"/>
              <a:gd name="connsiteY1" fmla="*/ 0 h 853966"/>
              <a:gd name="connsiteX2" fmla="*/ 762822 w 762822"/>
              <a:gd name="connsiteY2" fmla="*/ 0 h 853966"/>
              <a:gd name="connsiteX3" fmla="*/ 762822 w 762822"/>
              <a:gd name="connsiteY3" fmla="*/ 853966 h 853966"/>
              <a:gd name="connsiteX4" fmla="*/ 213492 w 762822"/>
              <a:gd name="connsiteY4" fmla="*/ 853966 h 853966"/>
              <a:gd name="connsiteX5" fmla="*/ 0 w 762822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2822" h="853966">
                <a:moveTo>
                  <a:pt x="0" y="426983"/>
                </a:moveTo>
                <a:lnTo>
                  <a:pt x="213492" y="0"/>
                </a:lnTo>
                <a:lnTo>
                  <a:pt x="762822" y="0"/>
                </a:lnTo>
                <a:lnTo>
                  <a:pt x="762822" y="853966"/>
                </a:ln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Hexagon 12"/>
          <p:cNvSpPr/>
          <p:nvPr/>
        </p:nvSpPr>
        <p:spPr>
          <a:xfrm>
            <a:off x="10660222" y="-1698"/>
            <a:ext cx="990600" cy="672991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120624 w 990600"/>
              <a:gd name="connsiteY1" fmla="*/ 180975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246008 h 672991"/>
              <a:gd name="connsiteX1" fmla="*/ 120624 w 990600"/>
              <a:gd name="connsiteY1" fmla="*/ 0 h 672991"/>
              <a:gd name="connsiteX2" fmla="*/ 867596 w 990600"/>
              <a:gd name="connsiteY2" fmla="*/ 0 h 672991"/>
              <a:gd name="connsiteX3" fmla="*/ 990600 w 990600"/>
              <a:gd name="connsiteY3" fmla="*/ 246008 h 672991"/>
              <a:gd name="connsiteX4" fmla="*/ 777109 w 990600"/>
              <a:gd name="connsiteY4" fmla="*/ 672991 h 672991"/>
              <a:gd name="connsiteX5" fmla="*/ 213492 w 990600"/>
              <a:gd name="connsiteY5" fmla="*/ 672991 h 672991"/>
              <a:gd name="connsiteX6" fmla="*/ 0 w 990600"/>
              <a:gd name="connsiteY6" fmla="*/ 246008 h 672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0600" h="672991">
                <a:moveTo>
                  <a:pt x="0" y="246008"/>
                </a:moveTo>
                <a:lnTo>
                  <a:pt x="120624" y="0"/>
                </a:lnTo>
                <a:lnTo>
                  <a:pt x="867596" y="0"/>
                </a:lnTo>
                <a:lnTo>
                  <a:pt x="990600" y="246008"/>
                </a:lnTo>
                <a:lnTo>
                  <a:pt x="777109" y="672991"/>
                </a:lnTo>
                <a:lnTo>
                  <a:pt x="213492" y="672991"/>
                </a:lnTo>
                <a:lnTo>
                  <a:pt x="0" y="246008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Hexagon 13"/>
          <p:cNvSpPr/>
          <p:nvPr/>
        </p:nvSpPr>
        <p:spPr>
          <a:xfrm>
            <a:off x="11515722" y="128"/>
            <a:ext cx="678657" cy="248389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0 w 907257"/>
              <a:gd name="connsiteY0" fmla="*/ 178594 h 426983"/>
              <a:gd name="connsiteX1" fmla="*/ 907257 w 907257"/>
              <a:gd name="connsiteY1" fmla="*/ 0 h 426983"/>
              <a:gd name="connsiteX2" fmla="*/ 693766 w 907257"/>
              <a:gd name="connsiteY2" fmla="*/ 426983 h 426983"/>
              <a:gd name="connsiteX3" fmla="*/ 130149 w 907257"/>
              <a:gd name="connsiteY3" fmla="*/ 426983 h 426983"/>
              <a:gd name="connsiteX4" fmla="*/ 0 w 907257"/>
              <a:gd name="connsiteY4" fmla="*/ 178594 h 426983"/>
              <a:gd name="connsiteX0" fmla="*/ 0 w 693766"/>
              <a:gd name="connsiteY0" fmla="*/ 7144 h 255533"/>
              <a:gd name="connsiteX1" fmla="*/ 566738 w 693766"/>
              <a:gd name="connsiteY1" fmla="*/ 0 h 255533"/>
              <a:gd name="connsiteX2" fmla="*/ 693766 w 693766"/>
              <a:gd name="connsiteY2" fmla="*/ 255533 h 255533"/>
              <a:gd name="connsiteX3" fmla="*/ 130149 w 693766"/>
              <a:gd name="connsiteY3" fmla="*/ 255533 h 255533"/>
              <a:gd name="connsiteX4" fmla="*/ 0 w 693766"/>
              <a:gd name="connsiteY4" fmla="*/ 7144 h 255533"/>
              <a:gd name="connsiteX0" fmla="*/ 0 w 693766"/>
              <a:gd name="connsiteY0" fmla="*/ 0 h 248389"/>
              <a:gd name="connsiteX1" fmla="*/ 678657 w 693766"/>
              <a:gd name="connsiteY1" fmla="*/ 0 h 248389"/>
              <a:gd name="connsiteX2" fmla="*/ 693766 w 693766"/>
              <a:gd name="connsiteY2" fmla="*/ 248389 h 248389"/>
              <a:gd name="connsiteX3" fmla="*/ 130149 w 693766"/>
              <a:gd name="connsiteY3" fmla="*/ 248389 h 248389"/>
              <a:gd name="connsiteX4" fmla="*/ 0 w 693766"/>
              <a:gd name="connsiteY4" fmla="*/ 0 h 248389"/>
              <a:gd name="connsiteX0" fmla="*/ 0 w 678657"/>
              <a:gd name="connsiteY0" fmla="*/ 0 h 248389"/>
              <a:gd name="connsiteX1" fmla="*/ 678657 w 678657"/>
              <a:gd name="connsiteY1" fmla="*/ 0 h 248389"/>
              <a:gd name="connsiteX2" fmla="*/ 677097 w 678657"/>
              <a:gd name="connsiteY2" fmla="*/ 248389 h 248389"/>
              <a:gd name="connsiteX3" fmla="*/ 130149 w 678657"/>
              <a:gd name="connsiteY3" fmla="*/ 248389 h 248389"/>
              <a:gd name="connsiteX4" fmla="*/ 0 w 678657"/>
              <a:gd name="connsiteY4" fmla="*/ 0 h 248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8657" h="248389">
                <a:moveTo>
                  <a:pt x="0" y="0"/>
                </a:moveTo>
                <a:lnTo>
                  <a:pt x="678657" y="0"/>
                </a:lnTo>
                <a:lnTo>
                  <a:pt x="677097" y="248389"/>
                </a:lnTo>
                <a:lnTo>
                  <a:pt x="130149" y="248389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398314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 algn="ctr" defTabSz="68578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534" y="6541886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100">
                <a:effectLst>
                  <a:glow rad="101600">
                    <a:schemeClr val="bg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n-US" dirty="0"/>
              <a:t> Designed for </a:t>
            </a:r>
            <a:r>
              <a:rPr lang="en-US" dirty="0" smtClean="0"/>
              <a:t>chapter 4, </a:t>
            </a:r>
            <a:r>
              <a:rPr lang="en-US" dirty="0"/>
              <a:t>sections 4.5 and 4.7, pages 125-126 and 130-134</a:t>
            </a:r>
            <a:r>
              <a:rPr lang="fr-FR" dirty="0" smtClean="0"/>
              <a:t> </a:t>
            </a:r>
            <a:r>
              <a:rPr lang="en-US" dirty="0" smtClean="0"/>
              <a:t>of </a:t>
            </a:r>
            <a:r>
              <a:rPr lang="en-US" i="1" dirty="0"/>
              <a:t>Project Team Leadership and Communication </a:t>
            </a:r>
            <a:r>
              <a:rPr lang="en-US" dirty="0"/>
              <a:t>by Samuel Malachowsky, ISBN 9781732378902, 9781732378919.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3345456"/>
          </a:xfrm>
        </p:spPr>
        <p:txBody>
          <a:bodyPr>
            <a:normAutofit/>
          </a:bodyPr>
          <a:lstStyle/>
          <a:p>
            <a:r>
              <a:rPr lang="en-US" dirty="0" smtClean="0"/>
              <a:t>Mini-Module: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Building Team Trust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Commitment</a:t>
            </a:r>
          </a:p>
        </p:txBody>
      </p:sp>
    </p:spTree>
    <p:extLst>
      <p:ext uri="{BB962C8B-B14F-4D97-AF65-F5344CB8AC3E}">
        <p14:creationId xmlns:p14="http://schemas.microsoft.com/office/powerpoint/2010/main" val="239664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506532"/>
            <a:ext cx="10972800" cy="3619637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foundation</a:t>
            </a:r>
            <a:r>
              <a:rPr lang="en-US" dirty="0" smtClean="0"/>
              <a:t>, the most vital to operate as a team</a:t>
            </a:r>
          </a:p>
          <a:p>
            <a:r>
              <a:rPr lang="en-US" dirty="0" smtClean="0"/>
              <a:t>It </a:t>
            </a:r>
            <a:r>
              <a:rPr lang="en-US" b="1" dirty="0" smtClean="0"/>
              <a:t>takes time</a:t>
            </a:r>
            <a:r>
              <a:rPr lang="en-US" dirty="0" smtClean="0"/>
              <a:t>, requiring consistently positive interactions</a:t>
            </a:r>
          </a:p>
          <a:p>
            <a:r>
              <a:rPr lang="en-US" dirty="0" smtClean="0"/>
              <a:t>Deeper trust requires </a:t>
            </a:r>
            <a:r>
              <a:rPr lang="en-US" b="1" dirty="0" smtClean="0"/>
              <a:t>vulnerability</a:t>
            </a:r>
            <a:r>
              <a:rPr lang="en-US" dirty="0" smtClean="0"/>
              <a:t> (difficult for many)</a:t>
            </a:r>
          </a:p>
          <a:p>
            <a:r>
              <a:rPr lang="en-US" dirty="0" smtClean="0"/>
              <a:t>Needs to be maintained, rebuilt after damage</a:t>
            </a:r>
          </a:p>
          <a:p>
            <a:r>
              <a:rPr lang="en-US" dirty="0" smtClean="0"/>
              <a:t>Leader must create and protect the ‘environment of trust’</a:t>
            </a:r>
          </a:p>
          <a:p>
            <a:pPr lvl="1"/>
            <a:r>
              <a:rPr lang="en-US" dirty="0" smtClean="0"/>
              <a:t>Take the lead in expressing trust-building vulnerability</a:t>
            </a:r>
          </a:p>
          <a:p>
            <a:pPr lvl="1"/>
            <a:r>
              <a:rPr lang="en-US" dirty="0" smtClean="0"/>
              <a:t>Seek and prevent trust-breaking actions such as bullying</a:t>
            </a:r>
          </a:p>
          <a:p>
            <a:r>
              <a:rPr lang="en-US" dirty="0" smtClean="0"/>
              <a:t>Team-based personality tests and team-building activities are designed to build trust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Trust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5991" y="1613649"/>
            <a:ext cx="4060018" cy="52200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8534" y="6355623"/>
            <a:ext cx="119972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Diagram: Malachowsky, Samuel. Project Team Leadership and Communication. </a:t>
            </a:r>
            <a:r>
              <a:rPr lang="en-US" sz="1100" dirty="0" err="1" smtClean="0"/>
              <a:t>Lintwood</a:t>
            </a:r>
            <a:r>
              <a:rPr lang="en-US" sz="1100" dirty="0" smtClean="0"/>
              <a:t> Press. 2018. p. 125.</a:t>
            </a:r>
          </a:p>
          <a:p>
            <a:pPr algn="r"/>
            <a:r>
              <a:rPr lang="en-US" sz="1100" dirty="0" err="1"/>
              <a:t>Lencioni</a:t>
            </a:r>
            <a:r>
              <a:rPr lang="en-US" sz="1100" dirty="0"/>
              <a:t>, Patrick. The Five Dysfunctions of a Team: A Leadership Fable. San </a:t>
            </a:r>
            <a:r>
              <a:rPr lang="en-US" sz="1100" dirty="0" smtClean="0"/>
              <a:t>Francisco: </a:t>
            </a:r>
            <a:r>
              <a:rPr lang="en-US" sz="1100" dirty="0" err="1" smtClean="0"/>
              <a:t>Jossey</a:t>
            </a:r>
            <a:r>
              <a:rPr lang="en-US" sz="1100" dirty="0" smtClean="0"/>
              <a:t>-Bass. </a:t>
            </a:r>
            <a:r>
              <a:rPr lang="en-US" sz="1100" dirty="0"/>
              <a:t>2002.</a:t>
            </a:r>
          </a:p>
        </p:txBody>
      </p:sp>
    </p:spTree>
    <p:extLst>
      <p:ext uri="{BB962C8B-B14F-4D97-AF65-F5344CB8AC3E}">
        <p14:creationId xmlns:p14="http://schemas.microsoft.com/office/powerpoint/2010/main" val="430667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506532"/>
            <a:ext cx="10972800" cy="3619637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Commitment </a:t>
            </a:r>
            <a:r>
              <a:rPr lang="en-US" b="1" dirty="0" smtClean="0"/>
              <a:t>requires clarity </a:t>
            </a:r>
            <a:r>
              <a:rPr lang="en-US" dirty="0" smtClean="0"/>
              <a:t>– to commit to something, it must be clear exactly what you’re committing to</a:t>
            </a:r>
          </a:p>
          <a:p>
            <a:r>
              <a:rPr lang="en-US" dirty="0" smtClean="0"/>
              <a:t>Each party or entity must commit to multiple others</a:t>
            </a:r>
          </a:p>
          <a:p>
            <a:pPr marL="342891" lvl="1" indent="0">
              <a:buNone/>
            </a:pPr>
            <a:r>
              <a:rPr lang="en-US" dirty="0" smtClean="0"/>
              <a:t>	Leader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Team		Team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smtClean="0">
                <a:sym typeface="Wingdings" panose="05000000000000000000" pitchFamily="2" charset="2"/>
              </a:rPr>
              <a:t>Leader		Individual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smtClean="0">
                <a:sym typeface="Wingdings" panose="05000000000000000000" pitchFamily="2" charset="2"/>
              </a:rPr>
              <a:t>The Work </a:t>
            </a:r>
            <a:r>
              <a:rPr lang="en-US" dirty="0">
                <a:sym typeface="Wingdings" panose="05000000000000000000" pitchFamily="2" charset="2"/>
              </a:rPr>
              <a:t>They’re </a:t>
            </a:r>
            <a:r>
              <a:rPr lang="en-US" dirty="0" smtClean="0">
                <a:sym typeface="Wingdings" panose="05000000000000000000" pitchFamily="2" charset="2"/>
              </a:rPr>
              <a:t>Assigned</a:t>
            </a:r>
            <a:endParaRPr lang="en-US" dirty="0">
              <a:sym typeface="Wingdings" panose="05000000000000000000" pitchFamily="2" charset="2"/>
            </a:endParaRPr>
          </a:p>
          <a:p>
            <a:pPr marL="342891" lvl="1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	</a:t>
            </a:r>
            <a:r>
              <a:rPr lang="en-US" dirty="0" smtClean="0"/>
              <a:t>Leader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Project </a:t>
            </a:r>
            <a:r>
              <a:rPr lang="en-US" dirty="0" smtClean="0">
                <a:sym typeface="Wingdings" panose="05000000000000000000" pitchFamily="2" charset="2"/>
              </a:rPr>
              <a:t>		Team  Project		Individual  Team		</a:t>
            </a:r>
          </a:p>
          <a:p>
            <a:pPr marL="342891" lvl="1" indent="0">
              <a:buNone/>
            </a:pPr>
            <a:r>
              <a:rPr lang="en-US" dirty="0">
                <a:sym typeface="Wingdings" panose="05000000000000000000" pitchFamily="2" charset="2"/>
              </a:rPr>
              <a:t>	</a:t>
            </a:r>
            <a:r>
              <a:rPr lang="en-US" dirty="0" smtClean="0">
                <a:sym typeface="Wingdings" panose="05000000000000000000" pitchFamily="2" charset="2"/>
              </a:rPr>
              <a:t>				Team </a:t>
            </a:r>
            <a:r>
              <a:rPr lang="en-US" dirty="0">
                <a:sym typeface="Wingdings" panose="05000000000000000000" pitchFamily="2" charset="2"/>
              </a:rPr>
              <a:t> Being a Good </a:t>
            </a:r>
            <a:r>
              <a:rPr lang="en-US" dirty="0" smtClean="0">
                <a:sym typeface="Wingdings" panose="05000000000000000000" pitchFamily="2" charset="2"/>
              </a:rPr>
              <a:t>Team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Leaders set the example, so an uncommitted leader can destroy a project / team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Teams must have a good structure, trust each other, and manage conflict properly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Individuals can fail to commit for multiple reasons (not motivated, personal issues, etc.)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Achieving </a:t>
            </a:r>
            <a:r>
              <a:rPr lang="en-US" dirty="0"/>
              <a:t>Commitment (1 of 2)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534" y="6355623"/>
            <a:ext cx="119972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Diagram: Malachowsky, Samuel. Project Team Leadership and Communication. </a:t>
            </a:r>
            <a:r>
              <a:rPr lang="en-US" sz="1100" dirty="0" err="1" smtClean="0"/>
              <a:t>Lintwood</a:t>
            </a:r>
            <a:r>
              <a:rPr lang="en-US" sz="1100" dirty="0" smtClean="0"/>
              <a:t> Press. 2018. p. 130.</a:t>
            </a:r>
          </a:p>
          <a:p>
            <a:pPr algn="r"/>
            <a:r>
              <a:rPr lang="en-US" sz="1100" dirty="0" err="1"/>
              <a:t>Lencioni</a:t>
            </a:r>
            <a:r>
              <a:rPr lang="en-US" sz="1100" dirty="0"/>
              <a:t>, Patrick. The Five Dysfunctions of a Team: A Leadership Fable. San </a:t>
            </a:r>
            <a:r>
              <a:rPr lang="en-US" sz="1100" dirty="0" smtClean="0"/>
              <a:t>Francisco: </a:t>
            </a:r>
            <a:r>
              <a:rPr lang="en-US" sz="1100" dirty="0" err="1" smtClean="0"/>
              <a:t>Jossey</a:t>
            </a:r>
            <a:r>
              <a:rPr lang="en-US" sz="1100" dirty="0" smtClean="0"/>
              <a:t>-Bass. </a:t>
            </a:r>
            <a:r>
              <a:rPr lang="en-US" sz="1100" dirty="0"/>
              <a:t>2002.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0235" y="1611489"/>
            <a:ext cx="2851529" cy="520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368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Achieving Commitment</a:t>
            </a:r>
            <a:r>
              <a:rPr lang="en-US" dirty="0"/>
              <a:t> </a:t>
            </a:r>
            <a:r>
              <a:rPr lang="en-US" dirty="0" smtClean="0"/>
              <a:t>(2 </a:t>
            </a:r>
            <a:r>
              <a:rPr lang="en-US" dirty="0"/>
              <a:t>of 2)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20460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Commitment requires:</a:t>
            </a:r>
          </a:p>
          <a:p>
            <a:r>
              <a:rPr lang="en-US" sz="2400" dirty="0" smtClean="0"/>
              <a:t>Leadership by example: the leader must show commitment to the project and team first</a:t>
            </a:r>
          </a:p>
          <a:p>
            <a:r>
              <a:rPr lang="en-US" sz="2400" dirty="0" smtClean="0"/>
              <a:t>Trust and conflict management</a:t>
            </a:r>
          </a:p>
          <a:p>
            <a:r>
              <a:rPr lang="en-US" sz="2400" dirty="0" smtClean="0"/>
              <a:t>Clear prioritization of multiple commitments</a:t>
            </a:r>
          </a:p>
          <a:p>
            <a:r>
              <a:rPr lang="en-US" sz="2400" dirty="0" smtClean="0"/>
              <a:t>A healthy team and project; commitment requires fundamental issues to be solved</a:t>
            </a:r>
          </a:p>
          <a:p>
            <a:r>
              <a:rPr lang="en-US" sz="2400" dirty="0" smtClean="0"/>
              <a:t>Good team structure</a:t>
            </a:r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Strategies to gain commitment include:</a:t>
            </a:r>
          </a:p>
          <a:p>
            <a:r>
              <a:rPr lang="en-US" sz="2400" dirty="0" smtClean="0"/>
              <a:t>Communicating expectations clearly</a:t>
            </a:r>
          </a:p>
          <a:p>
            <a:r>
              <a:rPr lang="en-US" sz="2400" dirty="0" smtClean="0"/>
              <a:t>Seeking factors affecting noncommittal parties</a:t>
            </a:r>
          </a:p>
          <a:p>
            <a:r>
              <a:rPr lang="en-US" sz="2400" dirty="0" smtClean="0"/>
              <a:t>Assigning leadership or ownership</a:t>
            </a:r>
          </a:p>
          <a:p>
            <a:r>
              <a:rPr lang="en-US" sz="2400" dirty="0" smtClean="0"/>
              <a:t>Recognizing achievement (a primary motivator)</a:t>
            </a:r>
          </a:p>
          <a:p>
            <a:r>
              <a:rPr lang="en-US" sz="2400" dirty="0" smtClean="0"/>
              <a:t>Engaging the creativity of individuals (another motivator)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04805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Consider each of the following commitment relationships: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i="1" dirty="0" smtClean="0"/>
              <a:t>	Leader ↔ Team		Leader ↔</a:t>
            </a:r>
            <a:r>
              <a:rPr lang="en-US" b="1" i="1" dirty="0"/>
              <a:t> </a:t>
            </a:r>
            <a:r>
              <a:rPr lang="en-US" b="1" i="1" dirty="0" smtClean="0"/>
              <a:t>Individual		Team ↔</a:t>
            </a:r>
            <a:r>
              <a:rPr lang="en-US" b="1" i="1" dirty="0"/>
              <a:t> </a:t>
            </a:r>
            <a:r>
              <a:rPr lang="en-US" b="1" i="1" dirty="0" smtClean="0"/>
              <a:t>Individual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What could each party do to </a:t>
            </a:r>
            <a:r>
              <a:rPr lang="en-US" b="1" dirty="0" smtClean="0"/>
              <a:t>build trust</a:t>
            </a:r>
            <a:r>
              <a:rPr lang="en-US" dirty="0" smtClean="0"/>
              <a:t> with the other?</a:t>
            </a:r>
          </a:p>
          <a:p>
            <a:r>
              <a:rPr lang="en-US" dirty="0" smtClean="0"/>
              <a:t>What could they do to </a:t>
            </a:r>
            <a:r>
              <a:rPr lang="en-US" b="1" dirty="0" smtClean="0"/>
              <a:t>reduce </a:t>
            </a:r>
            <a:r>
              <a:rPr lang="en-US" dirty="0" smtClean="0"/>
              <a:t>or </a:t>
            </a:r>
            <a:r>
              <a:rPr lang="en-US" b="1" dirty="0" smtClean="0"/>
              <a:t>break trust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smtClean="0"/>
              <a:t>For a successful project, </a:t>
            </a:r>
            <a:r>
              <a:rPr lang="en-US" b="1" dirty="0" smtClean="0"/>
              <a:t>what commitments</a:t>
            </a:r>
            <a:r>
              <a:rPr lang="en-US" dirty="0" smtClean="0"/>
              <a:t> must each party make?</a:t>
            </a:r>
          </a:p>
          <a:p>
            <a:r>
              <a:rPr lang="en-US" dirty="0" smtClean="0"/>
              <a:t>What </a:t>
            </a:r>
            <a:r>
              <a:rPr lang="en-US" b="1" dirty="0" smtClean="0"/>
              <a:t>factors</a:t>
            </a:r>
            <a:r>
              <a:rPr lang="en-US" dirty="0" smtClean="0"/>
              <a:t> are important in those commitments?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– Trust and Commitment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712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14400" y="3005069"/>
            <a:ext cx="10363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783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Questions / 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33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ctLeadershi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dershipBook3.potx" id="{FA589EC2-89E0-4490-BF87-66EAA3C17F0B}" vid="{9D6338BE-032C-45CD-9BF1-8912E18B15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LeadershipBook4</Template>
  <TotalTime>11105</TotalTime>
  <Words>554</Words>
  <Application>Microsoft Office PowerPoint</Application>
  <PresentationFormat>Widescreen</PresentationFormat>
  <Paragraphs>73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ProjectLeadership</vt:lpstr>
      <vt:lpstr>Mini-Module: Building Team Trust  and Commitment</vt:lpstr>
      <vt:lpstr>Building Trust</vt:lpstr>
      <vt:lpstr>Achieving Commitment (1 of 2)</vt:lpstr>
      <vt:lpstr>Achieving Commitment (2 of 2)</vt:lpstr>
      <vt:lpstr>Activity – Trust and Commitment</vt:lpstr>
      <vt:lpstr>PowerPoint Presentation</vt:lpstr>
    </vt:vector>
  </TitlesOfParts>
  <Company>Rochester Institute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Leadership</dc:title>
  <dc:creator>Samuel Malachowsky</dc:creator>
  <cp:lastModifiedBy>Samuel Malachowsky</cp:lastModifiedBy>
  <cp:revision>116</cp:revision>
  <dcterms:created xsi:type="dcterms:W3CDTF">2018-05-21T18:12:12Z</dcterms:created>
  <dcterms:modified xsi:type="dcterms:W3CDTF">2018-10-23T23:26:06Z</dcterms:modified>
</cp:coreProperties>
</file>