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6" r:id="rId3"/>
    <p:sldId id="259" r:id="rId4"/>
    <p:sldId id="260" r:id="rId5"/>
    <p:sldId id="261" r:id="rId6"/>
    <p:sldId id="262" r:id="rId7"/>
    <p:sldId id="263" r:id="rId8"/>
    <p:sldId id="264" r:id="rId9"/>
    <p:sldId id="265" r:id="rId10"/>
    <p:sldId id="279"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63736" autoAdjust="0"/>
  </p:normalViewPr>
  <p:slideViewPr>
    <p:cSldViewPr snapToGrid="0">
      <p:cViewPr varScale="1">
        <p:scale>
          <a:sx n="62" d="100"/>
          <a:sy n="62" d="100"/>
        </p:scale>
        <p:origin x="924" y="60"/>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chapter 1, </a:t>
            </a:r>
            <a:r>
              <a:rPr lang="en-US" dirty="0" smtClean="0"/>
              <a:t>section 1.2, pages 2-5,</a:t>
            </a:r>
            <a:r>
              <a:rPr lang="en-US" i="1" baseline="0" dirty="0" smtClean="0"/>
              <a:t> of the Project Team Leadership and Communication book.  ISBN: 9781732378902 (Softcover), 9781732378919 (Hardcover).  These slides may only be posted or used in conjunction with the book in a training or classroom environment.  Key terms (page 21) are often italicized on the slides.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i="0" baseline="0" dirty="0" smtClean="0"/>
          </a:p>
          <a:p>
            <a:r>
              <a:rPr lang="en-US" b="1" dirty="0" smtClean="0"/>
              <a:t>Learning Objectives:</a:t>
            </a:r>
            <a:r>
              <a:rPr lang="en-US" b="0" baseline="0" dirty="0" smtClean="0"/>
              <a:t> </a:t>
            </a:r>
          </a:p>
          <a:p>
            <a:pPr marL="171450" indent="-171450">
              <a:buFont typeface="Arial" panose="020B0604020202020204" pitchFamily="34" charset="0"/>
              <a:buChar char="•"/>
            </a:pPr>
            <a:r>
              <a:rPr lang="en-US" dirty="0" smtClean="0">
                <a:effectLst/>
              </a:rPr>
              <a:t>Describe 7 basic leadership styles</a:t>
            </a:r>
          </a:p>
          <a:p>
            <a:pPr marL="171450" indent="-171450">
              <a:buFont typeface="Arial" panose="020B0604020202020204" pitchFamily="34" charset="0"/>
              <a:buChar char="•"/>
            </a:pPr>
            <a:r>
              <a:rPr lang="en-US" dirty="0" smtClean="0">
                <a:effectLst/>
              </a:rPr>
              <a:t>Recognize the importance of choosing an appropriate style</a:t>
            </a:r>
          </a:p>
          <a:p>
            <a:pPr marL="171450" indent="-171450">
              <a:buFont typeface="Arial" panose="020B0604020202020204" pitchFamily="34" charset="0"/>
              <a:buChar char="•"/>
            </a:pPr>
            <a:r>
              <a:rPr lang="en-US" dirty="0" smtClean="0">
                <a:effectLst/>
              </a:rPr>
              <a:t>Identify common pitfalls related to appropriate leadership styles</a:t>
            </a:r>
          </a:p>
          <a:p>
            <a:pPr marL="171450" indent="-171450">
              <a:buFont typeface="Arial" panose="020B0604020202020204" pitchFamily="34" charset="0"/>
              <a:buChar char="•"/>
            </a:pPr>
            <a:r>
              <a:rPr lang="en-US" dirty="0" smtClean="0">
                <a:effectLst/>
              </a:rPr>
              <a:t>Activity: </a:t>
            </a:r>
            <a:r>
              <a:rPr lang="en-US" dirty="0" smtClean="0"/>
              <a:t>Recommend basic leadership</a:t>
            </a:r>
            <a:r>
              <a:rPr lang="en-US" baseline="0" dirty="0" smtClean="0"/>
              <a:t> styles for basic team scenarios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t>Activity: </a:t>
            </a:r>
            <a:r>
              <a:rPr lang="en-US" dirty="0" smtClean="0"/>
              <a:t>Applying leadership styles (5 minutes</a:t>
            </a:r>
            <a:r>
              <a:rPr lang="en-US" dirty="0" smtClean="0"/>
              <a:t>)</a:t>
            </a:r>
          </a:p>
          <a:p>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r>
              <a:rPr lang="en-US" b="1" i="0" baseline="0" dirty="0" smtClean="0"/>
              <a:t>: </a:t>
            </a:r>
            <a:r>
              <a:rPr lang="en-US" dirty="0" smtClean="0">
                <a:effectLst/>
              </a:rPr>
              <a:t>(slides: 10 minutes, activity: 5 minutes)</a:t>
            </a:r>
            <a:endParaRPr lang="en-US" b="1"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Leadership Styles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Affiliative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Authoritarian / Commanding / Autocratic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Coaching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baseline="0" dirty="0" smtClean="0"/>
              <a:t>Democratic</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Laissez-faire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Pacesetting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Transformational / Visionary</a:t>
            </a:r>
            <a:endParaRPr lang="en-US" i="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Applying Leadership Styles</a:t>
            </a:r>
            <a:endParaRPr lang="en-US" i="0" baseline="0"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section 1.2, pages 2-5 of the Project Team Leadership and Communication book.  Uses resources from the entirety of chapter 1.</a:t>
            </a:r>
            <a:endParaRPr lang="en-US" dirty="0" smtClean="0"/>
          </a:p>
          <a:p>
            <a:endParaRPr lang="en-US" dirty="0" smtClean="0"/>
          </a:p>
          <a:p>
            <a:r>
              <a:rPr lang="en-US" dirty="0" smtClean="0"/>
              <a:t>5-minute activity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Learning Objective: </a:t>
            </a:r>
            <a:r>
              <a:rPr lang="en-US" dirty="0" smtClean="0"/>
              <a:t>Recommend basic leadership</a:t>
            </a:r>
            <a:r>
              <a:rPr lang="en-US" baseline="0" dirty="0" smtClean="0"/>
              <a:t> styles for basic team scenarios</a:t>
            </a:r>
            <a:endParaRPr lang="en-US" dirty="0" smtClean="0"/>
          </a:p>
          <a:p>
            <a:endParaRPr lang="en-US" dirty="0" smtClean="0"/>
          </a:p>
          <a:p>
            <a:r>
              <a:rPr lang="en-US" dirty="0" smtClean="0"/>
              <a:t>Possible answers (may be different based on the participant’s viewpoints</a:t>
            </a:r>
            <a:r>
              <a:rPr lang="en-US" baseline="0" dirty="0" smtClean="0"/>
              <a:t> or assumptions:</a:t>
            </a:r>
          </a:p>
          <a:p>
            <a:pPr marL="228600" indent="-228600">
              <a:buFont typeface="+mj-lt"/>
              <a:buAutoNum type="arabicPeriod"/>
            </a:pPr>
            <a:r>
              <a:rPr lang="en-US" dirty="0" smtClean="0"/>
              <a:t>Affiliative or Transformational / Visionary</a:t>
            </a:r>
          </a:p>
          <a:p>
            <a:pPr marL="228600" indent="-228600">
              <a:buFont typeface="+mj-lt"/>
              <a:buAutoNum type="arabicPeriod"/>
            </a:pPr>
            <a:r>
              <a:rPr lang="en-US" dirty="0" smtClean="0"/>
              <a:t>Laissez-faire</a:t>
            </a:r>
          </a:p>
          <a:p>
            <a:pPr marL="228600" indent="-228600">
              <a:buFont typeface="+mj-lt"/>
              <a:buAutoNum type="arabicPeriod"/>
            </a:pPr>
            <a:r>
              <a:rPr lang="en-US" dirty="0" smtClean="0"/>
              <a:t>Pacesetting</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Democratic or Laissez-faire</a:t>
            </a:r>
          </a:p>
          <a:p>
            <a:pPr marL="228600" indent="-228600">
              <a:buFont typeface="+mj-lt"/>
              <a:buAutoNum type="arabicPeriod"/>
            </a:pPr>
            <a:r>
              <a:rPr lang="en-US" dirty="0" smtClean="0"/>
              <a:t>Coaching</a:t>
            </a:r>
          </a:p>
          <a:p>
            <a:pPr marL="228600" indent="-228600">
              <a:buFont typeface="+mj-lt"/>
              <a:buAutoNum type="arabicPeriod"/>
            </a:pPr>
            <a:r>
              <a:rPr lang="en-US" dirty="0" smtClean="0"/>
              <a:t>Authoritarian / Commanding / Autocratic</a:t>
            </a:r>
          </a:p>
        </p:txBody>
      </p:sp>
      <p:sp>
        <p:nvSpPr>
          <p:cNvPr id="4" name="Slide Number Placeholder 3"/>
          <p:cNvSpPr>
            <a:spLocks noGrp="1"/>
          </p:cNvSpPr>
          <p:nvPr>
            <p:ph type="sldNum" sz="quarter" idx="10"/>
          </p:nvPr>
        </p:nvSpPr>
        <p:spPr/>
        <p:txBody>
          <a:bodyPr/>
          <a:lstStyle/>
          <a:p>
            <a:fld id="{EF4432E4-4C49-4E27-8846-7ED75FA30D5D}" type="slidenum">
              <a:rPr lang="en-US" smtClean="0"/>
              <a:t>10</a:t>
            </a:fld>
            <a:endParaRPr lang="en-US"/>
          </a:p>
        </p:txBody>
      </p:sp>
    </p:spTree>
    <p:extLst>
      <p:ext uri="{BB962C8B-B14F-4D97-AF65-F5344CB8AC3E}">
        <p14:creationId xmlns:p14="http://schemas.microsoft.com/office/powerpoint/2010/main" val="3428605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1 includes several additional support elements</a:t>
            </a:r>
            <a:r>
              <a:rPr lang="en-US" i="1" baseline="0" dirty="0" smtClean="0"/>
              <a:t> which could become classroom activities or discussion elements.</a:t>
            </a:r>
          </a:p>
          <a:p>
            <a:endParaRPr lang="en-US" i="1" baseline="0" dirty="0" smtClean="0"/>
          </a:p>
          <a:p>
            <a:pPr marL="171450" indent="-171450">
              <a:buFont typeface="Arial" panose="020B0604020202020204" pitchFamily="34" charset="0"/>
              <a:buChar char="•"/>
            </a:pPr>
            <a:r>
              <a:rPr lang="en-US" i="1" baseline="0" dirty="0" smtClean="0"/>
              <a:t>The chapter tool, entitled Chapter Tool: Who We Are as Leaders (section 1.8, pages 17-20) is designed to help readers explore their own motivators, influencers, and stakeholder experiences.  Students could rate the accuracy of the test with their own perceptions, compare results, and have discussions about each element.</a:t>
            </a:r>
          </a:p>
          <a:p>
            <a:pPr marL="171450" indent="-171450">
              <a:buFont typeface="Arial" panose="020B0604020202020204" pitchFamily="34" charset="0"/>
              <a:buChar char="•"/>
            </a:pPr>
            <a:r>
              <a:rPr lang="en-US" i="1" baseline="0" dirty="0" smtClean="0"/>
              <a:t>There are several key terms defined on page 21.</a:t>
            </a:r>
          </a:p>
          <a:p>
            <a:pPr marL="171450" indent="-171450">
              <a:buFont typeface="Arial" panose="020B0604020202020204" pitchFamily="34" charset="0"/>
              <a:buChar char="•"/>
            </a:pPr>
            <a:r>
              <a:rPr lang="en-US" i="1" baseline="0" dirty="0" smtClean="0"/>
              <a:t>Review questions cover most of the chapter (pages 21-22, answers on page 223).</a:t>
            </a:r>
          </a:p>
          <a:p>
            <a:pPr marL="171450" indent="-171450">
              <a:buFont typeface="Arial" panose="020B0604020202020204" pitchFamily="34" charset="0"/>
              <a:buChar char="•"/>
            </a:pPr>
            <a:r>
              <a:rPr lang="en-US" i="1" dirty="0" smtClean="0"/>
              <a:t>The exercises</a:t>
            </a:r>
            <a:r>
              <a:rPr lang="en-US" i="1" baseline="0" dirty="0" smtClean="0"/>
              <a:t> on page 22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11</a:t>
            </a:fld>
            <a:endParaRPr lang="en-US"/>
          </a:p>
        </p:txBody>
      </p:sp>
    </p:spTree>
    <p:extLst>
      <p:ext uri="{BB962C8B-B14F-4D97-AF65-F5344CB8AC3E}">
        <p14:creationId xmlns:p14="http://schemas.microsoft.com/office/powerpoint/2010/main" val="418735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Corresponds to </a:t>
            </a:r>
            <a:r>
              <a:rPr lang="en-US" i="1" baseline="0" dirty="0" smtClean="0"/>
              <a:t>section 1.2, pages 2-5 of the Project Team Leadership and Communication book.</a:t>
            </a:r>
            <a:endParaRPr lang="en-US" i="1" dirty="0" smtClean="0"/>
          </a:p>
          <a:p>
            <a:endParaRPr lang="en-US" dirty="0" smtClean="0"/>
          </a:p>
          <a:p>
            <a:r>
              <a:rPr lang="en-US" dirty="0" smtClean="0"/>
              <a:t>The next 7 slides are the styles: </a:t>
            </a:r>
          </a:p>
          <a:p>
            <a:pPr marL="171450" indent="-171450">
              <a:buFont typeface="Arial" panose="020B0604020202020204" pitchFamily="34" charset="0"/>
              <a:buChar char="•"/>
            </a:pPr>
            <a:r>
              <a:rPr lang="en-US" dirty="0" smtClean="0"/>
              <a:t>Affiliative</a:t>
            </a:r>
          </a:p>
          <a:p>
            <a:pPr marL="171450" indent="-171450">
              <a:buFont typeface="Arial" panose="020B0604020202020204" pitchFamily="34" charset="0"/>
              <a:buChar char="•"/>
            </a:pPr>
            <a:r>
              <a:rPr lang="en-US" dirty="0" smtClean="0"/>
              <a:t>Authoritarian / Commanding / Autocratic</a:t>
            </a:r>
          </a:p>
          <a:p>
            <a:pPr marL="171450" indent="-171450">
              <a:buFont typeface="Arial" panose="020B0604020202020204" pitchFamily="34" charset="0"/>
              <a:buChar char="•"/>
            </a:pPr>
            <a:r>
              <a:rPr lang="en-US" dirty="0" smtClean="0"/>
              <a:t>Coaching</a:t>
            </a:r>
          </a:p>
          <a:p>
            <a:pPr marL="171450" indent="-171450">
              <a:buFont typeface="Arial" panose="020B0604020202020204" pitchFamily="34" charset="0"/>
              <a:buChar char="•"/>
            </a:pPr>
            <a:r>
              <a:rPr lang="en-US" dirty="0" smtClean="0"/>
              <a:t>Democratic</a:t>
            </a:r>
          </a:p>
          <a:p>
            <a:pPr marL="171450" indent="-171450">
              <a:buFont typeface="Arial" panose="020B0604020202020204" pitchFamily="34" charset="0"/>
              <a:buChar char="•"/>
            </a:pPr>
            <a:r>
              <a:rPr lang="en-US" dirty="0" smtClean="0"/>
              <a:t>Laissez-faire</a:t>
            </a:r>
          </a:p>
          <a:p>
            <a:pPr marL="171450" indent="-171450">
              <a:buFont typeface="Arial" panose="020B0604020202020204" pitchFamily="34" charset="0"/>
              <a:buChar char="•"/>
            </a:pPr>
            <a:r>
              <a:rPr lang="en-US" dirty="0" smtClean="0"/>
              <a:t>Pacesetting</a:t>
            </a:r>
          </a:p>
          <a:p>
            <a:pPr marL="171450" indent="-171450">
              <a:buFont typeface="Arial" panose="020B0604020202020204" pitchFamily="34" charset="0"/>
              <a:buChar char="•"/>
            </a:pPr>
            <a:r>
              <a:rPr lang="en-US" dirty="0" smtClean="0"/>
              <a:t>Transformational / Visionary</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411993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Affiliative Leadership Style emphasizes harmony and focuses on the team.</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2460752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Authoritarian / Commanding / Autocratic Leadership Style focuses heavily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170719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Coaching Leadership Style emphasizes productivity and focuses on the individuals.</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4167528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Democratic Leadership Style focuses heavily on the team.</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2479683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4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Laissez-faire Leadership Style focuses heavily on the individual.</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7</a:t>
            </a:fld>
            <a:endParaRPr lang="en-US"/>
          </a:p>
        </p:txBody>
      </p:sp>
    </p:spTree>
    <p:extLst>
      <p:ext uri="{BB962C8B-B14F-4D97-AF65-F5344CB8AC3E}">
        <p14:creationId xmlns:p14="http://schemas.microsoft.com/office/powerpoint/2010/main" val="381166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4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Pacesetting Leadership Style emphasizes productivity and focuses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8</a:t>
            </a:fld>
            <a:endParaRPr lang="en-US"/>
          </a:p>
        </p:txBody>
      </p:sp>
    </p:spTree>
    <p:extLst>
      <p:ext uri="{BB962C8B-B14F-4D97-AF65-F5344CB8AC3E}">
        <p14:creationId xmlns:p14="http://schemas.microsoft.com/office/powerpoint/2010/main" val="1743331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a:t>
            </a:r>
            <a:r>
              <a:rPr lang="en-US" i="1" baseline="0" dirty="0" smtClean="0"/>
              <a:t> page 3 of the Project Team Leadership and Communication book.</a:t>
            </a:r>
          </a:p>
          <a:p>
            <a:endParaRPr lang="en-US" dirty="0" smtClean="0"/>
          </a:p>
          <a:p>
            <a:r>
              <a:rPr lang="en-US" dirty="0" smtClean="0"/>
              <a:t>Emphasis is either on harmony</a:t>
            </a:r>
            <a:r>
              <a:rPr lang="en-US" baseline="0" dirty="0" smtClean="0"/>
              <a:t> or productivity, focus is on the leader, team, or individual.</a:t>
            </a:r>
          </a:p>
          <a:p>
            <a:endParaRPr lang="en-US" baseline="0" dirty="0" smtClean="0"/>
          </a:p>
          <a:p>
            <a:r>
              <a:rPr lang="en-US" dirty="0" smtClean="0"/>
              <a:t>The Transformational / Visionary Leadership Style emphasizes harmony and focuses on the leader.</a:t>
            </a:r>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9</a:t>
            </a:fld>
            <a:endParaRPr lang="en-US"/>
          </a:p>
        </p:txBody>
      </p:sp>
    </p:spTree>
    <p:extLst>
      <p:ext uri="{BB962C8B-B14F-4D97-AF65-F5344CB8AC3E}">
        <p14:creationId xmlns:p14="http://schemas.microsoft.com/office/powerpoint/2010/main" val="1493528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chapter 1, </a:t>
            </a:r>
            <a:r>
              <a:rPr lang="en-US" dirty="0" smtClean="0"/>
              <a:t>section 1.2, pages 2-5 </a:t>
            </a:r>
            <a:r>
              <a:rPr lang="en-US" dirty="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a:t>Leadership Styles</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b="1" dirty="0" smtClean="0"/>
              <a:t>For each of the following situations, which leadership style or styles might be appropriate?</a:t>
            </a:r>
          </a:p>
          <a:p>
            <a:pPr marL="457200" indent="-457200">
              <a:buFont typeface="+mj-lt"/>
              <a:buAutoNum type="arabicPeriod"/>
            </a:pPr>
            <a:r>
              <a:rPr lang="en-US" i="1" dirty="0" smtClean="0"/>
              <a:t>A team has recently suffered a rather demoralizing project failure</a:t>
            </a:r>
          </a:p>
          <a:p>
            <a:pPr marL="457200" indent="-457200">
              <a:buFont typeface="+mj-lt"/>
              <a:buAutoNum type="arabicPeriod"/>
            </a:pPr>
            <a:r>
              <a:rPr lang="en-US" i="1" dirty="0" smtClean="0"/>
              <a:t>Having worked together many times in the past, a team has very competent members with varied skillsets</a:t>
            </a:r>
          </a:p>
          <a:p>
            <a:pPr marL="457200" indent="-457200">
              <a:buFont typeface="+mj-lt"/>
              <a:buAutoNum type="arabicPeriod"/>
            </a:pPr>
            <a:r>
              <a:rPr lang="en-US" i="1" dirty="0" smtClean="0"/>
              <a:t>A team considers themselves to be high-performance, and morale is at its highest when they’re achieving at that level</a:t>
            </a:r>
          </a:p>
          <a:p>
            <a:pPr marL="457200" indent="-457200">
              <a:buFont typeface="+mj-lt"/>
              <a:buAutoNum type="arabicPeriod"/>
            </a:pPr>
            <a:r>
              <a:rPr lang="en-US" i="1" dirty="0" smtClean="0"/>
              <a:t>A group of equals, the team loves the empowerment of making their own decisions</a:t>
            </a:r>
          </a:p>
          <a:p>
            <a:pPr marL="457200" indent="-457200">
              <a:buFont typeface="+mj-lt"/>
              <a:buAutoNum type="arabicPeriod"/>
            </a:pPr>
            <a:r>
              <a:rPr lang="en-US" i="1" dirty="0" smtClean="0"/>
              <a:t>Individuals on the team are interested in growing in their expertise – it’s expected that as individuals improve, the team will improve</a:t>
            </a:r>
          </a:p>
          <a:p>
            <a:pPr marL="457200" indent="-457200">
              <a:buFont typeface="+mj-lt"/>
              <a:buAutoNum type="arabicPeriod"/>
            </a:pPr>
            <a:r>
              <a:rPr lang="en-US" i="1" dirty="0" smtClean="0"/>
              <a:t>A </a:t>
            </a:r>
            <a:r>
              <a:rPr lang="en-US" i="1" dirty="0"/>
              <a:t>recent crisis </a:t>
            </a:r>
            <a:r>
              <a:rPr lang="en-US" i="1" dirty="0" smtClean="0"/>
              <a:t>and some disagreement within their ranks means has created a situation where someone needs to ‘take control’ in order to meet their objectives</a:t>
            </a:r>
            <a:endParaRPr lang="en-US" i="1" dirty="0"/>
          </a:p>
        </p:txBody>
      </p:sp>
      <p:sp>
        <p:nvSpPr>
          <p:cNvPr id="3" name="Title 2"/>
          <p:cNvSpPr>
            <a:spLocks noGrp="1"/>
          </p:cNvSpPr>
          <p:nvPr>
            <p:ph type="title"/>
          </p:nvPr>
        </p:nvSpPr>
        <p:spPr/>
        <p:txBody>
          <a:bodyPr/>
          <a:lstStyle/>
          <a:p>
            <a:r>
              <a:rPr lang="en-US" dirty="0"/>
              <a:t>Activity – </a:t>
            </a:r>
            <a:r>
              <a:rPr lang="en-US" dirty="0" smtClean="0"/>
              <a:t>Applying Leadership Styles</a:t>
            </a:r>
            <a:endParaRPr lang="en-US" dirty="0"/>
          </a:p>
        </p:txBody>
      </p:sp>
    </p:spTree>
    <p:extLst>
      <p:ext uri="{BB962C8B-B14F-4D97-AF65-F5344CB8AC3E}">
        <p14:creationId xmlns:p14="http://schemas.microsoft.com/office/powerpoint/2010/main" val="401366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Leadership style should be chosen based on the team’s features, what they are trying to achieve, and the individuals</a:t>
            </a:r>
          </a:p>
          <a:p>
            <a:r>
              <a:rPr lang="en-US" dirty="0" smtClean="0"/>
              <a:t>Leaders have a ‘default’ style they prefer</a:t>
            </a:r>
          </a:p>
          <a:p>
            <a:pPr lvl="1"/>
            <a:r>
              <a:rPr lang="en-US" dirty="0" smtClean="0"/>
              <a:t>This may not be appropriate for their team</a:t>
            </a:r>
          </a:p>
          <a:p>
            <a:pPr lvl="1"/>
            <a:r>
              <a:rPr lang="en-US" dirty="0" smtClean="0"/>
              <a:t>Stress or circumstances can cause leaders to choose or revert to the wrong style</a:t>
            </a:r>
          </a:p>
          <a:p>
            <a:r>
              <a:rPr lang="en-US" dirty="0" smtClean="0"/>
              <a:t>There are dozens (7 main styles covered here)</a:t>
            </a:r>
          </a:p>
        </p:txBody>
      </p:sp>
      <p:sp>
        <p:nvSpPr>
          <p:cNvPr id="2" name="Title 1"/>
          <p:cNvSpPr>
            <a:spLocks noGrp="1"/>
          </p:cNvSpPr>
          <p:nvPr>
            <p:ph type="title"/>
          </p:nvPr>
        </p:nvSpPr>
        <p:spPr/>
        <p:txBody>
          <a:bodyPr/>
          <a:lstStyle/>
          <a:p>
            <a:r>
              <a:rPr lang="en-US" dirty="0" smtClean="0"/>
              <a:t>Leadership Styles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309746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Affiliative Leadership Style</a:t>
            </a:r>
            <a:endParaRPr lang="en-US" dirty="0"/>
          </a:p>
        </p:txBody>
      </p:sp>
      <p:sp>
        <p:nvSpPr>
          <p:cNvPr id="3" name="Content Placeholder 2"/>
          <p:cNvSpPr>
            <a:spLocks noGrp="1"/>
          </p:cNvSpPr>
          <p:nvPr>
            <p:ph sz="half" idx="1"/>
          </p:nvPr>
        </p:nvSpPr>
        <p:spPr/>
        <p:txBody>
          <a:bodyPr/>
          <a:lstStyle/>
          <a:p>
            <a:r>
              <a:rPr lang="en-US" dirty="0" smtClean="0"/>
              <a:t>Emphasizes connection, harmony, and conflict resolution</a:t>
            </a:r>
          </a:p>
          <a:p>
            <a:r>
              <a:rPr lang="en-US" dirty="0" smtClean="0"/>
              <a:t>Good for ‘hurting’ teams in need of a morale boost</a:t>
            </a:r>
          </a:p>
          <a:p>
            <a:r>
              <a:rPr lang="en-US" dirty="0" smtClean="0"/>
              <a:t>Can be abused</a:t>
            </a:r>
          </a:p>
          <a:p>
            <a:r>
              <a:rPr lang="en-US" dirty="0" smtClean="0"/>
              <a:t>Works best in combination with others</a:t>
            </a:r>
          </a:p>
          <a:p>
            <a:endParaRPr lang="en-US" dirty="0" smtClean="0"/>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6" y="1890532"/>
            <a:ext cx="3993708" cy="2926080"/>
          </a:xfrm>
        </p:spPr>
      </p:pic>
      <p:sp>
        <p:nvSpPr>
          <p:cNvPr id="6" name="TextBox 5"/>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1096967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Authoritarian / Commanding / Autocratic Leadership Style</a:t>
            </a:r>
            <a:endParaRPr lang="en-US" dirty="0"/>
          </a:p>
        </p:txBody>
      </p:sp>
      <p:sp>
        <p:nvSpPr>
          <p:cNvPr id="3" name="Content Placeholder 2"/>
          <p:cNvSpPr>
            <a:spLocks noGrp="1"/>
          </p:cNvSpPr>
          <p:nvPr>
            <p:ph sz="half" idx="1"/>
          </p:nvPr>
        </p:nvSpPr>
        <p:spPr/>
        <p:txBody>
          <a:bodyPr/>
          <a:lstStyle/>
          <a:p>
            <a:r>
              <a:rPr lang="en-US" dirty="0" smtClean="0"/>
              <a:t>‘Classic’ leadership structure</a:t>
            </a:r>
          </a:p>
          <a:p>
            <a:r>
              <a:rPr lang="en-US" dirty="0" smtClean="0"/>
              <a:t>Strong, dominating leader(s)</a:t>
            </a:r>
          </a:p>
          <a:p>
            <a:r>
              <a:rPr lang="en-US" dirty="0" smtClean="0"/>
              <a:t>Can cause poor morale if teams aren’t used to it</a:t>
            </a:r>
          </a:p>
          <a:p>
            <a:r>
              <a:rPr lang="en-US" dirty="0" smtClean="0"/>
              <a:t>Good for emergencies/crisis situations</a:t>
            </a:r>
          </a:p>
          <a:p>
            <a:endParaRPr lang="en-US" dirty="0"/>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8" name="TextBox 7"/>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080928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Leadership Style</a:t>
            </a:r>
            <a:endParaRPr lang="en-US" dirty="0"/>
          </a:p>
        </p:txBody>
      </p:sp>
      <p:sp>
        <p:nvSpPr>
          <p:cNvPr id="3" name="Content Placeholder 2"/>
          <p:cNvSpPr>
            <a:spLocks noGrp="1"/>
          </p:cNvSpPr>
          <p:nvPr>
            <p:ph sz="half" idx="1"/>
          </p:nvPr>
        </p:nvSpPr>
        <p:spPr/>
        <p:txBody>
          <a:bodyPr/>
          <a:lstStyle/>
          <a:p>
            <a:endParaRPr lang="en-US" dirty="0" smtClean="0"/>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Content Placeholder 2"/>
          <p:cNvSpPr txBox="1">
            <a:spLocks/>
          </p:cNvSpPr>
          <p:nvPr/>
        </p:nvSpPr>
        <p:spPr>
          <a:xfrm>
            <a:off x="990600" y="19780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About connecting the goals of the team/project with individuals</a:t>
            </a:r>
          </a:p>
          <a:p>
            <a:r>
              <a:rPr lang="en-US" dirty="0" smtClean="0"/>
              <a:t>Best for teams who have the desire to succeed and are motivated</a:t>
            </a:r>
          </a:p>
          <a:p>
            <a:r>
              <a:rPr lang="en-US" dirty="0" smtClean="0"/>
              <a:t>Can lead to micromanagement</a:t>
            </a:r>
          </a:p>
          <a:p>
            <a:endParaRPr lang="en-US" dirty="0"/>
          </a:p>
        </p:txBody>
      </p:sp>
      <p:sp>
        <p:nvSpPr>
          <p:cNvPr id="8" name="TextBox 7"/>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1440350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Democratic Leadership Style</a:t>
            </a:r>
            <a:endParaRPr lang="en-US" dirty="0"/>
          </a:p>
        </p:txBody>
      </p:sp>
      <p:sp>
        <p:nvSpPr>
          <p:cNvPr id="3" name="Content Placeholder 2"/>
          <p:cNvSpPr>
            <a:spLocks noGrp="1"/>
          </p:cNvSpPr>
          <p:nvPr>
            <p:ph sz="half" idx="1"/>
          </p:nvPr>
        </p:nvSpPr>
        <p:spPr/>
        <p:txBody>
          <a:bodyPr/>
          <a:lstStyle/>
          <a:p>
            <a:r>
              <a:rPr lang="en-US" dirty="0" smtClean="0"/>
              <a:t>Relies on the skills and knowledge of team members</a:t>
            </a:r>
          </a:p>
          <a:p>
            <a:r>
              <a:rPr lang="en-US" dirty="0" smtClean="0"/>
              <a:t>Group makes decisions collectively</a:t>
            </a:r>
          </a:p>
          <a:p>
            <a:r>
              <a:rPr lang="en-US" dirty="0" smtClean="0"/>
              <a:t>Can be time consuming and difficult for indecisive teams</a:t>
            </a:r>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3.</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64476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Laissez-faire Leadership Style</a:t>
            </a:r>
            <a:endParaRPr lang="en-US" dirty="0"/>
          </a:p>
        </p:txBody>
      </p:sp>
      <p:sp>
        <p:nvSpPr>
          <p:cNvPr id="3" name="Content Placeholder 2"/>
          <p:cNvSpPr>
            <a:spLocks noGrp="1"/>
          </p:cNvSpPr>
          <p:nvPr>
            <p:ph sz="half" idx="1"/>
          </p:nvPr>
        </p:nvSpPr>
        <p:spPr/>
        <p:txBody>
          <a:bodyPr/>
          <a:lstStyle/>
          <a:p>
            <a:r>
              <a:rPr lang="en-US" dirty="0" smtClean="0"/>
              <a:t>The ‘hands-off’ approach</a:t>
            </a:r>
          </a:p>
          <a:p>
            <a:r>
              <a:rPr lang="en-US" dirty="0" smtClean="0"/>
              <a:t>Management trusts the team members to make decisions and meaningful progress</a:t>
            </a:r>
          </a:p>
          <a:p>
            <a:r>
              <a:rPr lang="en-US" dirty="0" smtClean="0"/>
              <a:t>Leaders support rather than control</a:t>
            </a:r>
          </a:p>
          <a:p>
            <a:r>
              <a:rPr lang="en-US" dirty="0" smtClean="0"/>
              <a:t>Requires self-motivated, hard-working, honest team members</a:t>
            </a:r>
          </a:p>
          <a:p>
            <a:endParaRPr lang="en-US" dirty="0" smtClean="0"/>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2535266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Pacesetting Leadership Style</a:t>
            </a:r>
            <a:endParaRPr lang="en-US" dirty="0"/>
          </a:p>
        </p:txBody>
      </p:sp>
      <p:sp>
        <p:nvSpPr>
          <p:cNvPr id="3" name="Content Placeholder 2"/>
          <p:cNvSpPr>
            <a:spLocks noGrp="1"/>
          </p:cNvSpPr>
          <p:nvPr>
            <p:ph sz="half" idx="1"/>
          </p:nvPr>
        </p:nvSpPr>
        <p:spPr/>
        <p:txBody>
          <a:bodyPr/>
          <a:lstStyle/>
          <a:p>
            <a:r>
              <a:rPr lang="en-US" dirty="0" smtClean="0"/>
              <a:t>This is ‘lead by example’</a:t>
            </a:r>
          </a:p>
          <a:p>
            <a:r>
              <a:rPr lang="en-US" dirty="0" smtClean="0"/>
              <a:t>Leader is highly focused on performance and expects the same of the team</a:t>
            </a:r>
          </a:p>
          <a:p>
            <a:r>
              <a:rPr lang="en-US" dirty="0" smtClean="0"/>
              <a:t>Works best with teams that already perform at a high level</a:t>
            </a:r>
          </a:p>
          <a:p>
            <a:r>
              <a:rPr lang="en-US" dirty="0" smtClean="0"/>
              <a:t>Team members can feel as they’ll never ‘measure up,’ lowering </a:t>
            </a:r>
            <a:r>
              <a:rPr lang="en-US" dirty="0" err="1" smtClean="0"/>
              <a:t>moralle</a:t>
            </a:r>
            <a:endParaRPr lang="en-US" dirty="0" smtClean="0"/>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4248591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Transformational / Visionary Leadership Style</a:t>
            </a:r>
            <a:endParaRPr lang="en-US" dirty="0"/>
          </a:p>
        </p:txBody>
      </p:sp>
      <p:sp>
        <p:nvSpPr>
          <p:cNvPr id="3" name="Content Placeholder 2"/>
          <p:cNvSpPr>
            <a:spLocks noGrp="1"/>
          </p:cNvSpPr>
          <p:nvPr>
            <p:ph sz="half" idx="1"/>
          </p:nvPr>
        </p:nvSpPr>
        <p:spPr/>
        <p:txBody>
          <a:bodyPr/>
          <a:lstStyle/>
          <a:p>
            <a:r>
              <a:rPr lang="en-US" dirty="0" smtClean="0"/>
              <a:t>The leader focuses on setting a positive vision for the future</a:t>
            </a:r>
          </a:p>
          <a:p>
            <a:r>
              <a:rPr lang="en-US" dirty="0" smtClean="0"/>
              <a:t>Team members are infused with a sense of purpose and excitement</a:t>
            </a:r>
          </a:p>
          <a:p>
            <a:r>
              <a:rPr lang="en-US" dirty="0" smtClean="0"/>
              <a:t>Good for teams that have recently experienced failure</a:t>
            </a:r>
          </a:p>
          <a:p>
            <a:r>
              <a:rPr lang="en-US" dirty="0" smtClean="0"/>
              <a:t>Can become unrealistic and overly optimistic</a:t>
            </a:r>
          </a:p>
          <a:p>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6355251" y="1890532"/>
            <a:ext cx="3993705" cy="2926080"/>
          </a:xfrm>
        </p:spPr>
      </p:pic>
      <p:sp>
        <p:nvSpPr>
          <p:cNvPr id="7" name="TextBox 6"/>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4.</a:t>
            </a:r>
          </a:p>
          <a:p>
            <a:pPr algn="r"/>
            <a:r>
              <a:rPr lang="en-US" sz="1100" dirty="0" smtClean="0"/>
              <a:t>Goleman, Daniel. Primal Leadership: Realizing the Power of Emotional Intelligence. Boston,  Mass. :Harvard Business School Press, 2002.</a:t>
            </a:r>
            <a:endParaRPr lang="en-US" sz="1100" dirty="0"/>
          </a:p>
        </p:txBody>
      </p:sp>
    </p:spTree>
    <p:extLst>
      <p:ext uri="{BB962C8B-B14F-4D97-AF65-F5344CB8AC3E}">
        <p14:creationId xmlns:p14="http://schemas.microsoft.com/office/powerpoint/2010/main" val="3942638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860</TotalTime>
  <Words>1463</Words>
  <Application>Microsoft Office PowerPoint</Application>
  <PresentationFormat>Widescreen</PresentationFormat>
  <Paragraphs>160</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ProjectLeadership</vt:lpstr>
      <vt:lpstr>Mini-Module: Leadership Styles</vt:lpstr>
      <vt:lpstr>Leadership Styles</vt:lpstr>
      <vt:lpstr>Affiliative Leadership Style</vt:lpstr>
      <vt:lpstr>Authoritarian / Commanding / Autocratic Leadership Style</vt:lpstr>
      <vt:lpstr>Coaching Leadership Style</vt:lpstr>
      <vt:lpstr>Democratic Leadership Style</vt:lpstr>
      <vt:lpstr>Laissez-faire Leadership Style</vt:lpstr>
      <vt:lpstr>Pacesetting Leadership Style</vt:lpstr>
      <vt:lpstr>Transformational / Visionary Leadership Style</vt:lpstr>
      <vt:lpstr>Activity – Applying Leadership Styles</vt:lpstr>
      <vt:lpstr>PowerPoint Presentation</vt:lpstr>
    </vt:vector>
  </TitlesOfParts>
  <Company>Rochester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67</cp:revision>
  <dcterms:created xsi:type="dcterms:W3CDTF">2018-05-21T18:12:12Z</dcterms:created>
  <dcterms:modified xsi:type="dcterms:W3CDTF">2018-11-20T15:43:07Z</dcterms:modified>
</cp:coreProperties>
</file>