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9" r:id="rId3"/>
    <p:sldId id="280" r:id="rId4"/>
    <p:sldId id="281" r:id="rId5"/>
    <p:sldId id="278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55986" autoAdjust="0"/>
  </p:normalViewPr>
  <p:slideViewPr>
    <p:cSldViewPr snapToGrid="0">
      <p:cViewPr varScale="1">
        <p:scale>
          <a:sx n="66" d="100"/>
          <a:sy n="66" d="100"/>
        </p:scale>
        <p:origin x="135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4</a:t>
            </a:r>
            <a:r>
              <a:rPr lang="fr-FR" i="1" baseline="0" dirty="0" smtClean="0"/>
              <a:t>, sections 4.8 and 4.9, pages 135-140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145-146)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Objectives: </a:t>
            </a:r>
            <a:r>
              <a:rPr lang="en-US" dirty="0" smtClean="0"/>
              <a:t>Understand the basic team needs of embracing accountability and focusing on results, and learn/use a basic team accountability tool (10 minutes)</a:t>
            </a:r>
          </a:p>
          <a:p>
            <a:r>
              <a:rPr lang="en-US" b="1" dirty="0" smtClean="0"/>
              <a:t>Activity: </a:t>
            </a:r>
            <a:r>
              <a:rPr lang="en-US" dirty="0" smtClean="0"/>
              <a:t>Building a ‘RASCI’ Accountability Matrix (10 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Embracing Accountability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The ‘RASCI’ Accountability Matrix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Focusing on Results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Building a ‘RASCI’ Accountability Matrix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4.7, </a:t>
            </a:r>
            <a:r>
              <a:rPr lang="en-US" i="1" baseline="0" dirty="0" smtClean="0"/>
              <a:t>pages 130-134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‘RASCI” accountability matrix is detailed</a:t>
            </a:r>
            <a:r>
              <a:rPr lang="en-US" baseline="0" dirty="0" smtClean="0"/>
              <a:t> on the next slide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65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136-138 of the Project Team Leadership and Communication 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55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4.7, </a:t>
            </a:r>
            <a:r>
              <a:rPr lang="en-US" i="1" baseline="0" dirty="0" smtClean="0"/>
              <a:t>pages 130-134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‘RASCI” accountability matrix is detailed</a:t>
            </a:r>
            <a:r>
              <a:rPr lang="en-US" baseline="0" dirty="0" smtClean="0"/>
              <a:t> on the next slide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65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4.8, </a:t>
            </a:r>
            <a:r>
              <a:rPr lang="en-US" i="1" baseline="0" dirty="0" smtClean="0"/>
              <a:t>pages 135-138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This activity is based on the</a:t>
            </a:r>
            <a:r>
              <a:rPr lang="en-US" i="1" baseline="0" dirty="0" smtClean="0"/>
              <a:t> activity listed on pages 137-138.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10 minute activity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18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/>
              <a:t>Chapter </a:t>
            </a:r>
            <a:r>
              <a:rPr lang="en-US" i="1" smtClean="0"/>
              <a:t>4 </a:t>
            </a:r>
            <a:r>
              <a:rPr lang="en-US" i="1" dirty="0" smtClean="0"/>
              <a:t>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145-146.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(pages 146-147,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147-148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</a:t>
            </a:r>
            <a:r>
              <a:rPr lang="en-US" dirty="0"/>
              <a:t>4, sections </a:t>
            </a:r>
            <a:r>
              <a:rPr lang="en-US" dirty="0" smtClean="0"/>
              <a:t>4.8 </a:t>
            </a:r>
            <a:r>
              <a:rPr lang="en-US" dirty="0"/>
              <a:t>and 4.9, pages 135-140 </a:t>
            </a:r>
            <a:r>
              <a:rPr lang="en-US" dirty="0" smtClean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Building Accountability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Focusing on Results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06532"/>
            <a:ext cx="10972800" cy="3619637"/>
          </a:xfrm>
        </p:spPr>
        <p:txBody>
          <a:bodyPr>
            <a:normAutofit/>
          </a:bodyPr>
          <a:lstStyle/>
          <a:p>
            <a:r>
              <a:rPr lang="en-US" dirty="0" smtClean="0"/>
              <a:t>Accountability is a readiness to </a:t>
            </a:r>
            <a:r>
              <a:rPr lang="en-US" b="1" dirty="0" smtClean="0"/>
              <a:t>accept responsibility </a:t>
            </a:r>
            <a:r>
              <a:rPr lang="en-US" dirty="0" smtClean="0"/>
              <a:t>for work or results</a:t>
            </a:r>
          </a:p>
          <a:p>
            <a:r>
              <a:rPr lang="en-US" dirty="0" smtClean="0"/>
              <a:t>Each team member is accountable to:</a:t>
            </a:r>
          </a:p>
          <a:p>
            <a:pPr lvl="1"/>
            <a:r>
              <a:rPr lang="en-US" dirty="0" smtClean="0"/>
              <a:t>The leader – the most common and natural type of accountability</a:t>
            </a:r>
          </a:p>
          <a:p>
            <a:pPr lvl="1"/>
            <a:r>
              <a:rPr lang="en-US" dirty="0" smtClean="0"/>
              <a:t>Themselves – also known as self-discipline</a:t>
            </a:r>
          </a:p>
          <a:p>
            <a:pPr lvl="1"/>
            <a:r>
              <a:rPr lang="en-US" dirty="0" smtClean="0"/>
              <a:t>Their fellow team members – often the strongest with the most ‘paths’ of accountability</a:t>
            </a:r>
          </a:p>
          <a:p>
            <a:r>
              <a:rPr lang="en-US" dirty="0" smtClean="0"/>
              <a:t>Accountability requires the ability to </a:t>
            </a:r>
            <a:r>
              <a:rPr lang="en-US" i="1" dirty="0" smtClean="0"/>
              <a:t>commit</a:t>
            </a:r>
            <a:r>
              <a:rPr lang="en-US" dirty="0" smtClean="0"/>
              <a:t>, as well as other’s ability to </a:t>
            </a:r>
            <a:r>
              <a:rPr lang="en-US" i="1" dirty="0" smtClean="0"/>
              <a:t>trust</a:t>
            </a:r>
            <a:r>
              <a:rPr lang="en-US" dirty="0" smtClean="0"/>
              <a:t> their word and actions</a:t>
            </a:r>
          </a:p>
          <a:p>
            <a:r>
              <a:rPr lang="en-US" dirty="0" smtClean="0"/>
              <a:t>A great tool is the ‘RASCI” accountability </a:t>
            </a:r>
            <a:r>
              <a:rPr lang="en-US" dirty="0"/>
              <a:t>m</a:t>
            </a:r>
            <a:r>
              <a:rPr lang="en-US" dirty="0" smtClean="0"/>
              <a:t>atrix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Embracing Accountability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135.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</a:t>
            </a:r>
            <a:r>
              <a:rPr lang="en-US" sz="1100" dirty="0" smtClean="0"/>
              <a:t>Francisco: </a:t>
            </a:r>
            <a:r>
              <a:rPr lang="en-US" sz="1100" dirty="0" err="1" smtClean="0"/>
              <a:t>Jossey</a:t>
            </a:r>
            <a:r>
              <a:rPr lang="en-US" sz="1100" dirty="0" smtClean="0"/>
              <a:t>-Bass. </a:t>
            </a:r>
            <a:r>
              <a:rPr lang="en-US" sz="1100" dirty="0"/>
              <a:t>2002.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5849" y="1611489"/>
            <a:ext cx="2200300" cy="52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08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accountability matrix is a tool for effectively assigning and communicating levels of accountability for project tasks of functions</a:t>
            </a:r>
          </a:p>
          <a:p>
            <a:r>
              <a:rPr lang="en-US" dirty="0" smtClean="0"/>
              <a:t>Each task or function must have at least </a:t>
            </a:r>
            <a:br>
              <a:rPr lang="en-US" dirty="0" smtClean="0"/>
            </a:br>
            <a:r>
              <a:rPr lang="en-US" dirty="0" smtClean="0"/>
              <a:t>one “A” as well as other letters:</a:t>
            </a:r>
          </a:p>
          <a:p>
            <a:pPr lvl="1"/>
            <a:r>
              <a:rPr lang="en-US" dirty="0" smtClean="0"/>
              <a:t>“R” – Responsible.  The party who is to </a:t>
            </a:r>
            <a:br>
              <a:rPr lang="en-US" dirty="0" smtClean="0"/>
            </a:br>
            <a:r>
              <a:rPr lang="en-US" dirty="0" smtClean="0"/>
              <a:t>complete the task or action</a:t>
            </a:r>
          </a:p>
          <a:p>
            <a:pPr lvl="1"/>
            <a:r>
              <a:rPr lang="en-US" dirty="0" smtClean="0"/>
              <a:t>“A” – Accountable.  This party is ultimately </a:t>
            </a:r>
            <a:br>
              <a:rPr lang="en-US" dirty="0" smtClean="0"/>
            </a:br>
            <a:r>
              <a:rPr lang="en-US" dirty="0" smtClean="0"/>
              <a:t>answerable for the task or action’s completion</a:t>
            </a:r>
          </a:p>
          <a:p>
            <a:pPr lvl="1"/>
            <a:r>
              <a:rPr lang="en-US" dirty="0" smtClean="0"/>
              <a:t>“S” – Support.  Similar to “R” but a secondary resource who may be called in if needed</a:t>
            </a:r>
          </a:p>
          <a:p>
            <a:pPr lvl="1"/>
            <a:r>
              <a:rPr lang="en-US" dirty="0" smtClean="0"/>
              <a:t>“C” – Consulted.  A specialist or expert who may be called upon to provide vital input</a:t>
            </a:r>
          </a:p>
          <a:p>
            <a:pPr lvl="1"/>
            <a:r>
              <a:rPr lang="en-US" dirty="0" smtClean="0"/>
              <a:t>“I” – Informed.  This party must be informed if the task/function is completed, behind schedule.  Often the party who completes dependent tasks later in the timeline.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‘RASCI’ Accountability Matrix</a:t>
            </a:r>
            <a:endParaRPr lang="en-US" dirty="0"/>
          </a:p>
        </p:txBody>
      </p:sp>
      <p:pic>
        <p:nvPicPr>
          <p:cNvPr id="1026" name="Picture 2" descr="C:\Users\sam\Dropbox\Books\Project Team Leadership and Communication\curriculum\images\RASC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97561" y="2641364"/>
            <a:ext cx="5336440" cy="155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137.</a:t>
            </a:r>
          </a:p>
        </p:txBody>
      </p:sp>
    </p:spTree>
    <p:extLst>
      <p:ext uri="{BB962C8B-B14F-4D97-AF65-F5344CB8AC3E}">
        <p14:creationId xmlns:p14="http://schemas.microsoft.com/office/powerpoint/2010/main" val="309910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3010" y="2905432"/>
            <a:ext cx="10972800" cy="3264982"/>
          </a:xfrm>
        </p:spPr>
        <p:txBody>
          <a:bodyPr>
            <a:normAutofit/>
          </a:bodyPr>
          <a:lstStyle/>
          <a:p>
            <a:r>
              <a:rPr lang="en-US" dirty="0" smtClean="0"/>
              <a:t>A results-focused team has solved issues related to trust, conflict, and commitment – it’s ready and willing to focus on the work at hand</a:t>
            </a:r>
          </a:p>
          <a:p>
            <a:r>
              <a:rPr lang="en-US" dirty="0" smtClean="0"/>
              <a:t>Leadership and the team have new focuses:</a:t>
            </a:r>
          </a:p>
          <a:p>
            <a:pPr lvl="1"/>
            <a:r>
              <a:rPr lang="en-US" dirty="0" smtClean="0"/>
              <a:t>Clarity and priority – because the team working so well, it’s important that each team member knows what they’re working towards</a:t>
            </a:r>
          </a:p>
          <a:p>
            <a:pPr lvl="1"/>
            <a:r>
              <a:rPr lang="en-US" dirty="0" smtClean="0"/>
              <a:t>Visibility – understanding the bigger picture is more valuable for a team that is making decisions quickly and effectively</a:t>
            </a:r>
          </a:p>
          <a:p>
            <a:pPr lvl="1"/>
            <a:r>
              <a:rPr lang="en-US" dirty="0" smtClean="0"/>
              <a:t>Process – creating and documenting process can make the team even more efficient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Focusing on Results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138.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</a:t>
            </a:r>
            <a:r>
              <a:rPr lang="en-US" sz="1100" dirty="0" smtClean="0"/>
              <a:t>Francisco: </a:t>
            </a:r>
            <a:r>
              <a:rPr lang="en-US" sz="1100" dirty="0" err="1" smtClean="0"/>
              <a:t>Jossey</a:t>
            </a:r>
            <a:r>
              <a:rPr lang="en-US" sz="1100" dirty="0" smtClean="0"/>
              <a:t>-Bass. </a:t>
            </a:r>
            <a:r>
              <a:rPr lang="en-US" sz="1100" dirty="0"/>
              <a:t>2002.</a:t>
            </a:r>
          </a:p>
        </p:txBody>
      </p:sp>
      <p:pic>
        <p:nvPicPr>
          <p:cNvPr id="2050" name="Picture 2" descr="C:\Users\sam\Dropbox\Books\Project Team Leadership and Communication\curriculum\images\TeamNeedsResul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0060" y="1524068"/>
            <a:ext cx="1554214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786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teams of 3-4:</a:t>
            </a:r>
          </a:p>
          <a:p>
            <a:r>
              <a:rPr lang="en-US" dirty="0" smtClean="0"/>
              <a:t>Using the grid below, </a:t>
            </a:r>
            <a:r>
              <a:rPr lang="en-US" b="1" dirty="0" smtClean="0"/>
              <a:t>add the letters “R,” “A,” “S,” “C,” or “I” </a:t>
            </a:r>
            <a:r>
              <a:rPr lang="en-US" dirty="0" smtClean="0"/>
              <a:t>to denote the typical level of accountability each person has to each task.</a:t>
            </a:r>
          </a:p>
          <a:p>
            <a:r>
              <a:rPr lang="en-US" dirty="0" smtClean="0"/>
              <a:t>Add at least </a:t>
            </a:r>
            <a:r>
              <a:rPr lang="en-US" b="1" dirty="0" smtClean="0"/>
              <a:t>two new tasks</a:t>
            </a:r>
            <a:r>
              <a:rPr lang="en-US" dirty="0" smtClean="0"/>
              <a:t> and add the letters as appropriate.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– Building a ‘RASCI’ Accountability Matrix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138.</a:t>
            </a:r>
          </a:p>
        </p:txBody>
      </p:sp>
      <p:pic>
        <p:nvPicPr>
          <p:cNvPr id="1026" name="Picture 2" descr="C:\Users\sam\Dropbox\Books\Project Team Leadership and Communication\curriculum\images\RASCIPropertyActivity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10"/>
          <a:stretch/>
        </p:blipFill>
        <p:spPr bwMode="auto">
          <a:xfrm>
            <a:off x="2009250" y="3412681"/>
            <a:ext cx="8215833" cy="269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625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5638</TotalTime>
  <Words>724</Words>
  <Application>Microsoft Office PowerPoint</Application>
  <PresentationFormat>Widescreen</PresentationFormat>
  <Paragraphs>67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ProjectLeadership</vt:lpstr>
      <vt:lpstr>Mini-Module: Building Accountability  and Focusing on Results</vt:lpstr>
      <vt:lpstr>Embracing Accountability</vt:lpstr>
      <vt:lpstr>The ‘RASCI’ Accountability Matrix</vt:lpstr>
      <vt:lpstr>Focusing on Results</vt:lpstr>
      <vt:lpstr>Activity – Building a ‘RASCI’ Accountability Matrix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109</cp:revision>
  <dcterms:created xsi:type="dcterms:W3CDTF">2018-05-21T18:12:12Z</dcterms:created>
  <dcterms:modified xsi:type="dcterms:W3CDTF">2018-10-23T23:26:49Z</dcterms:modified>
</cp:coreProperties>
</file>