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78" r:id="rId3"/>
    <p:sldId id="280" r:id="rId4"/>
    <p:sldId id="2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21" autoAdjust="0"/>
    <p:restoredTop sz="55986" autoAdjust="0"/>
  </p:normalViewPr>
  <p:slideViewPr>
    <p:cSldViewPr snapToGrid="0">
      <p:cViewPr varScale="1">
        <p:scale>
          <a:sx n="39" d="100"/>
          <a:sy n="39" d="100"/>
        </p:scale>
        <p:origin x="-154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108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chapter</a:t>
            </a:r>
            <a:r>
              <a:rPr lang="en-US" i="1" baseline="0" dirty="0" smtClean="0"/>
              <a:t> 5</a:t>
            </a:r>
            <a:r>
              <a:rPr lang="fr-FR" i="1" baseline="0" dirty="0" smtClean="0"/>
              <a:t>, section 5.5, pages 162-163 </a:t>
            </a:r>
            <a:r>
              <a:rPr lang="en-US" i="1" baseline="0" dirty="0" smtClean="0"/>
              <a:t>of the Project Team Leadership and Communication book.  ISBN: 9781732378902 (Softcover), 9781732378919 (Hardcover).  These slides may only be posted or used in conjunction with the book in a training or classroom environment. Key terms (page 176) 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r>
              <a:rPr lang="en-US" b="1" dirty="0" smtClean="0"/>
              <a:t>Learning Objectives</a:t>
            </a:r>
            <a:r>
              <a:rPr lang="en-US" b="1" dirty="0" smtClean="0"/>
              <a:t>: </a:t>
            </a:r>
            <a:endParaRPr lang="en-US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Relate the importance of ethics in project environments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Identify 4 communication-related ethical considerations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Activity: Analyze several basic ethics scenarios and potential ramifications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r>
              <a:rPr lang="en-US" b="1" dirty="0" smtClean="0"/>
              <a:t>Activity:</a:t>
            </a:r>
            <a:r>
              <a:rPr lang="en-US" dirty="0" smtClean="0"/>
              <a:t>  </a:t>
            </a:r>
            <a:r>
              <a:rPr lang="en-US" dirty="0" smtClean="0">
                <a:effectLst/>
              </a:rPr>
              <a:t>Ethical Communication (10 minutes)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="1" i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 smtClean="0"/>
              <a:t>Outline: </a:t>
            </a:r>
            <a:r>
              <a:rPr lang="en-US" dirty="0" smtClean="0">
                <a:effectLst/>
              </a:rPr>
              <a:t>(slides: 5 minutes, activity: 10 minutes)</a:t>
            </a:r>
            <a:endParaRPr lang="en-US" b="1" i="0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Ethical Communication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Activity – Ethical Communication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5.5, </a:t>
            </a:r>
            <a:r>
              <a:rPr lang="en-US" i="1" baseline="0" dirty="0" smtClean="0"/>
              <a:t>pages 162-163 of the Project Team Leadership and Communication book.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60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5.5, </a:t>
            </a:r>
            <a:r>
              <a:rPr lang="en-US" i="1" baseline="0" dirty="0" smtClean="0"/>
              <a:t>pages 162-163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10 Minute activity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Objective:</a:t>
            </a:r>
            <a:r>
              <a:rPr lang="en-US" b="0" dirty="0" smtClean="0"/>
              <a:t> Analyze several basic ethics</a:t>
            </a:r>
            <a:r>
              <a:rPr lang="en-US" b="0" baseline="0" dirty="0" smtClean="0"/>
              <a:t> scenarios and potential ramifications</a:t>
            </a: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Activity could be adapted: have participants create their own scenarios and exchange them for analysis with others.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74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Chapter 5 includes several additional support elements</a:t>
            </a:r>
            <a:r>
              <a:rPr lang="en-US" i="1" baseline="0" dirty="0" smtClean="0"/>
              <a:t> which could become classroom activities or discussion elements.</a:t>
            </a:r>
          </a:p>
          <a:p>
            <a:endParaRPr lang="en-US" i="1" baseline="0" dirty="0" smtClean="0"/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There are quite a few key terms defined on page 176.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Review questions cover most of the chapter (page 177, answers on page 223).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dirty="0" smtClean="0"/>
              <a:t>The exercises</a:t>
            </a:r>
            <a:r>
              <a:rPr lang="en-US" i="1" baseline="0" dirty="0" smtClean="0"/>
              <a:t> on pages 177-178 are designed to allow readers to apply and extend what they’ve learned.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5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09307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7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7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4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9831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100"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dirty="0"/>
              <a:t> Designed for </a:t>
            </a:r>
            <a:r>
              <a:rPr lang="en-US" dirty="0" smtClean="0"/>
              <a:t>chapter </a:t>
            </a:r>
            <a:r>
              <a:rPr lang="en-US" dirty="0"/>
              <a:t>5</a:t>
            </a:r>
            <a:r>
              <a:rPr lang="en-US" dirty="0" smtClean="0"/>
              <a:t>, section 5.5, </a:t>
            </a:r>
            <a:r>
              <a:rPr lang="en-US" dirty="0"/>
              <a:t>pages </a:t>
            </a:r>
            <a:r>
              <a:rPr lang="en-US" dirty="0" smtClean="0"/>
              <a:t>162-163 of </a:t>
            </a:r>
            <a:r>
              <a:rPr lang="en-US" i="1" dirty="0"/>
              <a:t>Project Team Leadership and Communication </a:t>
            </a:r>
            <a:r>
              <a:rPr lang="en-US" dirty="0"/>
              <a:t>by Samuel Malachowsky, ISBN 9781732378902, 9781732378919.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3345456"/>
          </a:xfrm>
        </p:spPr>
        <p:txBody>
          <a:bodyPr>
            <a:normAutofit/>
          </a:bodyPr>
          <a:lstStyle/>
          <a:p>
            <a:r>
              <a:rPr lang="en-US" dirty="0" smtClean="0"/>
              <a:t>Mini-Module: Ethical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presents the majority of ethical decisions for most individuals</a:t>
            </a:r>
          </a:p>
          <a:p>
            <a:r>
              <a:rPr lang="en-US" dirty="0" smtClean="0"/>
              <a:t>Ethics focus on truthfulness</a:t>
            </a:r>
          </a:p>
          <a:p>
            <a:pPr lvl="1"/>
            <a:r>
              <a:rPr lang="en-US" dirty="0"/>
              <a:t>Honesty before the project </a:t>
            </a:r>
            <a:r>
              <a:rPr lang="en-US" dirty="0" smtClean="0"/>
              <a:t>begins 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nsuring that the project team and stakeholders are presented with an honest view of circumstances</a:t>
            </a:r>
          </a:p>
          <a:p>
            <a:pPr lvl="1"/>
            <a:r>
              <a:rPr lang="en-US" dirty="0"/>
              <a:t> Trying to understand the </a:t>
            </a:r>
            <a:r>
              <a:rPr lang="en-US" dirty="0" smtClean="0"/>
              <a:t>truth</a:t>
            </a:r>
          </a:p>
          <a:p>
            <a:pPr lvl="2"/>
            <a:r>
              <a:rPr lang="en-US" dirty="0" smtClean="0"/>
              <a:t>Remember that perceptions can be inaccurate.  Seek the whole truth</a:t>
            </a:r>
          </a:p>
          <a:p>
            <a:pPr lvl="1"/>
            <a:r>
              <a:rPr lang="en-US" dirty="0"/>
              <a:t> Being truthful in all </a:t>
            </a:r>
            <a:r>
              <a:rPr lang="en-US" dirty="0" smtClean="0"/>
              <a:t>communications</a:t>
            </a:r>
          </a:p>
          <a:p>
            <a:pPr lvl="2"/>
            <a:r>
              <a:rPr lang="en-US" dirty="0" smtClean="0"/>
              <a:t>Stressful or less-than-ideal circumstances make this difficulty.  Trust is built in the bad times, not the good</a:t>
            </a:r>
          </a:p>
          <a:p>
            <a:pPr lvl="1"/>
            <a:r>
              <a:rPr lang="en-US" dirty="0"/>
              <a:t> Creating an environment where others tell the </a:t>
            </a:r>
            <a:r>
              <a:rPr lang="en-US" dirty="0" smtClean="0"/>
              <a:t>truth</a:t>
            </a:r>
          </a:p>
          <a:p>
            <a:pPr lvl="2"/>
            <a:r>
              <a:rPr lang="en-US" dirty="0" smtClean="0"/>
              <a:t>As a leader or peer, consistently telling the truth communicates to others that truthfulness is the only acceptable option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31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600207"/>
            <a:ext cx="10972800" cy="55244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Consider each of the following scenarios: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Ethical Communication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609600" y="2162178"/>
            <a:ext cx="3467100" cy="231457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57168" indent="-25716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9" indent="-21430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Your project is 3 weeks behind, but you believe you can “catch up” with a little luck and a lot of hard work.  The customer is unaware of the situation.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362450" y="2181226"/>
            <a:ext cx="3467100" cy="231457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defTabSz="685783">
              <a:spcBef>
                <a:spcPct val="20000"/>
              </a:spcBef>
              <a:buFont typeface="Arial" panose="020B0604020202020204" pitchFamily="34" charset="0"/>
              <a:buNone/>
              <a:defRPr sz="2400"/>
            </a:lvl1pPr>
            <a:lvl2pPr marL="557199" indent="-214308" defTabSz="685783">
              <a:spcBef>
                <a:spcPct val="20000"/>
              </a:spcBef>
              <a:buFont typeface="Arial" panose="020B0604020202020204" pitchFamily="34" charset="0"/>
              <a:buChar char="–"/>
              <a:defRPr sz="2100"/>
            </a:lvl2pPr>
            <a:lvl3pPr marL="857228" indent="-171446" defTabSz="685783">
              <a:spcBef>
                <a:spcPct val="20000"/>
              </a:spcBef>
              <a:buFont typeface="Arial" panose="020B0604020202020204" pitchFamily="34" charset="0"/>
              <a:buChar char="•"/>
            </a:lvl3pPr>
            <a:lvl4pPr marL="1200120" indent="-171446" defTabSz="685783">
              <a:spcBef>
                <a:spcPct val="20000"/>
              </a:spcBef>
              <a:buFont typeface="Arial" panose="020B0604020202020204" pitchFamily="34" charset="0"/>
              <a:buChar char="–"/>
              <a:defRPr sz="1500"/>
            </a:lvl4pPr>
            <a:lvl5pPr marL="1543012" indent="-171446" defTabSz="685783">
              <a:spcBef>
                <a:spcPct val="20000"/>
              </a:spcBef>
              <a:buFont typeface="Arial" panose="020B0604020202020204" pitchFamily="34" charset="0"/>
              <a:buChar char="»"/>
              <a:defRPr sz="1500"/>
            </a:lvl5pPr>
            <a:lvl6pPr marL="1885903" indent="-171446" defTabSz="685783">
              <a:spcBef>
                <a:spcPct val="20000"/>
              </a:spcBef>
              <a:buFont typeface="Arial" panose="020B0604020202020204" pitchFamily="34" charset="0"/>
              <a:buChar char="•"/>
              <a:defRPr sz="1500"/>
            </a:lvl6pPr>
            <a:lvl7pPr marL="2228795" indent="-171446" defTabSz="685783">
              <a:spcBef>
                <a:spcPct val="20000"/>
              </a:spcBef>
              <a:buFont typeface="Arial" panose="020B0604020202020204" pitchFamily="34" charset="0"/>
              <a:buChar char="•"/>
              <a:defRPr sz="1500"/>
            </a:lvl7pPr>
            <a:lvl8pPr marL="2571686" indent="-171446" defTabSz="685783">
              <a:spcBef>
                <a:spcPct val="20000"/>
              </a:spcBef>
              <a:buFont typeface="Arial" panose="020B0604020202020204" pitchFamily="34" charset="0"/>
              <a:buChar char="•"/>
              <a:defRPr sz="1500"/>
            </a:lvl8pPr>
            <a:lvl9pPr marL="2914577" indent="-171446" defTabSz="685783">
              <a:spcBef>
                <a:spcPct val="20000"/>
              </a:spcBef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dirty="0"/>
              <a:t>A team member has accidently left some </a:t>
            </a:r>
            <a:r>
              <a:rPr lang="en-US" dirty="0" smtClean="0"/>
              <a:t>sensitive </a:t>
            </a:r>
            <a:r>
              <a:rPr lang="en-US" dirty="0"/>
              <a:t>customer data exposed for the past week.  </a:t>
            </a:r>
            <a:r>
              <a:rPr lang="en-US" dirty="0" smtClean="0"/>
              <a:t>You believe no </a:t>
            </a:r>
            <a:r>
              <a:rPr lang="en-US" dirty="0"/>
              <a:t>one has accessed the data.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8115300" y="2181226"/>
            <a:ext cx="3467100" cy="231457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defTabSz="685783">
              <a:spcBef>
                <a:spcPct val="20000"/>
              </a:spcBef>
              <a:buFont typeface="Arial" panose="020B0604020202020204" pitchFamily="34" charset="0"/>
              <a:buNone/>
              <a:defRPr sz="2400"/>
            </a:lvl1pPr>
            <a:lvl2pPr marL="557199" indent="-214308" defTabSz="685783">
              <a:spcBef>
                <a:spcPct val="20000"/>
              </a:spcBef>
              <a:buFont typeface="Arial" panose="020B0604020202020204" pitchFamily="34" charset="0"/>
              <a:buChar char="–"/>
              <a:defRPr sz="2100"/>
            </a:lvl2pPr>
            <a:lvl3pPr marL="857228" indent="-171446" defTabSz="685783">
              <a:spcBef>
                <a:spcPct val="20000"/>
              </a:spcBef>
              <a:buFont typeface="Arial" panose="020B0604020202020204" pitchFamily="34" charset="0"/>
              <a:buChar char="•"/>
            </a:lvl3pPr>
            <a:lvl4pPr marL="1200120" indent="-171446" defTabSz="685783">
              <a:spcBef>
                <a:spcPct val="20000"/>
              </a:spcBef>
              <a:buFont typeface="Arial" panose="020B0604020202020204" pitchFamily="34" charset="0"/>
              <a:buChar char="–"/>
              <a:defRPr sz="1500"/>
            </a:lvl4pPr>
            <a:lvl5pPr marL="1543012" indent="-171446" defTabSz="685783">
              <a:spcBef>
                <a:spcPct val="20000"/>
              </a:spcBef>
              <a:buFont typeface="Arial" panose="020B0604020202020204" pitchFamily="34" charset="0"/>
              <a:buChar char="»"/>
              <a:defRPr sz="1500"/>
            </a:lvl5pPr>
            <a:lvl6pPr marL="1885903" indent="-171446" defTabSz="685783">
              <a:spcBef>
                <a:spcPct val="20000"/>
              </a:spcBef>
              <a:buFont typeface="Arial" panose="020B0604020202020204" pitchFamily="34" charset="0"/>
              <a:buChar char="•"/>
              <a:defRPr sz="1500"/>
            </a:lvl6pPr>
            <a:lvl7pPr marL="2228795" indent="-171446" defTabSz="685783">
              <a:spcBef>
                <a:spcPct val="20000"/>
              </a:spcBef>
              <a:buFont typeface="Arial" panose="020B0604020202020204" pitchFamily="34" charset="0"/>
              <a:buChar char="•"/>
              <a:defRPr sz="1500"/>
            </a:lvl7pPr>
            <a:lvl8pPr marL="2571686" indent="-171446" defTabSz="685783">
              <a:spcBef>
                <a:spcPct val="20000"/>
              </a:spcBef>
              <a:buFont typeface="Arial" panose="020B0604020202020204" pitchFamily="34" charset="0"/>
              <a:buChar char="•"/>
              <a:defRPr sz="1500"/>
            </a:lvl8pPr>
            <a:lvl9pPr marL="2914577" indent="-171446" defTabSz="685783">
              <a:spcBef>
                <a:spcPct val="20000"/>
              </a:spcBef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dirty="0" smtClean="0"/>
              <a:t>You suspect that </a:t>
            </a:r>
            <a:r>
              <a:rPr lang="en-US" dirty="0"/>
              <a:t>a fellow team member is misreporting important project metrics to management</a:t>
            </a:r>
            <a:r>
              <a:rPr lang="en-US" dirty="0" smtClean="0"/>
              <a:t>.  You’re not 100% certain.</a:t>
            </a:r>
            <a:endParaRPr lang="en-US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609600" y="4667256"/>
            <a:ext cx="10972800" cy="15430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68" indent="-25716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9" indent="-21430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Do you have an ethical obligation to act?  What communications should take place?</a:t>
            </a:r>
          </a:p>
          <a:p>
            <a:r>
              <a:rPr lang="en-US" dirty="0" smtClean="0"/>
              <a:t>What may happen if you choose not to act?</a:t>
            </a:r>
          </a:p>
          <a:p>
            <a:r>
              <a:rPr lang="en-US" dirty="0" smtClean="0"/>
              <a:t>How could taking action affect relationships?  How might not acting affect them?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897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3005069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Questions /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40722</TotalTime>
  <Words>492</Words>
  <Application>Microsoft Office PowerPoint</Application>
  <PresentationFormat>Custom</PresentationFormat>
  <Paragraphs>51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ProjectLeadership</vt:lpstr>
      <vt:lpstr>Mini-Module: Ethical Communication</vt:lpstr>
      <vt:lpstr>Ethical Communication</vt:lpstr>
      <vt:lpstr>Activity – Ethical Communication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121</cp:revision>
  <dcterms:created xsi:type="dcterms:W3CDTF">2018-05-21T18:12:12Z</dcterms:created>
  <dcterms:modified xsi:type="dcterms:W3CDTF">2018-11-15T16:16:09Z</dcterms:modified>
</cp:coreProperties>
</file>