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5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21" autoAdjust="0"/>
    <p:restoredTop sz="41196" autoAdjust="0"/>
  </p:normalViewPr>
  <p:slideViewPr>
    <p:cSldViewPr snapToGrid="0">
      <p:cViewPr>
        <p:scale>
          <a:sx n="75" d="100"/>
          <a:sy n="75" d="100"/>
        </p:scale>
        <p:origin x="-144" y="9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chapter</a:t>
            </a:r>
            <a:r>
              <a:rPr lang="en-US" i="1" baseline="0" dirty="0" smtClean="0"/>
              <a:t> 5</a:t>
            </a:r>
            <a:r>
              <a:rPr lang="fr-FR" i="1" baseline="0" dirty="0" smtClean="0"/>
              <a:t>, sections 5.6 and 5.8, pages 164-170  and 173-174 </a:t>
            </a:r>
            <a:r>
              <a:rPr lang="en-US" i="1" baseline="0" dirty="0" smtClean="0"/>
              <a:t>of the Project Team Leadership and Communication book.  ISBN: 9781732378902 (Softcover), 9781732378919 (Hardcover).  These slides may only be posted or used in conjunction with the book in a training or classroom environment. Key terms (page 176)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r>
              <a:rPr lang="en-US" b="1" dirty="0" smtClean="0"/>
              <a:t>Learning Objectives:</a:t>
            </a:r>
            <a:r>
              <a:rPr lang="en-US" b="0" baseline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 smtClean="0"/>
              <a:t>Define ‘metrics’ and their 2 main categories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 smtClean="0"/>
              <a:t>Describe multiple factors to consider when communicating metrics or reports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 smtClean="0"/>
              <a:t>Relate 6 basic project metrics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 smtClean="0"/>
              <a:t>Describe 5 project reports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baseline="0" dirty="0" smtClean="0"/>
              <a:t>Activity: </a:t>
            </a:r>
            <a:r>
              <a:rPr lang="en-US" dirty="0" smtClean="0"/>
              <a:t>Classify project metrics</a:t>
            </a:r>
            <a:r>
              <a:rPr lang="en-US" baseline="0" dirty="0" smtClean="0"/>
              <a:t> and reports by fulfilled need</a:t>
            </a:r>
            <a:endParaRPr lang="en-US" b="0" baseline="0" dirty="0" smtClean="0"/>
          </a:p>
          <a:p>
            <a:endParaRPr lang="en-US" dirty="0" smtClean="0"/>
          </a:p>
          <a:p>
            <a:r>
              <a:rPr lang="en-US" b="1" dirty="0" smtClean="0"/>
              <a:t>Activity:</a:t>
            </a:r>
            <a:r>
              <a:rPr lang="en-US" dirty="0" smtClean="0"/>
              <a:t>  Activity – Choosing a Metric or Report</a:t>
            </a:r>
            <a:r>
              <a:rPr lang="en-US" dirty="0" smtClean="0">
                <a:effectLst/>
              </a:rPr>
              <a:t> (5 minutes)</a:t>
            </a:r>
          </a:p>
          <a:p>
            <a:endParaRPr lang="en-US" dirty="0" smtClean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 smtClean="0"/>
              <a:t>Outline: </a:t>
            </a:r>
            <a:r>
              <a:rPr lang="en-US" dirty="0" smtClean="0">
                <a:effectLst/>
              </a:rPr>
              <a:t>(10 minutes)</a:t>
            </a:r>
            <a:endParaRPr lang="en-US" b="1" i="0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Communicating Metrics and Reports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smtClean="0"/>
              <a:t>Example Project Metrics (2 Slides)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err="1" smtClean="0"/>
              <a:t>Cycletime</a:t>
            </a:r>
            <a:endParaRPr lang="en-US" i="0" baseline="0" dirty="0" smtClean="0"/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smtClean="0"/>
              <a:t>Schedule or Cost Variance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smtClean="0"/>
              <a:t>Resource </a:t>
            </a:r>
            <a:r>
              <a:rPr lang="en-US" i="0" baseline="0" dirty="0" err="1" smtClean="0"/>
              <a:t>Utilication</a:t>
            </a:r>
            <a:endParaRPr lang="en-US" i="0" baseline="0" dirty="0" smtClean="0"/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smtClean="0"/>
              <a:t>Requirements / Specifications </a:t>
            </a:r>
            <a:r>
              <a:rPr lang="en-US" i="0" baseline="0" dirty="0" err="1" smtClean="0"/>
              <a:t>Volitility</a:t>
            </a:r>
            <a:endParaRPr lang="en-US" i="0" baseline="0" dirty="0" smtClean="0"/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smtClean="0"/>
              <a:t>Total Risk Exposure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smtClean="0"/>
              <a:t>Customer Satisfaction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smtClean="0"/>
              <a:t>Example Project Reports (3 Slides)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smtClean="0"/>
              <a:t>Status Reports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smtClean="0"/>
              <a:t>Trend / Forecasting Reports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smtClean="0"/>
              <a:t>Variance Reports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smtClean="0"/>
              <a:t>Earned Value Reports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0" baseline="0" dirty="0" smtClean="0"/>
              <a:t>Lessons Learned Reports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Activity – Ethical Communication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5.6, </a:t>
            </a:r>
            <a:r>
              <a:rPr lang="en-US" i="1" baseline="0" dirty="0" smtClean="0"/>
              <a:t>pages 164-165 of the Project Team Leadership and Communication book.</a:t>
            </a:r>
            <a:endParaRPr lang="en-US" i="1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55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5.6, </a:t>
            </a:r>
            <a:r>
              <a:rPr lang="en-US" i="1" baseline="0" dirty="0" smtClean="0"/>
              <a:t>page 166 of the Project Team Leadership and Communication book.</a:t>
            </a:r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03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5.6, </a:t>
            </a:r>
            <a:r>
              <a:rPr lang="en-US" i="1" baseline="0" dirty="0" smtClean="0"/>
              <a:t>pages 166-167 of the Project Team Leadership and Communication book.</a:t>
            </a:r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86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5.6 and 5.8, </a:t>
            </a:r>
            <a:r>
              <a:rPr lang="en-US" i="1" baseline="0" dirty="0" smtClean="0"/>
              <a:t>pages 167-168 and 173-174 of the Project Team Leadership and Communication book.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9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5.6, </a:t>
            </a:r>
            <a:r>
              <a:rPr lang="en-US" i="1" baseline="0" dirty="0" smtClean="0"/>
              <a:t>page 169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Note that Earned Value is covered more extensively in the chapter 3 slides as well as the book on pages 94-97 (section 3.6).</a:t>
            </a:r>
            <a:endParaRPr lang="en-US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9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5.6, </a:t>
            </a:r>
            <a:r>
              <a:rPr lang="en-US" i="1" baseline="0" dirty="0" smtClean="0"/>
              <a:t>page 170 of the Project Team Leadership and Communication book.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57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5.6, </a:t>
            </a:r>
            <a:r>
              <a:rPr lang="en-US" i="1" baseline="0" dirty="0" smtClean="0"/>
              <a:t>pages 164-170 of the Project Team Leadership and Communication book.</a:t>
            </a:r>
            <a:endParaRPr lang="en-US" dirty="0" smtClean="0"/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 Minute activity</a:t>
            </a:r>
          </a:p>
          <a:p>
            <a:endParaRPr lang="en-US" dirty="0" smtClean="0"/>
          </a:p>
          <a:p>
            <a:r>
              <a:rPr lang="en-US" b="1" dirty="0" smtClean="0"/>
              <a:t>Learning Objective: </a:t>
            </a:r>
            <a:r>
              <a:rPr lang="en-US" dirty="0" smtClean="0"/>
              <a:t>Classify project metrics</a:t>
            </a:r>
            <a:r>
              <a:rPr lang="en-US" baseline="0" dirty="0" smtClean="0"/>
              <a:t> and reports by fulfilled need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15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Chapter 5 includes several additional support elements</a:t>
            </a:r>
            <a:r>
              <a:rPr lang="en-US" i="1" baseline="0" dirty="0" smtClean="0"/>
              <a:t> which could become classroom activities or discussion elements.</a:t>
            </a:r>
          </a:p>
          <a:p>
            <a:endParaRPr lang="en-US" i="1" baseline="0" dirty="0" smtClean="0"/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There are quite a few key terms defined on page 176.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Review questions cover most of the chapter (page 177, answers on page 223).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dirty="0" smtClean="0"/>
              <a:t>The exercises</a:t>
            </a:r>
            <a:r>
              <a:rPr lang="en-US" i="1" baseline="0" dirty="0" smtClean="0"/>
              <a:t> on pages 177-178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</a:t>
            </a:r>
            <a:r>
              <a:rPr lang="en-US" dirty="0" smtClean="0"/>
              <a:t>chapter </a:t>
            </a:r>
            <a:r>
              <a:rPr lang="en-US" dirty="0"/>
              <a:t>5</a:t>
            </a:r>
            <a:r>
              <a:rPr lang="en-US" dirty="0" smtClean="0"/>
              <a:t>, sections 5.6 and 5.8, </a:t>
            </a:r>
            <a:r>
              <a:rPr lang="en-US" dirty="0"/>
              <a:t>pages </a:t>
            </a:r>
            <a:r>
              <a:rPr lang="en-US" dirty="0" smtClean="0"/>
              <a:t>164-170 and 173-174 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 smtClean="0"/>
              <a:t>Mini-Module: </a:t>
            </a:r>
            <a:br>
              <a:rPr lang="en-US" dirty="0" smtClean="0"/>
            </a:br>
            <a:r>
              <a:rPr lang="en-US" dirty="0" smtClean="0"/>
              <a:t>Metrics </a:t>
            </a:r>
            <a:r>
              <a:rPr lang="en-US" dirty="0"/>
              <a:t>and Reports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Metrics</a:t>
            </a:r>
            <a:r>
              <a:rPr lang="en-US" dirty="0" smtClean="0"/>
              <a:t> are a </a:t>
            </a:r>
            <a:r>
              <a:rPr lang="en-US" b="1" dirty="0" smtClean="0"/>
              <a:t>useful quantitative representation </a:t>
            </a:r>
            <a:r>
              <a:rPr lang="en-US" dirty="0" smtClean="0"/>
              <a:t>of a project attribute, which help leaders or team members </a:t>
            </a:r>
            <a:r>
              <a:rPr lang="en-US" b="1" dirty="0" smtClean="0"/>
              <a:t>make decisions about the project</a:t>
            </a:r>
            <a:endParaRPr lang="en-US" dirty="0" smtClean="0"/>
          </a:p>
          <a:p>
            <a:pPr lvl="1"/>
            <a:r>
              <a:rPr lang="en-US" dirty="0" smtClean="0"/>
              <a:t>Private metrics are known only to the team and risk misinterpretation if shared</a:t>
            </a:r>
          </a:p>
          <a:p>
            <a:pPr lvl="1"/>
            <a:r>
              <a:rPr lang="en-US" dirty="0" smtClean="0"/>
              <a:t>Public metrics are designed to be shared outside the team for comparison across projects</a:t>
            </a:r>
          </a:p>
          <a:p>
            <a:r>
              <a:rPr lang="en-US" b="1" dirty="0" smtClean="0"/>
              <a:t>Reports</a:t>
            </a:r>
            <a:r>
              <a:rPr lang="en-US" dirty="0" smtClean="0"/>
              <a:t> are more complex representations of the project designed to be </a:t>
            </a:r>
            <a:r>
              <a:rPr lang="en-US" b="1" dirty="0" smtClean="0"/>
              <a:t>communicated to stakeholders </a:t>
            </a:r>
            <a:r>
              <a:rPr lang="en-US" dirty="0" smtClean="0"/>
              <a:t>and typically </a:t>
            </a:r>
            <a:r>
              <a:rPr lang="en-US" b="1" dirty="0" smtClean="0"/>
              <a:t>contain multiple metrics</a:t>
            </a:r>
            <a:endParaRPr lang="en-US" dirty="0" smtClean="0"/>
          </a:p>
          <a:p>
            <a:r>
              <a:rPr lang="en-US" dirty="0" smtClean="0"/>
              <a:t>Making metrics and reports useful requires attention to several aspects</a:t>
            </a:r>
          </a:p>
          <a:p>
            <a:pPr lvl="1"/>
            <a:r>
              <a:rPr lang="en-US" dirty="0" smtClean="0"/>
              <a:t>Level of detail as well as ethical and appropriate interpretation for stakeholders</a:t>
            </a:r>
          </a:p>
          <a:p>
            <a:pPr lvl="1"/>
            <a:r>
              <a:rPr lang="en-US" dirty="0" smtClean="0"/>
              <a:t>Choosing an appropriate communication channel</a:t>
            </a:r>
          </a:p>
          <a:p>
            <a:pPr lvl="1"/>
            <a:r>
              <a:rPr lang="en-US" dirty="0" smtClean="0"/>
              <a:t>Considering the role of the recipient, as well as their preferences</a:t>
            </a:r>
          </a:p>
          <a:p>
            <a:pPr lvl="1"/>
            <a:r>
              <a:rPr lang="en-US" dirty="0" smtClean="0"/>
              <a:t>An appropriate understanding of what the information is ultimately going to be used for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 Metrics and Reports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007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Project </a:t>
            </a:r>
            <a:r>
              <a:rPr lang="en-US" dirty="0"/>
              <a:t>Metrics (1 of 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7211209" cy="1371600"/>
          </a:xfrm>
        </p:spPr>
        <p:txBody>
          <a:bodyPr/>
          <a:lstStyle/>
          <a:p>
            <a:r>
              <a:rPr lang="en-US" b="1" dirty="0" err="1" smtClean="0"/>
              <a:t>Cycletime</a:t>
            </a:r>
            <a:r>
              <a:rPr lang="en-US" dirty="0" smtClean="0"/>
              <a:t> measures the average amount of time it takes to complete a cycle.   Defining a ‘cycle’ is up to the team – it can be a single phase or the entire project.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044874" y="3225951"/>
            <a:ext cx="7537525" cy="1371600"/>
          </a:xfrm>
        </p:spPr>
        <p:txBody>
          <a:bodyPr/>
          <a:lstStyle/>
          <a:p>
            <a:r>
              <a:rPr lang="en-US" b="1" dirty="0" smtClean="0"/>
              <a:t>Schedule or Cost Variance</a:t>
            </a:r>
            <a:r>
              <a:rPr lang="en-US" dirty="0" smtClean="0"/>
              <a:t> demonstrates how far the expected value (baseline) is from the actual value.  Related to a project’s </a:t>
            </a:r>
            <a:r>
              <a:rPr lang="en-US" i="1" dirty="0" smtClean="0"/>
              <a:t>Earned Value.</a:t>
            </a:r>
            <a:endParaRPr lang="en-US" i="1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09600" y="4805443"/>
            <a:ext cx="8760311" cy="13352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Resource Utilization </a:t>
            </a:r>
            <a:r>
              <a:rPr lang="en-US" dirty="0" smtClean="0"/>
              <a:t>tracks how effectively of the team’s available work hours are being utilized.  A percentage significantly below 100% may indicate wasted time, and over 100% could lead to burn-out.  Similar metrics exist for other (non-human) resources.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0287" y="1600206"/>
            <a:ext cx="3177515" cy="86416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Diagrams: </a:t>
            </a:r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</a:t>
            </a:r>
            <a:r>
              <a:rPr lang="en-US" sz="1100" dirty="0" smtClean="0"/>
              <a:t>166.</a:t>
            </a:r>
            <a:endParaRPr lang="en-US" sz="11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225951"/>
            <a:ext cx="3177515" cy="9138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3040" y="4597551"/>
            <a:ext cx="1614762" cy="16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7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3040" y="4597550"/>
            <a:ext cx="1614762" cy="161104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050" y="1595458"/>
            <a:ext cx="3506993" cy="133938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Project </a:t>
            </a:r>
            <a:r>
              <a:rPr lang="en-US" dirty="0"/>
              <a:t>Metrics </a:t>
            </a:r>
            <a:r>
              <a:rPr lang="en-US" dirty="0" smtClean="0"/>
              <a:t>(2 </a:t>
            </a:r>
            <a:r>
              <a:rPr lang="en-US" dirty="0"/>
              <a:t>of 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1" y="1600206"/>
            <a:ext cx="7060602" cy="1371600"/>
          </a:xfrm>
        </p:spPr>
        <p:txBody>
          <a:bodyPr/>
          <a:lstStyle/>
          <a:p>
            <a:r>
              <a:rPr lang="en-US" b="1" dirty="0" smtClean="0"/>
              <a:t>Requirements/Specifications Volatility </a:t>
            </a:r>
            <a:r>
              <a:rPr lang="en-US" dirty="0" smtClean="0"/>
              <a:t>measures the number of changes to requirements/specifications as the project proceeds.  These changes often have significant impacts on the productivity of the team.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905948" y="3225951"/>
            <a:ext cx="5676451" cy="1371600"/>
          </a:xfrm>
        </p:spPr>
        <p:txBody>
          <a:bodyPr/>
          <a:lstStyle/>
          <a:p>
            <a:r>
              <a:rPr lang="en-US" b="1" dirty="0" smtClean="0"/>
              <a:t>Total Risk Exposure</a:t>
            </a:r>
            <a:r>
              <a:rPr lang="en-US" dirty="0" smtClean="0"/>
              <a:t> is the sum of a project’s individual risk exposures.  The result is the expected total impact to resources or schedule.</a:t>
            </a:r>
            <a:endParaRPr lang="en-US" i="1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09600" y="4805443"/>
            <a:ext cx="8760311" cy="1335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Customer Satisfaction</a:t>
            </a:r>
            <a:r>
              <a:rPr lang="en-US" dirty="0" smtClean="0"/>
              <a:t> is an important metric to many organizations.  Measured in various ways (surveys, etc.).  Understanding why customer satisfaction is where it is represents a much more difficult task.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Diagrams: </a:t>
            </a:r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</a:t>
            </a:r>
            <a:r>
              <a:rPr lang="en-US" sz="1100" dirty="0" smtClean="0"/>
              <a:t>166-167.</a:t>
            </a:r>
            <a:endParaRPr lang="en-US" sz="11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225951"/>
            <a:ext cx="5083236" cy="75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37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Project </a:t>
            </a:r>
            <a:r>
              <a:rPr lang="en-US" dirty="0" smtClean="0"/>
              <a:t>Reports (1 </a:t>
            </a:r>
            <a:r>
              <a:rPr lang="en-US" dirty="0"/>
              <a:t>of </a:t>
            </a:r>
            <a:r>
              <a:rPr lang="en-US" dirty="0" smtClean="0"/>
              <a:t>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3661186" cy="2595276"/>
          </a:xfrm>
        </p:spPr>
        <p:txBody>
          <a:bodyPr/>
          <a:lstStyle/>
          <a:p>
            <a:r>
              <a:rPr lang="en-US" b="1" dirty="0" smtClean="0"/>
              <a:t>Status Reports </a:t>
            </a:r>
            <a:r>
              <a:rPr lang="en-US" dirty="0" smtClean="0"/>
              <a:t>indicate the overall condition of a project.</a:t>
            </a:r>
          </a:p>
          <a:p>
            <a:pPr lvl="1"/>
            <a:r>
              <a:rPr lang="en-US" dirty="0" smtClean="0"/>
              <a:t>Overall health</a:t>
            </a:r>
          </a:p>
          <a:p>
            <a:pPr lvl="1"/>
            <a:r>
              <a:rPr lang="en-US" dirty="0" smtClean="0"/>
              <a:t>Schedule/budget status</a:t>
            </a:r>
          </a:p>
          <a:p>
            <a:pPr lvl="1"/>
            <a:r>
              <a:rPr lang="en-US" dirty="0" smtClean="0"/>
              <a:t>Issues/risks</a:t>
            </a:r>
          </a:p>
          <a:p>
            <a:r>
              <a:rPr lang="en-US" dirty="0" smtClean="0"/>
              <a:t>Almost any relevant metric can be included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3428177" cy="2318651"/>
          </a:xfrm>
        </p:spPr>
        <p:txBody>
          <a:bodyPr/>
          <a:lstStyle/>
          <a:p>
            <a:r>
              <a:rPr lang="en-US" b="1" dirty="0" smtClean="0"/>
              <a:t>Trend/Forecasting Reports </a:t>
            </a:r>
            <a:r>
              <a:rPr lang="en-US" dirty="0" smtClean="0"/>
              <a:t>extrapolate important project data, giving insight into important factors of the project.</a:t>
            </a:r>
          </a:p>
          <a:p>
            <a:pPr lvl="1"/>
            <a:r>
              <a:rPr lang="en-US" dirty="0" smtClean="0"/>
              <a:t>Is performance improving or deteriorating?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136" y="1600206"/>
            <a:ext cx="1604263" cy="208160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034358"/>
              </p:ext>
            </p:extLst>
          </p:nvPr>
        </p:nvGraphicFramePr>
        <p:xfrm>
          <a:off x="805629" y="4333921"/>
          <a:ext cx="1797722" cy="1668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861"/>
                <a:gridCol w="898861"/>
              </a:tblGrid>
              <a:tr h="83442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Completed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Since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Last Report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Plans For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Current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442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Risks &amp; Issues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Needs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&amp;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Discussion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Diagrams: </a:t>
            </a:r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</a:t>
            </a:r>
            <a:r>
              <a:rPr lang="en-US" sz="1100" dirty="0" smtClean="0"/>
              <a:t>167-168.</a:t>
            </a:r>
            <a:endParaRPr lang="en-US" sz="11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806550" y="4077415"/>
            <a:ext cx="3187849" cy="2048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/>
              <a:t>Quad Charts</a:t>
            </a:r>
            <a:r>
              <a:rPr lang="en-US" dirty="0" smtClean="0"/>
              <a:t> are a useful example of a status report</a:t>
            </a:r>
          </a:p>
          <a:p>
            <a:pPr lvl="1"/>
            <a:r>
              <a:rPr lang="en-US" i="1" dirty="0" smtClean="0"/>
              <a:t>Limited to one side of one page or one presentation slide</a:t>
            </a:r>
            <a:endParaRPr lang="en-US" i="1" dirty="0"/>
          </a:p>
        </p:txBody>
      </p:sp>
      <p:pic>
        <p:nvPicPr>
          <p:cNvPr id="1026" name="Picture 2" descr="C:\Users\sam\Dropbox\Books\Project Team Leadership and Communication\curriculum\images\ReportTren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777" y="1600205"/>
            <a:ext cx="1604263" cy="2081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3"/>
          <p:cNvSpPr txBox="1">
            <a:spLocks/>
          </p:cNvSpPr>
          <p:nvPr/>
        </p:nvSpPr>
        <p:spPr>
          <a:xfrm>
            <a:off x="6193147" y="3821336"/>
            <a:ext cx="5519882" cy="2593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Will the data and its forecast factor into important decisions?</a:t>
            </a:r>
          </a:p>
          <a:p>
            <a:r>
              <a:rPr lang="en-US" dirty="0" smtClean="0"/>
              <a:t>Sources, justifications, and expected ranges help make the report more relevant/readable</a:t>
            </a:r>
          </a:p>
          <a:p>
            <a:r>
              <a:rPr lang="en-US" dirty="0" smtClean="0"/>
              <a:t>Automatically generated reports can be extremely useful here</a:t>
            </a:r>
          </a:p>
          <a:p>
            <a:r>
              <a:rPr lang="en-US" dirty="0" smtClean="0"/>
              <a:t>Data/Metrics: </a:t>
            </a:r>
            <a:r>
              <a:rPr lang="en-US" dirty="0" err="1" smtClean="0"/>
              <a:t>Cycletime</a:t>
            </a:r>
            <a:r>
              <a:rPr lang="en-US" dirty="0" smtClean="0"/>
              <a:t>, Schedule, Cost, etc.</a:t>
            </a:r>
          </a:p>
        </p:txBody>
      </p:sp>
    </p:spTree>
    <p:extLst>
      <p:ext uri="{BB962C8B-B14F-4D97-AF65-F5344CB8AC3E}">
        <p14:creationId xmlns:p14="http://schemas.microsoft.com/office/powerpoint/2010/main" val="1903351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am\Dropbox\Books\Project Team Leadership and Communication\curriculum\images\ReportEarnedVa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778" y="1600206"/>
            <a:ext cx="1604264" cy="208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sam\Dropbox\Books\Project Team Leadership and Communication\curriculum\images\ReportVarianc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951" y="1600205"/>
            <a:ext cx="1604263" cy="208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Project </a:t>
            </a:r>
            <a:r>
              <a:rPr lang="en-US" dirty="0" smtClean="0"/>
              <a:t>Reports (2 </a:t>
            </a:r>
            <a:r>
              <a:rPr lang="en-US" dirty="0"/>
              <a:t>of </a:t>
            </a:r>
            <a:r>
              <a:rPr lang="en-US" dirty="0" smtClean="0"/>
              <a:t>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3661186" cy="2595276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Variance Reports </a:t>
            </a:r>
            <a:r>
              <a:rPr lang="en-US" dirty="0" smtClean="0"/>
              <a:t>measure how actual results compare to the expected value, or “baseline.”</a:t>
            </a:r>
          </a:p>
          <a:p>
            <a:r>
              <a:rPr lang="en-US" dirty="0" smtClean="0"/>
              <a:t>Both overspending and “</a:t>
            </a:r>
            <a:r>
              <a:rPr lang="en-US" dirty="0" err="1" smtClean="0"/>
              <a:t>underspeinding</a:t>
            </a:r>
            <a:r>
              <a:rPr lang="en-US" dirty="0" smtClean="0"/>
              <a:t>” time or resources can represent a problem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3428177" cy="2592232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Earned Value Reports </a:t>
            </a:r>
            <a:r>
              <a:rPr lang="en-US" dirty="0" smtClean="0"/>
              <a:t>are similar to Trend/Fore-casting and Variance Reports, but follow a specific method.</a:t>
            </a:r>
          </a:p>
          <a:p>
            <a:pPr lvl="1"/>
            <a:r>
              <a:rPr lang="en-US" dirty="0" smtClean="0"/>
              <a:t>Actual, or “Earned Value” are plotted against expected value.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Diagrams: </a:t>
            </a:r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</a:t>
            </a:r>
            <a:r>
              <a:rPr lang="en-US" sz="1100" dirty="0" smtClean="0"/>
              <a:t>169.</a:t>
            </a:r>
            <a:endParaRPr lang="en-US" sz="1100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6193147" y="3821336"/>
            <a:ext cx="5519882" cy="2593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In an “ideal” project, both graphed lines would match perfectly.  A gap indicates variance</a:t>
            </a:r>
          </a:p>
          <a:p>
            <a:r>
              <a:rPr lang="en-US" dirty="0" smtClean="0"/>
              <a:t>Some project management software automatically generates this report</a:t>
            </a:r>
          </a:p>
          <a:p>
            <a:r>
              <a:rPr lang="en-US" dirty="0" smtClean="0"/>
              <a:t>Data/Metrics: Earned Value, Planned Value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609600" y="4037162"/>
            <a:ext cx="5519882" cy="237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expected values may not always be constant/linear.  Projects often plan to work and spend resources at varying rates</a:t>
            </a:r>
          </a:p>
          <a:p>
            <a:r>
              <a:rPr lang="en-US" dirty="0" smtClean="0"/>
              <a:t>Often, more data is included to provide clarity</a:t>
            </a:r>
          </a:p>
          <a:p>
            <a:r>
              <a:rPr lang="en-US" dirty="0" smtClean="0"/>
              <a:t>Data/Metrics: Schedule Variance, Cost Variance, analysis/clarification where needed</a:t>
            </a:r>
          </a:p>
        </p:txBody>
      </p:sp>
    </p:spTree>
    <p:extLst>
      <p:ext uri="{BB962C8B-B14F-4D97-AF65-F5344CB8AC3E}">
        <p14:creationId xmlns:p14="http://schemas.microsoft.com/office/powerpoint/2010/main" val="2243440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600206"/>
            <a:ext cx="7456488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Lessons Learned Reports </a:t>
            </a:r>
            <a:r>
              <a:rPr lang="en-US" dirty="0" smtClean="0"/>
              <a:t>present an opportunity for the project team to review, document, learn from, and communicate what went well and what went poorly throughout the project.</a:t>
            </a:r>
          </a:p>
          <a:p>
            <a:pPr lvl="1"/>
            <a:r>
              <a:rPr lang="en-US" dirty="0" smtClean="0"/>
              <a:t>Often three questions are asked:</a:t>
            </a:r>
          </a:p>
          <a:p>
            <a:pPr lvl="2"/>
            <a:r>
              <a:rPr lang="en-US" dirty="0" smtClean="0"/>
              <a:t>What should the team </a:t>
            </a:r>
            <a:r>
              <a:rPr lang="en-US" b="1" dirty="0" smtClean="0"/>
              <a:t>start doing</a:t>
            </a:r>
            <a:r>
              <a:rPr lang="en-US" dirty="0" smtClean="0"/>
              <a:t>?</a:t>
            </a:r>
          </a:p>
          <a:p>
            <a:pPr lvl="2"/>
            <a:r>
              <a:rPr lang="en-US" dirty="0"/>
              <a:t>What should the team </a:t>
            </a:r>
            <a:r>
              <a:rPr lang="en-US" b="1" dirty="0" smtClean="0"/>
              <a:t>stop doing</a:t>
            </a:r>
            <a:r>
              <a:rPr lang="en-US" dirty="0" smtClean="0"/>
              <a:t>?</a:t>
            </a:r>
            <a:endParaRPr lang="en-US" dirty="0"/>
          </a:p>
          <a:p>
            <a:pPr lvl="2"/>
            <a:r>
              <a:rPr lang="en-US" dirty="0" smtClean="0"/>
              <a:t>What should the team </a:t>
            </a:r>
            <a:r>
              <a:rPr lang="en-US" b="1" dirty="0" smtClean="0"/>
              <a:t>continue doing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Also known as a “Postmortem,” which implies lessons learned activities are only completed at the end of a project.  In reality, they should happen throughout, and team can benefit immediately</a:t>
            </a:r>
          </a:p>
          <a:p>
            <a:pPr lvl="1"/>
            <a:r>
              <a:rPr lang="en-US" dirty="0" smtClean="0"/>
              <a:t>Previous Lessons Learned reports can also benefit teams completing projects in the future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Project Reports </a:t>
            </a:r>
            <a:r>
              <a:rPr lang="en-US" dirty="0" smtClean="0"/>
              <a:t>(3 </a:t>
            </a:r>
            <a:r>
              <a:rPr lang="en-US" dirty="0"/>
              <a:t>of 3)</a:t>
            </a:r>
          </a:p>
        </p:txBody>
      </p:sp>
      <p:pic>
        <p:nvPicPr>
          <p:cNvPr id="3074" name="Picture 2" descr="C:\Users\sam\Dropbox\Books\Project Team Leadership and Communication\curriculum\images\ReportLessonsLearn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088" y="1543050"/>
            <a:ext cx="3572513" cy="463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</a:t>
            </a:r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</a:t>
            </a:r>
            <a:r>
              <a:rPr lang="en-US" sz="1100" dirty="0" smtClean="0"/>
              <a:t>170.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97778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1" y="1600206"/>
            <a:ext cx="7157775" cy="48848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For each question, which metric/report is most appropriate to find or communicate the answer?</a:t>
            </a:r>
          </a:p>
          <a:p>
            <a:pPr marL="0" indent="0">
              <a:buNone/>
            </a:pPr>
            <a:endParaRPr lang="en-US" dirty="0" smtClean="0"/>
          </a:p>
          <a:p>
            <a:pPr marL="349250" indent="-349250">
              <a:buFont typeface="+mj-lt"/>
              <a:buAutoNum type="arabicParenR"/>
            </a:pPr>
            <a:r>
              <a:rPr lang="en-US" dirty="0" smtClean="0"/>
              <a:t>Overall, what’s happening with the project?</a:t>
            </a:r>
          </a:p>
          <a:p>
            <a:pPr marL="349250" indent="-349250">
              <a:buFont typeface="+mj-lt"/>
              <a:buAutoNum type="arabicParenR"/>
            </a:pPr>
            <a:r>
              <a:rPr lang="en-US" dirty="0" smtClean="0"/>
              <a:t>How can future project’s learn from this one?</a:t>
            </a:r>
          </a:p>
          <a:p>
            <a:pPr marL="349250" indent="-349250">
              <a:buFont typeface="+mj-lt"/>
              <a:buAutoNum type="arabicParenR"/>
            </a:pPr>
            <a:r>
              <a:rPr lang="en-US" dirty="0" smtClean="0"/>
              <a:t>How far from the expected plan are we?</a:t>
            </a:r>
          </a:p>
          <a:p>
            <a:pPr marL="349250" indent="-349250">
              <a:buFont typeface="+mj-lt"/>
              <a:buAutoNum type="arabicParenR"/>
            </a:pPr>
            <a:r>
              <a:rPr lang="en-US" dirty="0"/>
              <a:t>How efficiently are we applying the project’s employees</a:t>
            </a:r>
            <a:r>
              <a:rPr lang="en-US" dirty="0" smtClean="0"/>
              <a:t>?</a:t>
            </a:r>
          </a:p>
          <a:p>
            <a:pPr marL="349250" indent="-349250">
              <a:buFont typeface="+mj-lt"/>
              <a:buAutoNum type="arabicParenR"/>
            </a:pPr>
            <a:r>
              <a:rPr lang="en-US" dirty="0" smtClean="0"/>
              <a:t>How much time should be set aside for problems?</a:t>
            </a:r>
          </a:p>
          <a:p>
            <a:pPr marL="349250" indent="-349250">
              <a:buFont typeface="+mj-lt"/>
              <a:buAutoNum type="arabicParenR"/>
            </a:pPr>
            <a:r>
              <a:rPr lang="en-US" dirty="0" smtClean="0"/>
              <a:t>In real numbers, how much is our work of far worth?</a:t>
            </a:r>
          </a:p>
          <a:p>
            <a:pPr marL="349250" indent="-349250">
              <a:buFont typeface="+mj-lt"/>
              <a:buAutoNum type="arabicParenR"/>
            </a:pPr>
            <a:r>
              <a:rPr lang="en-US" dirty="0" smtClean="0"/>
              <a:t>How happy are our users with the project’s results?</a:t>
            </a:r>
          </a:p>
          <a:p>
            <a:pPr marL="349250" indent="-349250">
              <a:buFont typeface="+mj-lt"/>
              <a:buAutoNum type="arabicParenR"/>
            </a:pPr>
            <a:r>
              <a:rPr lang="en-US" dirty="0" smtClean="0"/>
              <a:t>How long does each project phase typically take?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Choosing a Metric or Report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14939" y="1591445"/>
            <a:ext cx="3675019" cy="489364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Metrics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Cycletime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Schedule Variance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Resource Utilization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Requirements Volatility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Total Risk Exposure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Customer Satisfaction</a:t>
            </a:r>
          </a:p>
          <a:p>
            <a:r>
              <a:rPr lang="en-US" sz="2400" b="1" dirty="0" smtClean="0"/>
              <a:t>Reports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Status Report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Trend/Forecasting Report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Variance Report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Earned Value Report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Lessons Learned Report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6698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43657</TotalTime>
  <Words>1318</Words>
  <Application>Microsoft Office PowerPoint</Application>
  <PresentationFormat>Custom</PresentationFormat>
  <Paragraphs>144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ProjectLeadership</vt:lpstr>
      <vt:lpstr>Mini-Module:  Metrics and Reports</vt:lpstr>
      <vt:lpstr>Communicating Metrics and Reports</vt:lpstr>
      <vt:lpstr>Example Project Metrics (1 of 2)</vt:lpstr>
      <vt:lpstr>Example Project Metrics (2 of 2)</vt:lpstr>
      <vt:lpstr>Example Project Reports (1 of 3)</vt:lpstr>
      <vt:lpstr>Example Project Reports (2 of 3)</vt:lpstr>
      <vt:lpstr>Example Project Reports (3 of 3)</vt:lpstr>
      <vt:lpstr>Activity – Choosing a Metric or Report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128</cp:revision>
  <dcterms:created xsi:type="dcterms:W3CDTF">2018-05-21T18:12:12Z</dcterms:created>
  <dcterms:modified xsi:type="dcterms:W3CDTF">2018-11-15T16:17:20Z</dcterms:modified>
</cp:coreProperties>
</file>