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78" r:id="rId3"/>
    <p:sldId id="279" r:id="rId4"/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1" autoAdjust="0"/>
    <p:restoredTop sz="75249" autoAdjust="0"/>
  </p:normalViewPr>
  <p:slideViewPr>
    <p:cSldViewPr snapToGrid="0">
      <p:cViewPr>
        <p:scale>
          <a:sx n="75" d="100"/>
          <a:sy n="75" d="100"/>
        </p:scale>
        <p:origin x="-144" y="7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8"/>
    </p:cViewPr>
  </p:outlineViewPr>
  <p:notesTextViewPr>
    <p:cViewPr>
      <p:scale>
        <a:sx n="100" d="100"/>
        <a:sy n="100" d="100"/>
      </p:scale>
      <p:origin x="0" y="918"/>
    </p:cViewPr>
  </p:notesTextViewPr>
  <p:notesViewPr>
    <p:cSldViewPr snapToGrid="0">
      <p:cViewPr varScale="1">
        <p:scale>
          <a:sx n="89" d="100"/>
          <a:sy n="89" d="100"/>
        </p:scale>
        <p:origin x="289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916A-2F30-4BD5-A05E-656FEC62A0E7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432E4-4C49-4E27-8846-7ED75FA30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3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chapter</a:t>
            </a:r>
            <a:r>
              <a:rPr lang="en-US" i="1" baseline="0" dirty="0" smtClean="0"/>
              <a:t> 5</a:t>
            </a:r>
            <a:r>
              <a:rPr lang="fr-FR" i="1" baseline="0" dirty="0" smtClean="0"/>
              <a:t>, section 5.7, pages 171-172 </a:t>
            </a:r>
            <a:r>
              <a:rPr lang="en-US" i="1" baseline="0" dirty="0" smtClean="0"/>
              <a:t>of the Project Team Leadership and Communication book.  ISBN: 9781732378902 (Softcover), 9781732378919 (Hardcover).  These slides may only be posted or used in conjunction with the book in a training or classroom environment. Key terms (page 176) are often italicized on the slides.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baseline="0" dirty="0" smtClean="0"/>
          </a:p>
          <a:p>
            <a:r>
              <a:rPr lang="en-US" b="1" dirty="0" smtClean="0"/>
              <a:t>Learning Objectives:</a:t>
            </a:r>
            <a:r>
              <a:rPr lang="en-US" b="0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/>
              <a:t>Define the concept of stakeholder expectation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/>
              <a:t>Identify 2 main types of stakeholders and factors of communication for 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/>
              <a:t>Relate several factors that affect stakeholder expectations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baseline="0" dirty="0" smtClean="0"/>
              <a:t>Activity: </a:t>
            </a:r>
            <a:r>
              <a:rPr lang="en-US" dirty="0" smtClean="0"/>
              <a:t>Assemble a basic communication strategy while considering stakeholder expectations</a:t>
            </a:r>
          </a:p>
          <a:p>
            <a:endParaRPr lang="en-US" dirty="0" smtClean="0"/>
          </a:p>
          <a:p>
            <a:r>
              <a:rPr lang="en-US" b="1" dirty="0" smtClean="0"/>
              <a:t>Activity:</a:t>
            </a:r>
            <a:r>
              <a:rPr lang="en-US" dirty="0" smtClean="0"/>
              <a:t>  Activity – Setting Proper Expectations </a:t>
            </a:r>
            <a:r>
              <a:rPr lang="en-US" dirty="0" smtClean="0">
                <a:effectLst/>
              </a:rPr>
              <a:t>(10 minutes)</a:t>
            </a:r>
          </a:p>
          <a:p>
            <a:endParaRPr lang="en-US" dirty="0" smtClean="0"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 baseline="0" smtClean="0"/>
              <a:t>Outline</a:t>
            </a:r>
            <a:r>
              <a:rPr lang="en-US" b="1" i="0" baseline="0" smtClean="0"/>
              <a:t>: </a:t>
            </a:r>
            <a:r>
              <a:rPr lang="en-US" smtClean="0">
                <a:effectLst/>
              </a:rPr>
              <a:t>(slides: 10 minutes, activity: 5 minutes)</a:t>
            </a:r>
            <a:endParaRPr lang="en-US" b="1" i="0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Stakeholder Expectation Management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Activity – Setting Proper Expectations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94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section 5.7, </a:t>
            </a:r>
            <a:r>
              <a:rPr lang="en-US" i="1" baseline="0" dirty="0" smtClean="0"/>
              <a:t>pages 171-172 of the Project Team Leadership and Communication book.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61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section 5.7, </a:t>
            </a:r>
            <a:r>
              <a:rPr lang="en-US" i="1" baseline="0" dirty="0" smtClean="0"/>
              <a:t>pages 171-172 of the Project Team Leadership and Communication book.</a:t>
            </a:r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10 Minute activity</a:t>
            </a:r>
          </a:p>
          <a:p>
            <a:endParaRPr lang="en-US" dirty="0" smtClean="0"/>
          </a:p>
          <a:p>
            <a:r>
              <a:rPr lang="en-US" b="1" dirty="0" smtClean="0"/>
              <a:t>Learning Objective: </a:t>
            </a:r>
            <a:r>
              <a:rPr lang="en-US" b="0" dirty="0" smtClean="0"/>
              <a:t>Assemble</a:t>
            </a:r>
            <a:r>
              <a:rPr lang="en-US" b="0" baseline="0" dirty="0" smtClean="0"/>
              <a:t> a basic communication strategy while considering stakeholder expectations</a:t>
            </a:r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Whiteboards, if available, could be used to create the agenda and results portions of this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00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Chapter 5 includes several additional support elements</a:t>
            </a:r>
            <a:r>
              <a:rPr lang="en-US" i="1" baseline="0" dirty="0" smtClean="0"/>
              <a:t> which could become classroom activities or discussion elements.</a:t>
            </a:r>
          </a:p>
          <a:p>
            <a:endParaRPr lang="en-US" i="1" baseline="0" dirty="0" smtClean="0"/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i="1" baseline="0" dirty="0" smtClean="0"/>
              <a:t>There are quite a few key terms defined on page 176.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i="1" baseline="0" dirty="0" smtClean="0"/>
              <a:t>Review questions cover most of the chapter (page 177, answers on page 223).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i="1" dirty="0" smtClean="0"/>
              <a:t>The exercises</a:t>
            </a:r>
            <a:r>
              <a:rPr lang="en-US" i="1" baseline="0" dirty="0" smtClean="0"/>
              <a:t> on pages 177-178 are designed to allow readers to apply and extend what they’ve learned.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5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44472" y="978639"/>
            <a:ext cx="11430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6" name="Rectangle 135"/>
          <p:cNvSpPr/>
          <p:nvPr/>
        </p:nvSpPr>
        <p:spPr>
          <a:xfrm>
            <a:off x="7560207" y="445848"/>
            <a:ext cx="19050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489708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8" name="Hexagon 137"/>
          <p:cNvSpPr/>
          <p:nvPr/>
        </p:nvSpPr>
        <p:spPr>
          <a:xfrm>
            <a:off x="4069501" y="5615432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Hexagon 139"/>
          <p:cNvSpPr/>
          <p:nvPr/>
        </p:nvSpPr>
        <p:spPr>
          <a:xfrm>
            <a:off x="1757559" y="6042415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1" name="Hexagon 140"/>
          <p:cNvSpPr/>
          <p:nvPr/>
        </p:nvSpPr>
        <p:spPr>
          <a:xfrm>
            <a:off x="3299847" y="6042415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2" name="Hexagon 141"/>
          <p:cNvSpPr/>
          <p:nvPr/>
        </p:nvSpPr>
        <p:spPr>
          <a:xfrm>
            <a:off x="6369541" y="6019720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44" name="Hexagon 143"/>
          <p:cNvSpPr/>
          <p:nvPr/>
        </p:nvSpPr>
        <p:spPr>
          <a:xfrm>
            <a:off x="217161" y="6051914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6" name="Hexagon 145"/>
          <p:cNvSpPr/>
          <p:nvPr/>
        </p:nvSpPr>
        <p:spPr>
          <a:xfrm>
            <a:off x="2531911" y="5621012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7" name="Hexagon 146"/>
          <p:cNvSpPr/>
          <p:nvPr/>
        </p:nvSpPr>
        <p:spPr>
          <a:xfrm>
            <a:off x="989660" y="5636203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8" name="Hexagon 147"/>
          <p:cNvSpPr/>
          <p:nvPr/>
        </p:nvSpPr>
        <p:spPr>
          <a:xfrm>
            <a:off x="5597689" y="5585380"/>
            <a:ext cx="990600" cy="868680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1" name="Hexagon 150"/>
          <p:cNvSpPr/>
          <p:nvPr/>
        </p:nvSpPr>
        <p:spPr>
          <a:xfrm>
            <a:off x="4828797" y="6014377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5" name="Hexagon 154"/>
          <p:cNvSpPr/>
          <p:nvPr/>
        </p:nvSpPr>
        <p:spPr>
          <a:xfrm>
            <a:off x="7913461" y="6035295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9" name="Hexagon 158"/>
          <p:cNvSpPr/>
          <p:nvPr/>
        </p:nvSpPr>
        <p:spPr>
          <a:xfrm>
            <a:off x="7146285" y="5598080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3" name="Hexagon 162"/>
          <p:cNvSpPr/>
          <p:nvPr/>
        </p:nvSpPr>
        <p:spPr>
          <a:xfrm>
            <a:off x="210985" y="-14049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4" name="Hexagon 163"/>
          <p:cNvSpPr/>
          <p:nvPr/>
        </p:nvSpPr>
        <p:spPr>
          <a:xfrm>
            <a:off x="8711852" y="405454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5" name="Hexagon 164"/>
          <p:cNvSpPr/>
          <p:nvPr/>
        </p:nvSpPr>
        <p:spPr>
          <a:xfrm>
            <a:off x="3304609" y="-20094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6" name="Hexagon 165"/>
          <p:cNvSpPr/>
          <p:nvPr/>
        </p:nvSpPr>
        <p:spPr>
          <a:xfrm>
            <a:off x="4849660" y="-18812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7" name="Hexagon 166"/>
          <p:cNvSpPr/>
          <p:nvPr/>
        </p:nvSpPr>
        <p:spPr>
          <a:xfrm>
            <a:off x="972991" y="1259865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8" name="Hexagon 167"/>
          <p:cNvSpPr/>
          <p:nvPr/>
        </p:nvSpPr>
        <p:spPr>
          <a:xfrm>
            <a:off x="8711852" y="1254309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9" name="Hexagon 168"/>
          <p:cNvSpPr/>
          <p:nvPr/>
        </p:nvSpPr>
        <p:spPr>
          <a:xfrm>
            <a:off x="4852835" y="833872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0" name="Hexagon 169"/>
          <p:cNvSpPr/>
          <p:nvPr/>
        </p:nvSpPr>
        <p:spPr>
          <a:xfrm>
            <a:off x="3304609" y="833872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1" name="Hexagon 170"/>
          <p:cNvSpPr/>
          <p:nvPr/>
        </p:nvSpPr>
        <p:spPr>
          <a:xfrm>
            <a:off x="984899" y="405790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2" name="Hexagon 171"/>
          <p:cNvSpPr/>
          <p:nvPr/>
        </p:nvSpPr>
        <p:spPr>
          <a:xfrm>
            <a:off x="4080615" y="1260855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4" name="Hexagon 173"/>
          <p:cNvSpPr/>
          <p:nvPr/>
        </p:nvSpPr>
        <p:spPr>
          <a:xfrm>
            <a:off x="1752003" y="83605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6" name="Hexagon 175"/>
          <p:cNvSpPr/>
          <p:nvPr/>
        </p:nvSpPr>
        <p:spPr>
          <a:xfrm>
            <a:off x="2531911" y="1259865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8" name="Hexagon 177"/>
          <p:cNvSpPr/>
          <p:nvPr/>
        </p:nvSpPr>
        <p:spPr>
          <a:xfrm>
            <a:off x="1765496" y="-11668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9" name="Hexagon 178"/>
          <p:cNvSpPr/>
          <p:nvPr/>
        </p:nvSpPr>
        <p:spPr>
          <a:xfrm>
            <a:off x="4074265" y="406889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0" name="Hexagon 179"/>
          <p:cNvSpPr/>
          <p:nvPr/>
        </p:nvSpPr>
        <p:spPr>
          <a:xfrm>
            <a:off x="2529531" y="40579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1" name="Hexagon 180"/>
          <p:cNvSpPr/>
          <p:nvPr/>
        </p:nvSpPr>
        <p:spPr>
          <a:xfrm>
            <a:off x="210985" y="840026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2" name="Hexagon 181"/>
          <p:cNvSpPr/>
          <p:nvPr/>
        </p:nvSpPr>
        <p:spPr>
          <a:xfrm>
            <a:off x="7934455" y="-8981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3" name="Hexagon 182"/>
          <p:cNvSpPr/>
          <p:nvPr/>
        </p:nvSpPr>
        <p:spPr>
          <a:xfrm>
            <a:off x="6396755" y="-1600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4" name="Hexagon 183"/>
          <p:cNvSpPr/>
          <p:nvPr/>
        </p:nvSpPr>
        <p:spPr>
          <a:xfrm>
            <a:off x="6384228" y="832089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5" name="Hexagon 184"/>
          <p:cNvSpPr/>
          <p:nvPr/>
        </p:nvSpPr>
        <p:spPr>
          <a:xfrm>
            <a:off x="7161756" y="41214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6" name="Hexagon 185"/>
          <p:cNvSpPr/>
          <p:nvPr/>
        </p:nvSpPr>
        <p:spPr>
          <a:xfrm>
            <a:off x="5624187" y="399614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0" name="Hexagon 189"/>
          <p:cNvSpPr/>
          <p:nvPr/>
        </p:nvSpPr>
        <p:spPr>
          <a:xfrm>
            <a:off x="-6278" y="406889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1" name="Hexagon 190"/>
          <p:cNvSpPr/>
          <p:nvPr/>
        </p:nvSpPr>
        <p:spPr>
          <a:xfrm>
            <a:off x="7934455" y="82659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2" name="Hexagon 191"/>
          <p:cNvSpPr/>
          <p:nvPr/>
        </p:nvSpPr>
        <p:spPr>
          <a:xfrm>
            <a:off x="7161593" y="1257875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3" name="Hexagon 192"/>
          <p:cNvSpPr/>
          <p:nvPr/>
        </p:nvSpPr>
        <p:spPr>
          <a:xfrm>
            <a:off x="5622347" y="125358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7" name="Hexagon 196"/>
          <p:cNvSpPr/>
          <p:nvPr/>
        </p:nvSpPr>
        <p:spPr>
          <a:xfrm>
            <a:off x="8687813" y="5610837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0" name="Hexagon 199"/>
          <p:cNvSpPr/>
          <p:nvPr/>
        </p:nvSpPr>
        <p:spPr>
          <a:xfrm>
            <a:off x="10237908" y="1250562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1" name="Hexagon 200"/>
          <p:cNvSpPr/>
          <p:nvPr/>
        </p:nvSpPr>
        <p:spPr>
          <a:xfrm>
            <a:off x="10237908" y="-20373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2" name="Hexagon 201"/>
          <p:cNvSpPr/>
          <p:nvPr/>
        </p:nvSpPr>
        <p:spPr>
          <a:xfrm>
            <a:off x="10237908" y="396596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3" name="Hexagon 202"/>
          <p:cNvSpPr/>
          <p:nvPr/>
        </p:nvSpPr>
        <p:spPr>
          <a:xfrm>
            <a:off x="9469741" y="-15917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4" name="Hexagon 203"/>
          <p:cNvSpPr/>
          <p:nvPr/>
        </p:nvSpPr>
        <p:spPr>
          <a:xfrm>
            <a:off x="9474349" y="829424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5" name="Hexagon 204"/>
          <p:cNvSpPr/>
          <p:nvPr/>
        </p:nvSpPr>
        <p:spPr>
          <a:xfrm>
            <a:off x="11006755" y="815948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6" name="Hexagon 205"/>
          <p:cNvSpPr/>
          <p:nvPr/>
        </p:nvSpPr>
        <p:spPr>
          <a:xfrm>
            <a:off x="11009929" y="-2866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7" name="Hexagon 206"/>
          <p:cNvSpPr/>
          <p:nvPr/>
        </p:nvSpPr>
        <p:spPr>
          <a:xfrm>
            <a:off x="11775331" y="1248155"/>
            <a:ext cx="417769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3" name="Hexagon 212"/>
          <p:cNvSpPr/>
          <p:nvPr/>
        </p:nvSpPr>
        <p:spPr>
          <a:xfrm>
            <a:off x="10218942" y="5627244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4" name="Hexagon 213"/>
          <p:cNvSpPr/>
          <p:nvPr/>
        </p:nvSpPr>
        <p:spPr>
          <a:xfrm>
            <a:off x="9446244" y="6046896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5" name="Hexagon 214"/>
          <p:cNvSpPr/>
          <p:nvPr/>
        </p:nvSpPr>
        <p:spPr>
          <a:xfrm>
            <a:off x="10980434" y="6015146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8" name="Hexagon 206"/>
          <p:cNvSpPr/>
          <p:nvPr/>
        </p:nvSpPr>
        <p:spPr>
          <a:xfrm>
            <a:off x="11778096" y="396596"/>
            <a:ext cx="417769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19" name="Hexagon 206"/>
          <p:cNvSpPr/>
          <p:nvPr/>
        </p:nvSpPr>
        <p:spPr>
          <a:xfrm>
            <a:off x="11780160" y="-25136"/>
            <a:ext cx="417769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  <a:gd name="connsiteX0" fmla="*/ 0 w 417769"/>
              <a:gd name="connsiteY0" fmla="*/ 426983 h 853966"/>
              <a:gd name="connsiteX1" fmla="*/ 417539 w 417769"/>
              <a:gd name="connsiteY1" fmla="*/ 0 h 853966"/>
              <a:gd name="connsiteX2" fmla="*/ 417541 w 417769"/>
              <a:gd name="connsiteY2" fmla="*/ 853966 h 853966"/>
              <a:gd name="connsiteX3" fmla="*/ 213492 w 417769"/>
              <a:gd name="connsiteY3" fmla="*/ 853966 h 853966"/>
              <a:gd name="connsiteX4" fmla="*/ 0 w 417769"/>
              <a:gd name="connsiteY4" fmla="*/ 426983 h 853966"/>
              <a:gd name="connsiteX0" fmla="*/ 0 w 417769"/>
              <a:gd name="connsiteY0" fmla="*/ 3121 h 430104"/>
              <a:gd name="connsiteX1" fmla="*/ 417539 w 417769"/>
              <a:gd name="connsiteY1" fmla="*/ 0 h 430104"/>
              <a:gd name="connsiteX2" fmla="*/ 417541 w 417769"/>
              <a:gd name="connsiteY2" fmla="*/ 430104 h 430104"/>
              <a:gd name="connsiteX3" fmla="*/ 213492 w 417769"/>
              <a:gd name="connsiteY3" fmla="*/ 430104 h 430104"/>
              <a:gd name="connsiteX4" fmla="*/ 0 w 417769"/>
              <a:gd name="connsiteY4" fmla="*/ 3121 h 430104"/>
              <a:gd name="connsiteX0" fmla="*/ 0 w 417769"/>
              <a:gd name="connsiteY0" fmla="*/ 0 h 426983"/>
              <a:gd name="connsiteX1" fmla="*/ 417539 w 417769"/>
              <a:gd name="connsiteY1" fmla="*/ 1642 h 426983"/>
              <a:gd name="connsiteX2" fmla="*/ 417541 w 417769"/>
              <a:gd name="connsiteY2" fmla="*/ 426983 h 426983"/>
              <a:gd name="connsiteX3" fmla="*/ 213492 w 417769"/>
              <a:gd name="connsiteY3" fmla="*/ 426983 h 426983"/>
              <a:gd name="connsiteX4" fmla="*/ 0 w 417769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769" h="426983">
                <a:moveTo>
                  <a:pt x="0" y="0"/>
                </a:moveTo>
                <a:lnTo>
                  <a:pt x="417539" y="1642"/>
                </a:lnTo>
                <a:cubicBezTo>
                  <a:pt x="416745" y="286297"/>
                  <a:pt x="418335" y="142328"/>
                  <a:pt x="417541" y="426983"/>
                </a:cubicBez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0" name="Hexagon 200"/>
          <p:cNvSpPr/>
          <p:nvPr/>
        </p:nvSpPr>
        <p:spPr>
          <a:xfrm>
            <a:off x="8705025" y="-14951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1" name="Hexagon 200"/>
          <p:cNvSpPr/>
          <p:nvPr/>
        </p:nvSpPr>
        <p:spPr>
          <a:xfrm>
            <a:off x="7160799" y="-5785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2" name="Hexagon 200"/>
          <p:cNvSpPr/>
          <p:nvPr/>
        </p:nvSpPr>
        <p:spPr>
          <a:xfrm>
            <a:off x="5627407" y="-15286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3" name="Hexagon 200"/>
          <p:cNvSpPr/>
          <p:nvPr/>
        </p:nvSpPr>
        <p:spPr>
          <a:xfrm>
            <a:off x="4076162" y="-19050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4" name="Hexagon 200"/>
          <p:cNvSpPr/>
          <p:nvPr/>
        </p:nvSpPr>
        <p:spPr>
          <a:xfrm>
            <a:off x="2543279" y="-13628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5" name="Hexagon 200"/>
          <p:cNvSpPr/>
          <p:nvPr/>
        </p:nvSpPr>
        <p:spPr>
          <a:xfrm>
            <a:off x="986353" y="-7637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6" name="Hexagon 200"/>
          <p:cNvSpPr/>
          <p:nvPr/>
        </p:nvSpPr>
        <p:spPr>
          <a:xfrm>
            <a:off x="-172" y="-13963"/>
            <a:ext cx="450083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332608 w 777108"/>
              <a:gd name="connsiteY0" fmla="*/ 0 h 426983"/>
              <a:gd name="connsiteX1" fmla="*/ 777108 w 777108"/>
              <a:gd name="connsiteY1" fmla="*/ 0 h 426983"/>
              <a:gd name="connsiteX2" fmla="*/ 563617 w 777108"/>
              <a:gd name="connsiteY2" fmla="*/ 426983 h 426983"/>
              <a:gd name="connsiteX3" fmla="*/ 0 w 777108"/>
              <a:gd name="connsiteY3" fmla="*/ 426983 h 426983"/>
              <a:gd name="connsiteX4" fmla="*/ 332608 w 777108"/>
              <a:gd name="connsiteY4" fmla="*/ 0 h 426983"/>
              <a:gd name="connsiteX0" fmla="*/ 15108 w 459608"/>
              <a:gd name="connsiteY0" fmla="*/ 0 h 430158"/>
              <a:gd name="connsiteX1" fmla="*/ 459608 w 459608"/>
              <a:gd name="connsiteY1" fmla="*/ 0 h 430158"/>
              <a:gd name="connsiteX2" fmla="*/ 246117 w 459608"/>
              <a:gd name="connsiteY2" fmla="*/ 426983 h 430158"/>
              <a:gd name="connsiteX3" fmla="*/ 0 w 459608"/>
              <a:gd name="connsiteY3" fmla="*/ 430158 h 430158"/>
              <a:gd name="connsiteX4" fmla="*/ 15108 w 459608"/>
              <a:gd name="connsiteY4" fmla="*/ 0 h 430158"/>
              <a:gd name="connsiteX0" fmla="*/ 5583 w 450083"/>
              <a:gd name="connsiteY0" fmla="*/ 0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5583 w 450083"/>
              <a:gd name="connsiteY4" fmla="*/ 0 h 426983"/>
              <a:gd name="connsiteX0" fmla="*/ 820 w 450083"/>
              <a:gd name="connsiteY0" fmla="*/ 7144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820 w 450083"/>
              <a:gd name="connsiteY4" fmla="*/ 7144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83" h="426983">
                <a:moveTo>
                  <a:pt x="820" y="7144"/>
                </a:moveTo>
                <a:lnTo>
                  <a:pt x="450083" y="0"/>
                </a:lnTo>
                <a:lnTo>
                  <a:pt x="236592" y="426983"/>
                </a:lnTo>
                <a:lnTo>
                  <a:pt x="0" y="426983"/>
                </a:lnTo>
                <a:cubicBezTo>
                  <a:pt x="273" y="287037"/>
                  <a:pt x="547" y="147090"/>
                  <a:pt x="820" y="7144"/>
                </a:cubicBez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7" name="Hexagon 189"/>
          <p:cNvSpPr/>
          <p:nvPr/>
        </p:nvSpPr>
        <p:spPr>
          <a:xfrm>
            <a:off x="-6279" y="1254968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9" name="Hexagon 200"/>
          <p:cNvSpPr/>
          <p:nvPr/>
        </p:nvSpPr>
        <p:spPr>
          <a:xfrm rot="10800000">
            <a:off x="10211799" y="6437077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0" name="Hexagon 206"/>
          <p:cNvSpPr/>
          <p:nvPr/>
        </p:nvSpPr>
        <p:spPr>
          <a:xfrm rot="10800000">
            <a:off x="-1516" y="6469397"/>
            <a:ext cx="438414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  <a:gd name="connsiteX0" fmla="*/ 0 w 417769"/>
              <a:gd name="connsiteY0" fmla="*/ 426983 h 853966"/>
              <a:gd name="connsiteX1" fmla="*/ 417539 w 417769"/>
              <a:gd name="connsiteY1" fmla="*/ 0 h 853966"/>
              <a:gd name="connsiteX2" fmla="*/ 417541 w 417769"/>
              <a:gd name="connsiteY2" fmla="*/ 853966 h 853966"/>
              <a:gd name="connsiteX3" fmla="*/ 213492 w 417769"/>
              <a:gd name="connsiteY3" fmla="*/ 853966 h 853966"/>
              <a:gd name="connsiteX4" fmla="*/ 0 w 417769"/>
              <a:gd name="connsiteY4" fmla="*/ 426983 h 853966"/>
              <a:gd name="connsiteX0" fmla="*/ 0 w 417769"/>
              <a:gd name="connsiteY0" fmla="*/ 3121 h 430104"/>
              <a:gd name="connsiteX1" fmla="*/ 417539 w 417769"/>
              <a:gd name="connsiteY1" fmla="*/ 0 h 430104"/>
              <a:gd name="connsiteX2" fmla="*/ 417541 w 417769"/>
              <a:gd name="connsiteY2" fmla="*/ 430104 h 430104"/>
              <a:gd name="connsiteX3" fmla="*/ 213492 w 417769"/>
              <a:gd name="connsiteY3" fmla="*/ 430104 h 430104"/>
              <a:gd name="connsiteX4" fmla="*/ 0 w 417769"/>
              <a:gd name="connsiteY4" fmla="*/ 3121 h 430104"/>
              <a:gd name="connsiteX0" fmla="*/ 0 w 417769"/>
              <a:gd name="connsiteY0" fmla="*/ 0 h 426983"/>
              <a:gd name="connsiteX1" fmla="*/ 417539 w 417769"/>
              <a:gd name="connsiteY1" fmla="*/ 1642 h 426983"/>
              <a:gd name="connsiteX2" fmla="*/ 417541 w 417769"/>
              <a:gd name="connsiteY2" fmla="*/ 426983 h 426983"/>
              <a:gd name="connsiteX3" fmla="*/ 213492 w 417769"/>
              <a:gd name="connsiteY3" fmla="*/ 426983 h 426983"/>
              <a:gd name="connsiteX4" fmla="*/ 0 w 417769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769" h="426983">
                <a:moveTo>
                  <a:pt x="0" y="0"/>
                </a:moveTo>
                <a:lnTo>
                  <a:pt x="417539" y="1642"/>
                </a:lnTo>
                <a:cubicBezTo>
                  <a:pt x="416745" y="286297"/>
                  <a:pt x="418335" y="142328"/>
                  <a:pt x="417541" y="426983"/>
                </a:cubicBez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1" name="Hexagon 200"/>
          <p:cNvSpPr/>
          <p:nvPr/>
        </p:nvSpPr>
        <p:spPr>
          <a:xfrm rot="10800000">
            <a:off x="8678916" y="6442499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2" name="Hexagon 200"/>
          <p:cNvSpPr/>
          <p:nvPr/>
        </p:nvSpPr>
        <p:spPr>
          <a:xfrm rot="10800000">
            <a:off x="7134690" y="6451665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3" name="Hexagon 200"/>
          <p:cNvSpPr/>
          <p:nvPr/>
        </p:nvSpPr>
        <p:spPr>
          <a:xfrm rot="10800000">
            <a:off x="5601298" y="6442164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4" name="Hexagon 200"/>
          <p:cNvSpPr/>
          <p:nvPr/>
        </p:nvSpPr>
        <p:spPr>
          <a:xfrm rot="10800000">
            <a:off x="4064567" y="6438400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5" name="Hexagon 200"/>
          <p:cNvSpPr/>
          <p:nvPr/>
        </p:nvSpPr>
        <p:spPr>
          <a:xfrm rot="10800000">
            <a:off x="2531684" y="6458336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6" name="Hexagon 200"/>
          <p:cNvSpPr/>
          <p:nvPr/>
        </p:nvSpPr>
        <p:spPr>
          <a:xfrm rot="10800000">
            <a:off x="989998" y="6472673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7" name="Hexagon 200"/>
          <p:cNvSpPr/>
          <p:nvPr/>
        </p:nvSpPr>
        <p:spPr>
          <a:xfrm rot="10800000">
            <a:off x="11742974" y="6443726"/>
            <a:ext cx="450083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332608 w 777108"/>
              <a:gd name="connsiteY0" fmla="*/ 0 h 426983"/>
              <a:gd name="connsiteX1" fmla="*/ 777108 w 777108"/>
              <a:gd name="connsiteY1" fmla="*/ 0 h 426983"/>
              <a:gd name="connsiteX2" fmla="*/ 563617 w 777108"/>
              <a:gd name="connsiteY2" fmla="*/ 426983 h 426983"/>
              <a:gd name="connsiteX3" fmla="*/ 0 w 777108"/>
              <a:gd name="connsiteY3" fmla="*/ 426983 h 426983"/>
              <a:gd name="connsiteX4" fmla="*/ 332608 w 777108"/>
              <a:gd name="connsiteY4" fmla="*/ 0 h 426983"/>
              <a:gd name="connsiteX0" fmla="*/ 15108 w 459608"/>
              <a:gd name="connsiteY0" fmla="*/ 0 h 430158"/>
              <a:gd name="connsiteX1" fmla="*/ 459608 w 459608"/>
              <a:gd name="connsiteY1" fmla="*/ 0 h 430158"/>
              <a:gd name="connsiteX2" fmla="*/ 246117 w 459608"/>
              <a:gd name="connsiteY2" fmla="*/ 426983 h 430158"/>
              <a:gd name="connsiteX3" fmla="*/ 0 w 459608"/>
              <a:gd name="connsiteY3" fmla="*/ 430158 h 430158"/>
              <a:gd name="connsiteX4" fmla="*/ 15108 w 459608"/>
              <a:gd name="connsiteY4" fmla="*/ 0 h 430158"/>
              <a:gd name="connsiteX0" fmla="*/ 5583 w 450083"/>
              <a:gd name="connsiteY0" fmla="*/ 0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5583 w 450083"/>
              <a:gd name="connsiteY4" fmla="*/ 0 h 426983"/>
              <a:gd name="connsiteX0" fmla="*/ 820 w 450083"/>
              <a:gd name="connsiteY0" fmla="*/ 7144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820 w 450083"/>
              <a:gd name="connsiteY4" fmla="*/ 7144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83" h="426983">
                <a:moveTo>
                  <a:pt x="820" y="7144"/>
                </a:moveTo>
                <a:lnTo>
                  <a:pt x="450083" y="0"/>
                </a:lnTo>
                <a:lnTo>
                  <a:pt x="236592" y="426983"/>
                </a:lnTo>
                <a:lnTo>
                  <a:pt x="0" y="426983"/>
                </a:lnTo>
                <a:cubicBezTo>
                  <a:pt x="273" y="287037"/>
                  <a:pt x="547" y="147090"/>
                  <a:pt x="820" y="7144"/>
                </a:cubicBez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8" name="Hexagon 206"/>
          <p:cNvSpPr/>
          <p:nvPr/>
        </p:nvSpPr>
        <p:spPr>
          <a:xfrm rot="10800000">
            <a:off x="-1745" y="5619913"/>
            <a:ext cx="439031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9" name="Hexagon 189"/>
          <p:cNvSpPr/>
          <p:nvPr/>
        </p:nvSpPr>
        <p:spPr>
          <a:xfrm rot="10800000">
            <a:off x="11750118" y="5592937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09307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7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77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43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400809"/>
            <a:ext cx="142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11429998" y="236525"/>
            <a:ext cx="761127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60440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60440"/>
              <a:gd name="connsiteY0" fmla="*/ 426983 h 853966"/>
              <a:gd name="connsiteX1" fmla="*/ 213492 w 760440"/>
              <a:gd name="connsiteY1" fmla="*/ 0 h 853966"/>
              <a:gd name="connsiteX2" fmla="*/ 760440 w 760440"/>
              <a:gd name="connsiteY2" fmla="*/ 0 h 853966"/>
              <a:gd name="connsiteX3" fmla="*/ 753296 w 760440"/>
              <a:gd name="connsiteY3" fmla="*/ 853966 h 853966"/>
              <a:gd name="connsiteX4" fmla="*/ 213492 w 760440"/>
              <a:gd name="connsiteY4" fmla="*/ 853966 h 853966"/>
              <a:gd name="connsiteX5" fmla="*/ 0 w 760440"/>
              <a:gd name="connsiteY5" fmla="*/ 426983 h 853966"/>
              <a:gd name="connsiteX0" fmla="*/ 0 w 763314"/>
              <a:gd name="connsiteY0" fmla="*/ 426983 h 853966"/>
              <a:gd name="connsiteX1" fmla="*/ 213492 w 763314"/>
              <a:gd name="connsiteY1" fmla="*/ 0 h 853966"/>
              <a:gd name="connsiteX2" fmla="*/ 760440 w 763314"/>
              <a:gd name="connsiteY2" fmla="*/ 0 h 853966"/>
              <a:gd name="connsiteX3" fmla="*/ 762821 w 763314"/>
              <a:gd name="connsiteY3" fmla="*/ 853966 h 853966"/>
              <a:gd name="connsiteX4" fmla="*/ 213492 w 763314"/>
              <a:gd name="connsiteY4" fmla="*/ 853966 h 853966"/>
              <a:gd name="connsiteX5" fmla="*/ 0 w 763314"/>
              <a:gd name="connsiteY5" fmla="*/ 426983 h 853966"/>
              <a:gd name="connsiteX0" fmla="*/ 0 w 761127"/>
              <a:gd name="connsiteY0" fmla="*/ 426983 h 853966"/>
              <a:gd name="connsiteX1" fmla="*/ 213492 w 761127"/>
              <a:gd name="connsiteY1" fmla="*/ 0 h 853966"/>
              <a:gd name="connsiteX2" fmla="*/ 760440 w 761127"/>
              <a:gd name="connsiteY2" fmla="*/ 0 h 853966"/>
              <a:gd name="connsiteX3" fmla="*/ 760440 w 761127"/>
              <a:gd name="connsiteY3" fmla="*/ 853966 h 853966"/>
              <a:gd name="connsiteX4" fmla="*/ 213492 w 761127"/>
              <a:gd name="connsiteY4" fmla="*/ 853966 h 853966"/>
              <a:gd name="connsiteX5" fmla="*/ 0 w 761127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1127" h="853966">
                <a:moveTo>
                  <a:pt x="0" y="426983"/>
                </a:moveTo>
                <a:lnTo>
                  <a:pt x="213492" y="0"/>
                </a:lnTo>
                <a:lnTo>
                  <a:pt x="760440" y="0"/>
                </a:lnTo>
                <a:cubicBezTo>
                  <a:pt x="758059" y="284655"/>
                  <a:pt x="762821" y="569311"/>
                  <a:pt x="760440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Hexagon 11"/>
          <p:cNvSpPr/>
          <p:nvPr/>
        </p:nvSpPr>
        <p:spPr>
          <a:xfrm>
            <a:off x="11429999" y="1085380"/>
            <a:ext cx="762822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62822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62822"/>
              <a:gd name="connsiteY0" fmla="*/ 426983 h 853966"/>
              <a:gd name="connsiteX1" fmla="*/ 213492 w 762822"/>
              <a:gd name="connsiteY1" fmla="*/ 0 h 853966"/>
              <a:gd name="connsiteX2" fmla="*/ 762822 w 762822"/>
              <a:gd name="connsiteY2" fmla="*/ 0 h 853966"/>
              <a:gd name="connsiteX3" fmla="*/ 762822 w 762822"/>
              <a:gd name="connsiteY3" fmla="*/ 853966 h 853966"/>
              <a:gd name="connsiteX4" fmla="*/ 213492 w 762822"/>
              <a:gd name="connsiteY4" fmla="*/ 853966 h 853966"/>
              <a:gd name="connsiteX5" fmla="*/ 0 w 762822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2822" h="853966">
                <a:moveTo>
                  <a:pt x="0" y="426983"/>
                </a:moveTo>
                <a:lnTo>
                  <a:pt x="213492" y="0"/>
                </a:lnTo>
                <a:lnTo>
                  <a:pt x="762822" y="0"/>
                </a:lnTo>
                <a:lnTo>
                  <a:pt x="762822" y="853966"/>
                </a:ln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Hexagon 12"/>
          <p:cNvSpPr/>
          <p:nvPr/>
        </p:nvSpPr>
        <p:spPr>
          <a:xfrm>
            <a:off x="10660222" y="-1698"/>
            <a:ext cx="990600" cy="672991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120624 w 990600"/>
              <a:gd name="connsiteY1" fmla="*/ 180975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246008 h 672991"/>
              <a:gd name="connsiteX1" fmla="*/ 120624 w 990600"/>
              <a:gd name="connsiteY1" fmla="*/ 0 h 672991"/>
              <a:gd name="connsiteX2" fmla="*/ 867596 w 990600"/>
              <a:gd name="connsiteY2" fmla="*/ 0 h 672991"/>
              <a:gd name="connsiteX3" fmla="*/ 990600 w 990600"/>
              <a:gd name="connsiteY3" fmla="*/ 246008 h 672991"/>
              <a:gd name="connsiteX4" fmla="*/ 777109 w 990600"/>
              <a:gd name="connsiteY4" fmla="*/ 672991 h 672991"/>
              <a:gd name="connsiteX5" fmla="*/ 213492 w 990600"/>
              <a:gd name="connsiteY5" fmla="*/ 672991 h 672991"/>
              <a:gd name="connsiteX6" fmla="*/ 0 w 990600"/>
              <a:gd name="connsiteY6" fmla="*/ 246008 h 672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0600" h="672991">
                <a:moveTo>
                  <a:pt x="0" y="246008"/>
                </a:moveTo>
                <a:lnTo>
                  <a:pt x="120624" y="0"/>
                </a:lnTo>
                <a:lnTo>
                  <a:pt x="867596" y="0"/>
                </a:lnTo>
                <a:lnTo>
                  <a:pt x="990600" y="246008"/>
                </a:lnTo>
                <a:lnTo>
                  <a:pt x="777109" y="672991"/>
                </a:lnTo>
                <a:lnTo>
                  <a:pt x="213492" y="672991"/>
                </a:lnTo>
                <a:lnTo>
                  <a:pt x="0" y="246008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Hexagon 13"/>
          <p:cNvSpPr/>
          <p:nvPr/>
        </p:nvSpPr>
        <p:spPr>
          <a:xfrm>
            <a:off x="11515722" y="128"/>
            <a:ext cx="678657" cy="248389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0 w 907257"/>
              <a:gd name="connsiteY0" fmla="*/ 178594 h 426983"/>
              <a:gd name="connsiteX1" fmla="*/ 907257 w 907257"/>
              <a:gd name="connsiteY1" fmla="*/ 0 h 426983"/>
              <a:gd name="connsiteX2" fmla="*/ 693766 w 907257"/>
              <a:gd name="connsiteY2" fmla="*/ 426983 h 426983"/>
              <a:gd name="connsiteX3" fmla="*/ 130149 w 907257"/>
              <a:gd name="connsiteY3" fmla="*/ 426983 h 426983"/>
              <a:gd name="connsiteX4" fmla="*/ 0 w 907257"/>
              <a:gd name="connsiteY4" fmla="*/ 178594 h 426983"/>
              <a:gd name="connsiteX0" fmla="*/ 0 w 693766"/>
              <a:gd name="connsiteY0" fmla="*/ 7144 h 255533"/>
              <a:gd name="connsiteX1" fmla="*/ 566738 w 693766"/>
              <a:gd name="connsiteY1" fmla="*/ 0 h 255533"/>
              <a:gd name="connsiteX2" fmla="*/ 693766 w 693766"/>
              <a:gd name="connsiteY2" fmla="*/ 255533 h 255533"/>
              <a:gd name="connsiteX3" fmla="*/ 130149 w 693766"/>
              <a:gd name="connsiteY3" fmla="*/ 255533 h 255533"/>
              <a:gd name="connsiteX4" fmla="*/ 0 w 693766"/>
              <a:gd name="connsiteY4" fmla="*/ 7144 h 255533"/>
              <a:gd name="connsiteX0" fmla="*/ 0 w 693766"/>
              <a:gd name="connsiteY0" fmla="*/ 0 h 248389"/>
              <a:gd name="connsiteX1" fmla="*/ 678657 w 693766"/>
              <a:gd name="connsiteY1" fmla="*/ 0 h 248389"/>
              <a:gd name="connsiteX2" fmla="*/ 693766 w 693766"/>
              <a:gd name="connsiteY2" fmla="*/ 248389 h 248389"/>
              <a:gd name="connsiteX3" fmla="*/ 130149 w 693766"/>
              <a:gd name="connsiteY3" fmla="*/ 248389 h 248389"/>
              <a:gd name="connsiteX4" fmla="*/ 0 w 693766"/>
              <a:gd name="connsiteY4" fmla="*/ 0 h 248389"/>
              <a:gd name="connsiteX0" fmla="*/ 0 w 678657"/>
              <a:gd name="connsiteY0" fmla="*/ 0 h 248389"/>
              <a:gd name="connsiteX1" fmla="*/ 678657 w 678657"/>
              <a:gd name="connsiteY1" fmla="*/ 0 h 248389"/>
              <a:gd name="connsiteX2" fmla="*/ 677097 w 678657"/>
              <a:gd name="connsiteY2" fmla="*/ 248389 h 248389"/>
              <a:gd name="connsiteX3" fmla="*/ 130149 w 678657"/>
              <a:gd name="connsiteY3" fmla="*/ 248389 h 248389"/>
              <a:gd name="connsiteX4" fmla="*/ 0 w 678657"/>
              <a:gd name="connsiteY4" fmla="*/ 0 h 24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657" h="248389">
                <a:moveTo>
                  <a:pt x="0" y="0"/>
                </a:moveTo>
                <a:lnTo>
                  <a:pt x="678657" y="0"/>
                </a:lnTo>
                <a:lnTo>
                  <a:pt x="677097" y="248389"/>
                </a:lnTo>
                <a:lnTo>
                  <a:pt x="130149" y="248389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39831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68578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534" y="6541886"/>
            <a:ext cx="1199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100"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dirty="0"/>
              <a:t> Designed for </a:t>
            </a:r>
            <a:r>
              <a:rPr lang="en-US" dirty="0" smtClean="0"/>
              <a:t>chapter </a:t>
            </a:r>
            <a:r>
              <a:rPr lang="en-US" dirty="0"/>
              <a:t>5</a:t>
            </a:r>
            <a:r>
              <a:rPr lang="en-US" dirty="0" smtClean="0"/>
              <a:t>, section 5.7, </a:t>
            </a:r>
            <a:r>
              <a:rPr lang="en-US" dirty="0"/>
              <a:t>pages </a:t>
            </a:r>
            <a:r>
              <a:rPr lang="en-US" dirty="0" smtClean="0"/>
              <a:t>171-172 of </a:t>
            </a:r>
            <a:r>
              <a:rPr lang="en-US" i="1" dirty="0"/>
              <a:t>Project Team Leadership and Communication </a:t>
            </a:r>
            <a:r>
              <a:rPr lang="en-US" dirty="0"/>
              <a:t>by Samuel Malachowsky, ISBN 9781732378902, 9781732378919.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3345456"/>
          </a:xfrm>
        </p:spPr>
        <p:txBody>
          <a:bodyPr>
            <a:normAutofit/>
          </a:bodyPr>
          <a:lstStyle/>
          <a:p>
            <a:r>
              <a:rPr lang="en-US" dirty="0" smtClean="0"/>
              <a:t>Mini-Module: </a:t>
            </a:r>
            <a:br>
              <a:rPr lang="en-US" dirty="0" smtClean="0"/>
            </a:br>
            <a:r>
              <a:rPr lang="en-US" dirty="0"/>
              <a:t>Stakeholder Expectation Management</a:t>
            </a:r>
          </a:p>
        </p:txBody>
      </p:sp>
    </p:spTree>
    <p:extLst>
      <p:ext uri="{BB962C8B-B14F-4D97-AF65-F5344CB8AC3E}">
        <p14:creationId xmlns:p14="http://schemas.microsoft.com/office/powerpoint/2010/main" val="239664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Stakeholders fall into 2 groups</a:t>
            </a:r>
          </a:p>
          <a:p>
            <a:pPr lvl="1"/>
            <a:r>
              <a:rPr lang="en-US" dirty="0" smtClean="0"/>
              <a:t>Those who </a:t>
            </a:r>
            <a:r>
              <a:rPr lang="en-US" b="1" dirty="0" smtClean="0"/>
              <a:t>affect the project</a:t>
            </a:r>
            <a:r>
              <a:rPr lang="en-US" dirty="0" smtClean="0"/>
              <a:t>: often the most apparent to the team and the most demanding</a:t>
            </a:r>
          </a:p>
          <a:p>
            <a:pPr lvl="1"/>
            <a:r>
              <a:rPr lang="en-US" dirty="0" smtClean="0"/>
              <a:t>Those who are </a:t>
            </a:r>
            <a:r>
              <a:rPr lang="en-US" b="1" dirty="0" smtClean="0"/>
              <a:t>affected by the project</a:t>
            </a:r>
            <a:r>
              <a:rPr lang="en-US" dirty="0" smtClean="0"/>
              <a:t>: often easier to ignore</a:t>
            </a:r>
          </a:p>
          <a:p>
            <a:r>
              <a:rPr lang="en-US" dirty="0" smtClean="0"/>
              <a:t>Expectations have a direct connection to perception, and perception is influenced by communication.  Several factors can affect this:</a:t>
            </a:r>
          </a:p>
          <a:p>
            <a:pPr lvl="1"/>
            <a:r>
              <a:rPr lang="en-US" dirty="0" smtClean="0"/>
              <a:t>Stakeholders’ previous projects and experiences</a:t>
            </a:r>
          </a:p>
          <a:p>
            <a:pPr lvl="1"/>
            <a:r>
              <a:rPr lang="en-US" dirty="0" smtClean="0"/>
              <a:t>Patterns of communication and normal rhythms of the organizational environment</a:t>
            </a:r>
          </a:p>
          <a:p>
            <a:pPr lvl="1"/>
            <a:r>
              <a:rPr lang="en-US" dirty="0" smtClean="0"/>
              <a:t>Expectations of individual stakeholders: simply asking is often most effective here</a:t>
            </a:r>
          </a:p>
          <a:p>
            <a:pPr lvl="1"/>
            <a:r>
              <a:rPr lang="en-US" dirty="0" smtClean="0"/>
              <a:t>Previous commitments made by the project team.  These should be carefully recorded and considered</a:t>
            </a:r>
          </a:p>
          <a:p>
            <a:pPr lvl="1"/>
            <a:r>
              <a:rPr lang="en-US" dirty="0" smtClean="0"/>
              <a:t>Hard data: numbers (metrics, reports, etc.) and appropriate context are extremely valuable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Expectation Management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534" y="6541886"/>
            <a:ext cx="1199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Malachowsky</a:t>
            </a:r>
            <a:r>
              <a:rPr lang="en-US" sz="1100" dirty="0"/>
              <a:t>, Samuel. Project Team Leadership and Communication. </a:t>
            </a:r>
            <a:r>
              <a:rPr lang="en-US" sz="1100" dirty="0" err="1"/>
              <a:t>Lintwood</a:t>
            </a:r>
            <a:r>
              <a:rPr lang="en-US" sz="1100" dirty="0"/>
              <a:t> Press. 2018. p. </a:t>
            </a:r>
            <a:r>
              <a:rPr lang="en-US" sz="1100" dirty="0" smtClean="0"/>
              <a:t>171-172.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6411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800594"/>
          </a:xfrm>
        </p:spPr>
        <p:txBody>
          <a:bodyPr>
            <a:normAutofit/>
          </a:bodyPr>
          <a:lstStyle/>
          <a:p>
            <a:r>
              <a:rPr lang="en-US" dirty="0"/>
              <a:t>In teams of 3-4, consider the following scenario: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b="1" i="1" dirty="0" smtClean="0"/>
              <a:t>You’re a small mechanic’s shop that has opened within the last few weeks, and your focus is on larger, multi-day repairs.  You’re aware that there are many issues that can arise when fixing customer’s cars (parts are difficult to find or arrive late, unexpected additional repairs needed, </a:t>
            </a:r>
            <a:r>
              <a:rPr lang="en-US" b="1" i="1" dirty="0"/>
              <a:t>mechanics/specialists </a:t>
            </a:r>
            <a:r>
              <a:rPr lang="en-US" b="1" i="1" dirty="0" smtClean="0"/>
              <a:t>sick).  You believe that customer communication is the key to success in this extremely competitive market.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 smtClean="0"/>
              <a:t>Devise a communication strategy for each of the following:</a:t>
            </a:r>
          </a:p>
          <a:p>
            <a:pPr lvl="1"/>
            <a:r>
              <a:rPr lang="en-US" dirty="0" smtClean="0"/>
              <a:t>When the customer arrives to drop off their car</a:t>
            </a:r>
          </a:p>
          <a:p>
            <a:pPr lvl="1"/>
            <a:r>
              <a:rPr lang="en-US" dirty="0" smtClean="0"/>
              <a:t>Regular communication throughout the work</a:t>
            </a:r>
          </a:p>
          <a:p>
            <a:pPr lvl="1"/>
            <a:r>
              <a:rPr lang="en-US" dirty="0" smtClean="0"/>
              <a:t>When issues arise which will increase the bill or time needed for completion</a:t>
            </a:r>
          </a:p>
          <a:p>
            <a:pPr lvl="1"/>
            <a:r>
              <a:rPr lang="en-US" dirty="0" smtClean="0"/>
              <a:t>When the customer picks up their repaired car and pays the bill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</a:t>
            </a:r>
            <a:r>
              <a:rPr lang="en-US" dirty="0"/>
              <a:t>–</a:t>
            </a:r>
            <a:r>
              <a:rPr lang="en-US" dirty="0" smtClean="0"/>
              <a:t> Setting Proper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64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3005069"/>
            <a:ext cx="10363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783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Questions /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Leadershi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LeadershipBook3.potx" id="{FA589EC2-89E0-4490-BF87-66EAA3C17F0B}" vid="{9D6338BE-032C-45CD-9BF1-8912E18B15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LeadershipBook4</Template>
  <TotalTime>43652</TotalTime>
  <Words>539</Words>
  <Application>Microsoft Office PowerPoint</Application>
  <PresentationFormat>Custom</PresentationFormat>
  <Paragraphs>54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ProjectLeadership</vt:lpstr>
      <vt:lpstr>Mini-Module:  Stakeholder Expectation Management</vt:lpstr>
      <vt:lpstr>Stakeholder Expectation Management</vt:lpstr>
      <vt:lpstr>Activity – Setting Proper Expectations</vt:lpstr>
      <vt:lpstr>PowerPoint Presentation</vt:lpstr>
    </vt:vector>
  </TitlesOfParts>
  <Company>Rochester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Leadership</dc:title>
  <dc:creator>Samuel Malachowsky</dc:creator>
  <cp:lastModifiedBy>Samuel Malachowsky</cp:lastModifiedBy>
  <cp:revision>131</cp:revision>
  <dcterms:created xsi:type="dcterms:W3CDTF">2018-05-21T18:12:12Z</dcterms:created>
  <dcterms:modified xsi:type="dcterms:W3CDTF">2018-11-15T16:16:44Z</dcterms:modified>
</cp:coreProperties>
</file>