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4" autoAdjust="0"/>
    <p:restoredTop sz="75233" autoAdjust="0"/>
  </p:normalViewPr>
  <p:slideViewPr>
    <p:cSldViewPr snapToGrid="0">
      <p:cViewPr varScale="1">
        <p:scale>
          <a:sx n="97" d="100"/>
          <a:sy n="97" d="100"/>
        </p:scale>
        <p:origin x="1488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-408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Corresponds to chapter</a:t>
            </a:r>
            <a:r>
              <a:rPr lang="en-US" i="1" baseline="0" dirty="0"/>
              <a:t> 6</a:t>
            </a:r>
            <a:r>
              <a:rPr lang="fr-FR" i="1" baseline="0" dirty="0"/>
              <a:t>, section 6.1, pages 180-183 </a:t>
            </a:r>
            <a:r>
              <a:rPr lang="en-US" i="1" baseline="0" dirty="0"/>
              <a:t>of the Project Team Leadership and Communication book.  ISBN: 9781732378902 (Softcover), 9781732378919 (Hardcover).  These slides may only be posted or used in conjunction with the book in a training or classroom environment. Key terms (page 193)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/>
          </a:p>
          <a:p>
            <a:r>
              <a:rPr lang="en-US" b="1" dirty="0"/>
              <a:t>Learning Objectives:</a:t>
            </a:r>
            <a:r>
              <a:rPr lang="en-US" b="0" baseline="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 8 common team pitfalls, including how to prevent them from occurring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baseline="0" dirty="0"/>
              <a:t>Activity: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Analyze pitfalls in the context of team cultural dynamics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Activity:</a:t>
            </a:r>
            <a:r>
              <a:rPr lang="en-US" dirty="0"/>
              <a:t>  Activity – Pitfalls and Culture </a:t>
            </a:r>
            <a:r>
              <a:rPr lang="en-US" dirty="0">
                <a:effectLst/>
              </a:rPr>
              <a:t>(10 minutes)</a:t>
            </a:r>
          </a:p>
          <a:p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Outline: </a:t>
            </a:r>
            <a:r>
              <a:rPr lang="en-US" dirty="0">
                <a:effectLst/>
              </a:rPr>
              <a:t>(slides: 15 minutes, activity: 10 minutes)</a:t>
            </a:r>
            <a:endParaRPr lang="en-US" b="1" i="0" baseline="0" dirty="0"/>
          </a:p>
          <a:p>
            <a:pPr marL="171450" indent="-171450">
              <a:buSzPct val="100000"/>
              <a:buFont typeface="Arial"/>
              <a:buChar char="•"/>
            </a:pPr>
            <a:r>
              <a:rPr lang="en-US" dirty="0"/>
              <a:t>Team Pitfalls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Blamestorming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Blowhard Jamboree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Groupthink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Heroics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Intellectual Violence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Loose Cannon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Poor Project Team/Stakeholder Relations</a:t>
            </a:r>
          </a:p>
          <a:p>
            <a:pPr marL="628650" lvl="1" indent="-171450">
              <a:buSzPct val="100000"/>
              <a:buFont typeface="Arial"/>
              <a:buChar char="•"/>
            </a:pPr>
            <a:r>
              <a:rPr lang="en-US" dirty="0"/>
              <a:t>Wishful Thinking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Activity – Pitfalls and 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endParaRPr lang="en-US" sz="1200" i="1" dirty="0">
              <a:latin typeface="+mn-lt"/>
              <a:ea typeface="+mn-ea"/>
              <a:cs typeface="+mn-cs"/>
              <a:sym typeface="Helvetica"/>
            </a:endParaRPr>
          </a:p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endParaRPr lang="en-US" sz="1200" i="1" dirty="0">
              <a:latin typeface="+mn-lt"/>
              <a:ea typeface="+mn-ea"/>
              <a:cs typeface="+mn-cs"/>
              <a:sym typeface="Helvetica"/>
            </a:endParaRPr>
          </a:p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1200" i="1" dirty="0">
                <a:latin typeface="+mn-lt"/>
                <a:ea typeface="+mn-ea"/>
                <a:cs typeface="+mn-cs"/>
                <a:sym typeface="Helvetica"/>
              </a:rPr>
              <a:t>Corresponds to sections 6.1 and 6.3, pages 180-191 of the Project Team Leadership and Communication book.  Uses resources from the entirety of chapter 6.</a:t>
            </a:r>
          </a:p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endParaRPr lang="en-US" sz="1200" i="1" dirty="0">
              <a:latin typeface="+mn-lt"/>
              <a:ea typeface="+mn-ea"/>
              <a:cs typeface="+mn-cs"/>
              <a:sym typeface="Helvetica"/>
            </a:endParaRPr>
          </a:p>
          <a:p>
            <a:pPr>
              <a:defRPr i="1"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1200" i="1" dirty="0">
                <a:latin typeface="+mn-lt"/>
                <a:ea typeface="+mn-ea"/>
                <a:cs typeface="+mn-cs"/>
                <a:sym typeface="Helvetica"/>
              </a:rPr>
              <a:t>Note that this activity differs slightly from the whole-chapter activity of the same name</a:t>
            </a:r>
          </a:p>
          <a:p>
            <a:endParaRPr lang="en-US" dirty="0"/>
          </a:p>
          <a:p>
            <a:r>
              <a:rPr lang="en-US" dirty="0"/>
              <a:t>10 minute activity</a:t>
            </a:r>
          </a:p>
          <a:p>
            <a:endParaRPr lang="en-US" dirty="0"/>
          </a:p>
          <a:p>
            <a:r>
              <a:rPr lang="en-US" b="1" dirty="0"/>
              <a:t>Learning Objective:</a:t>
            </a:r>
            <a:r>
              <a:rPr lang="en-US" b="0" baseline="0" dirty="0"/>
              <a:t> Analyze pitfalls in the context of team cultural dynamics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91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Chapter </a:t>
            </a:r>
            <a:r>
              <a:rPr lang="en-US" dirty="0"/>
              <a:t>6</a:t>
            </a:r>
            <a:r>
              <a:rPr dirty="0"/>
              <a:t> includes several additional support elements which could become classroom activities or discussion elements.</a:t>
            </a:r>
          </a:p>
          <a:p>
            <a:pPr>
              <a:defRPr i="1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There are quite a few key terms defined on pages 193.</a:t>
            </a:r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Review questions cover most of the chapter (page 193, answers on page 224).</a:t>
            </a:r>
          </a:p>
          <a:p>
            <a:pPr marL="171450" indent="-171450">
              <a:buSzPct val="100000"/>
              <a:buFont typeface="Arial"/>
              <a:buChar char="•"/>
              <a:defRPr i="1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The exercises on pages 193-194 are designed to allow readers to apply and extend what they’ve learned.</a:t>
            </a:r>
          </a:p>
        </p:txBody>
      </p:sp>
    </p:spTree>
    <p:extLst>
      <p:ext uri="{BB962C8B-B14F-4D97-AF65-F5344CB8AC3E}">
        <p14:creationId xmlns:p14="http://schemas.microsoft.com/office/powerpoint/2010/main" val="251161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180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3831542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180-181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173811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181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4109087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181-182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2425729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7" name="Shape 1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182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966941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pages 182-183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1450055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183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328113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2" name="Shape 18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Corresponds to page 183 of the Project Team Leadership and Communication book.</a:t>
            </a:r>
          </a:p>
        </p:txBody>
      </p:sp>
    </p:spTree>
    <p:extLst>
      <p:ext uri="{BB962C8B-B14F-4D97-AF65-F5344CB8AC3E}">
        <p14:creationId xmlns:p14="http://schemas.microsoft.com/office/powerpoint/2010/main" val="270293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chapter 6, section 6.1, pages 180-183 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/>
              <a:t>Mini-Module: </a:t>
            </a:r>
            <a:br>
              <a:rPr lang="en-US" dirty="0"/>
            </a:br>
            <a:r>
              <a:rPr lang="en-US" dirty="0"/>
              <a:t>Common Team Pitfalls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ntent Placeholder 1"/>
          <p:cNvSpPr txBox="1">
            <a:spLocks noGrp="1"/>
          </p:cNvSpPr>
          <p:nvPr>
            <p:ph type="body" sz="quarter" idx="1"/>
          </p:nvPr>
        </p:nvSpPr>
        <p:spPr>
          <a:xfrm>
            <a:off x="609600" y="1600206"/>
            <a:ext cx="10972801" cy="150970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/>
              <a:t>Organize into teams of 3-4.  For each of the cultural elements on the right, place each pitfall into one of the three</a:t>
            </a:r>
            <a:r>
              <a:rPr lang="en-US" dirty="0"/>
              <a:t> cultural</a:t>
            </a:r>
            <a:r>
              <a:rPr dirty="0"/>
              <a:t> categories</a:t>
            </a:r>
            <a:r>
              <a:rPr lang="en-US" dirty="0"/>
              <a:t>, based on which you feel would be most likely to experience the pitfall</a:t>
            </a:r>
            <a:r>
              <a:rPr dirty="0"/>
              <a:t>.  Briefly discuss why you believe that team’s culture makes them prone to the pitfall.</a:t>
            </a:r>
          </a:p>
        </p:txBody>
      </p:sp>
      <p:sp>
        <p:nvSpPr>
          <p:cNvPr id="138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Activity - Pitfalls and Culture</a:t>
            </a:r>
          </a:p>
        </p:txBody>
      </p:sp>
      <p:sp>
        <p:nvSpPr>
          <p:cNvPr id="139" name="Oval"/>
          <p:cNvSpPr/>
          <p:nvPr/>
        </p:nvSpPr>
        <p:spPr>
          <a:xfrm>
            <a:off x="7020963" y="3357789"/>
            <a:ext cx="2638141" cy="1275445"/>
          </a:xfrm>
          <a:prstGeom prst="ellips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0" name="Oval"/>
          <p:cNvSpPr/>
          <p:nvPr/>
        </p:nvSpPr>
        <p:spPr>
          <a:xfrm>
            <a:off x="8365700" y="3357789"/>
            <a:ext cx="2638141" cy="1275445"/>
          </a:xfrm>
          <a:prstGeom prst="ellips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1" name="Passionate Debate"/>
          <p:cNvSpPr txBox="1"/>
          <p:nvPr/>
        </p:nvSpPr>
        <p:spPr>
          <a:xfrm>
            <a:off x="7141728" y="3680174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Passionate</a:t>
            </a:r>
            <a:br/>
            <a:r>
              <a:t>Debate</a:t>
            </a:r>
          </a:p>
        </p:txBody>
      </p:sp>
      <p:sp>
        <p:nvSpPr>
          <p:cNvPr id="142" name="Conflict Avoidance"/>
          <p:cNvSpPr txBox="1"/>
          <p:nvPr/>
        </p:nvSpPr>
        <p:spPr>
          <a:xfrm>
            <a:off x="9624673" y="3680174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r>
              <a:t>Conflict Avoidance</a:t>
            </a:r>
          </a:p>
        </p:txBody>
      </p:sp>
      <p:sp>
        <p:nvSpPr>
          <p:cNvPr id="143" name="Middle/ Both"/>
          <p:cNvSpPr txBox="1"/>
          <p:nvPr/>
        </p:nvSpPr>
        <p:spPr>
          <a:xfrm>
            <a:off x="8348131" y="3681850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Middle/</a:t>
            </a:r>
            <a:br/>
            <a:r>
              <a:t>Both</a:t>
            </a:r>
          </a:p>
        </p:txBody>
      </p:sp>
      <p:sp>
        <p:nvSpPr>
          <p:cNvPr id="144" name="Cultural Element - Communication"/>
          <p:cNvSpPr txBox="1"/>
          <p:nvPr/>
        </p:nvSpPr>
        <p:spPr>
          <a:xfrm>
            <a:off x="6636210" y="2951270"/>
            <a:ext cx="4750928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/>
              <a:t>Cultural Element - Communication</a:t>
            </a:r>
          </a:p>
        </p:txBody>
      </p:sp>
      <p:sp>
        <p:nvSpPr>
          <p:cNvPr id="145" name="TextBox 3"/>
          <p:cNvSpPr txBox="1"/>
          <p:nvPr/>
        </p:nvSpPr>
        <p:spPr>
          <a:xfrm>
            <a:off x="810123" y="3253214"/>
            <a:ext cx="4860285" cy="2893100"/>
          </a:xfrm>
          <a:prstGeom prst="rect">
            <a:avLst/>
          </a:prstGeom>
          <a:ln>
            <a:solidFill>
              <a:srgbClr val="0000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200" b="1"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Pitfalls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lang="en-US" dirty="0"/>
              <a:t>Blamestorming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Blowhard Jamboree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Group</a:t>
            </a:r>
            <a:r>
              <a:rPr lang="en-US" dirty="0"/>
              <a:t>t</a:t>
            </a:r>
            <a:r>
              <a:rPr dirty="0"/>
              <a:t>hink</a:t>
            </a:r>
            <a:endParaRPr lang="en-US" dirty="0"/>
          </a:p>
          <a:p>
            <a:pPr marL="200526" indent="-200526">
              <a:buSzPct val="100000"/>
              <a:buChar char="•"/>
              <a:defRPr sz="2000"/>
            </a:pPr>
            <a:r>
              <a:rPr lang="en-US" dirty="0"/>
              <a:t>Heroics</a:t>
            </a:r>
            <a:endParaRPr dirty="0"/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Intellectual Violence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Loose Cannon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dirty="0"/>
              <a:t>Poor Team/Stakeholder Relations</a:t>
            </a:r>
          </a:p>
          <a:p>
            <a:pPr marL="200526" indent="-200526">
              <a:buSzPct val="100000"/>
              <a:buChar char="•"/>
              <a:defRPr sz="2000"/>
            </a:pPr>
            <a:r>
              <a:rPr lang="en-US" dirty="0"/>
              <a:t>Wishful Thinking</a:t>
            </a:r>
            <a:endParaRPr dirty="0"/>
          </a:p>
        </p:txBody>
      </p:sp>
      <p:sp>
        <p:nvSpPr>
          <p:cNvPr id="146" name="Oval"/>
          <p:cNvSpPr/>
          <p:nvPr/>
        </p:nvSpPr>
        <p:spPr>
          <a:xfrm>
            <a:off x="7020235" y="5108101"/>
            <a:ext cx="2638141" cy="1275444"/>
          </a:xfrm>
          <a:prstGeom prst="ellips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7" name="Oval"/>
          <p:cNvSpPr/>
          <p:nvPr/>
        </p:nvSpPr>
        <p:spPr>
          <a:xfrm>
            <a:off x="8364972" y="5108101"/>
            <a:ext cx="2638141" cy="1275444"/>
          </a:xfrm>
          <a:prstGeom prst="ellips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 algn="ctr"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8" name="Authori-…"/>
          <p:cNvSpPr txBox="1"/>
          <p:nvPr/>
        </p:nvSpPr>
        <p:spPr>
          <a:xfrm>
            <a:off x="7141000" y="5430485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Authori-</a:t>
            </a:r>
          </a:p>
          <a:p>
            <a:pPr algn="ctr"/>
            <a:r>
              <a:t>tarian </a:t>
            </a:r>
          </a:p>
        </p:txBody>
      </p:sp>
      <p:sp>
        <p:nvSpPr>
          <p:cNvPr id="149" name="Laissez-…"/>
          <p:cNvSpPr txBox="1"/>
          <p:nvPr/>
        </p:nvSpPr>
        <p:spPr>
          <a:xfrm>
            <a:off x="9623945" y="5430485"/>
            <a:ext cx="1327085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t>Laissez-</a:t>
            </a:r>
          </a:p>
          <a:p>
            <a:pPr algn="ctr"/>
            <a:r>
              <a:t>faire</a:t>
            </a:r>
          </a:p>
        </p:txBody>
      </p:sp>
      <p:sp>
        <p:nvSpPr>
          <p:cNvPr id="150" name="Democratic"/>
          <p:cNvSpPr txBox="1"/>
          <p:nvPr/>
        </p:nvSpPr>
        <p:spPr>
          <a:xfrm>
            <a:off x="8347404" y="5579279"/>
            <a:ext cx="1327085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r>
              <a:t>Democratic</a:t>
            </a:r>
          </a:p>
        </p:txBody>
      </p:sp>
      <p:sp>
        <p:nvSpPr>
          <p:cNvPr id="151" name="Cultural Element - Leadership"/>
          <p:cNvSpPr txBox="1"/>
          <p:nvPr/>
        </p:nvSpPr>
        <p:spPr>
          <a:xfrm>
            <a:off x="6763341" y="4716791"/>
            <a:ext cx="449521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 b="1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dirty="0"/>
              <a:t>Cultural Element - Leadership</a:t>
            </a:r>
          </a:p>
        </p:txBody>
      </p:sp>
    </p:spTree>
    <p:extLst>
      <p:ext uri="{BB962C8B-B14F-4D97-AF65-F5344CB8AC3E}">
        <p14:creationId xmlns:p14="http://schemas.microsoft.com/office/powerpoint/2010/main" val="164364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1"/>
          <p:cNvSpPr txBox="1"/>
          <p:nvPr/>
        </p:nvSpPr>
        <p:spPr>
          <a:xfrm>
            <a:off x="960119" y="3005069"/>
            <a:ext cx="10271762" cy="1470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algn="ctr" defTabSz="685782">
              <a:defRPr sz="6000"/>
            </a:lvl1pPr>
          </a:lstStyle>
          <a:p>
            <a:r>
              <a:t>Questions / Discussion</a:t>
            </a:r>
          </a:p>
        </p:txBody>
      </p:sp>
    </p:spTree>
    <p:extLst>
      <p:ext uri="{BB962C8B-B14F-4D97-AF65-F5344CB8AC3E}">
        <p14:creationId xmlns:p14="http://schemas.microsoft.com/office/powerpoint/2010/main" val="267125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Team members spend excess time analyzing and admiring the problem rather than productively working to find a solution.  Has the tone of an inquisition.</a:t>
            </a:r>
          </a:p>
          <a:p>
            <a:pPr>
              <a:lnSpc>
                <a:spcPct val="90000"/>
              </a:lnSpc>
            </a:pPr>
            <a:r>
              <a:t>Blame and responsibility become more important than the issue itself</a:t>
            </a:r>
          </a:p>
          <a:p>
            <a:pPr>
              <a:lnSpc>
                <a:spcPct val="90000"/>
              </a:lnSpc>
            </a:pPr>
            <a:r>
              <a:t>Team members are afraid to make (and learn from) mistakes</a:t>
            </a:r>
          </a:p>
          <a:p>
            <a:pPr>
              <a:lnSpc>
                <a:spcPct val="90000"/>
              </a:lnSpc>
            </a:pPr>
            <a:r>
              <a:t>External pressures such as a difficult stakeholder or missed deadline can be a factor</a:t>
            </a:r>
          </a:p>
          <a:p>
            <a:pPr>
              <a:lnSpc>
                <a:spcPct val="90000"/>
              </a:lnSpc>
            </a:pPr>
            <a:r>
              <a:t>Related: scapegoating, witch-hunt, cover-your-rear mentality</a:t>
            </a:r>
          </a:p>
          <a:p>
            <a:pPr marL="0" indent="0">
              <a:lnSpc>
                <a:spcPct val="90000"/>
              </a:lnSpc>
              <a:buSzTx/>
              <a:buNone/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>
              <a:lnSpc>
                <a:spcPct val="90000"/>
              </a:lnSpc>
            </a:pPr>
            <a:r>
              <a:t>Measurements of progress should be based on facts rather than opinion</a:t>
            </a:r>
          </a:p>
          <a:p>
            <a:pPr>
              <a:lnSpc>
                <a:spcPct val="90000"/>
              </a:lnSpc>
            </a:pPr>
            <a:r>
              <a:t>Focus on the most important issues (and the actions needed to resolve them) first</a:t>
            </a:r>
          </a:p>
          <a:p>
            <a:pPr>
              <a:lnSpc>
                <a:spcPct val="90000"/>
              </a:lnSpc>
            </a:pPr>
            <a:r>
              <a:t>Encourage a culture of learning from mistakes rather than hiding them</a:t>
            </a:r>
          </a:p>
        </p:txBody>
      </p:sp>
      <p:sp>
        <p:nvSpPr>
          <p:cNvPr id="142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Blamestorming</a:t>
            </a:r>
          </a:p>
        </p:txBody>
      </p:sp>
    </p:spTree>
    <p:extLst>
      <p:ext uri="{BB962C8B-B14F-4D97-AF65-F5344CB8AC3E}">
        <p14:creationId xmlns:p14="http://schemas.microsoft.com/office/powerpoint/2010/main" val="333046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Opinions, misinformation, or bias are often shared as facts, improperly influencing important decisions (planning, estimates, etc.)</a:t>
            </a:r>
          </a:p>
          <a:p>
            <a:r>
              <a:t>Can be unintentional: confirmation bias or poor sources of information</a:t>
            </a:r>
          </a:p>
          <a:p>
            <a:r>
              <a:t>Can be intentional: intentionally influencing important decisions for personal benefit</a:t>
            </a:r>
          </a:p>
          <a:p>
            <a:pPr marL="0" indent="0">
              <a:buSzTx/>
              <a:buNone/>
            </a:pPr>
            <a:endParaRPr/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Honesty about why you have an opinion</a:t>
            </a:r>
          </a:p>
          <a:p>
            <a:r>
              <a:t>Spend additional time analyzing problems and potential solutions</a:t>
            </a:r>
          </a:p>
          <a:p>
            <a:r>
              <a:t>Seek better quality information: specialists, fact-based sources</a:t>
            </a:r>
          </a:p>
        </p:txBody>
      </p:sp>
      <p:sp>
        <p:nvSpPr>
          <p:cNvPr id="147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Blowhard Jamboree 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Brown, William J., Malveau, Raphael C., McCormick, Hays W., Mowbray, Thomas J. Anti-Patterns - Refactoring software, architectures, and projects in crisis. John Wiley &amp; Sons. p. 214. 1998.</a:t>
            </a:r>
          </a:p>
        </p:txBody>
      </p:sp>
    </p:spTree>
    <p:extLst>
      <p:ext uri="{BB962C8B-B14F-4D97-AF65-F5344CB8AC3E}">
        <p14:creationId xmlns:p14="http://schemas.microsoft.com/office/powerpoint/2010/main" val="132808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Teams value harmony and conformity over diversity of though, leading to less creative decision-making and opposing viewpoints</a:t>
            </a:r>
          </a:p>
          <a:p>
            <a:pPr>
              <a:lnSpc>
                <a:spcPct val="90000"/>
              </a:lnSpc>
            </a:pPr>
            <a:r>
              <a:t>Making a decision as a group generally is beneficial because of diversity; groupthink erases that benefit, leading to wasted time for more individuals</a:t>
            </a:r>
          </a:p>
          <a:p>
            <a:pPr>
              <a:lnSpc>
                <a:spcPct val="90000"/>
              </a:lnSpc>
            </a:pPr>
            <a:r>
              <a:t>Can be caused by a fear of conflict, which can emerge from debate</a:t>
            </a:r>
          </a:p>
          <a:p>
            <a:pPr>
              <a:lnSpc>
                <a:spcPct val="90000"/>
              </a:lnSpc>
            </a:pPr>
            <a:r>
              <a:t>A strong, central leader can cause team members to hesitate in showing opposing viewpoints</a:t>
            </a:r>
          </a:p>
          <a:p>
            <a:pPr marL="0" indent="0">
              <a:lnSpc>
                <a:spcPct val="90000"/>
              </a:lnSpc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>
              <a:lnSpc>
                <a:spcPct val="90000"/>
              </a:lnSpc>
            </a:pPr>
            <a:r>
              <a:t>Split the group into sub-groups, who discuss topics independently then recombine</a:t>
            </a:r>
          </a:p>
          <a:p>
            <a:pPr>
              <a:lnSpc>
                <a:spcPct val="90000"/>
              </a:lnSpc>
            </a:pPr>
            <a:r>
              <a:t>Use a meeting coordinator rather than the ‘boss’</a:t>
            </a:r>
          </a:p>
          <a:p>
            <a:pPr>
              <a:lnSpc>
                <a:spcPct val="90000"/>
              </a:lnSpc>
            </a:pPr>
            <a:r>
              <a:t>If needed, assign a “devil’s advocate” to introduce opposing viewpoints</a:t>
            </a:r>
          </a:p>
        </p:txBody>
      </p:sp>
      <p:sp>
        <p:nvSpPr>
          <p:cNvPr id="153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Groupthink</a:t>
            </a:r>
          </a:p>
        </p:txBody>
      </p:sp>
      <p:sp>
        <p:nvSpPr>
          <p:cNvPr id="154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Whyte, W. H., Jr. "Groupthink". Fortune. p. 114–117, 142, 146. March 1952.</a:t>
            </a:r>
          </a:p>
        </p:txBody>
      </p:sp>
    </p:spTree>
    <p:extLst>
      <p:ext uri="{BB962C8B-B14F-4D97-AF65-F5344CB8AC3E}">
        <p14:creationId xmlns:p14="http://schemas.microsoft.com/office/powerpoint/2010/main" val="13246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In spite of all obstacles (lack of time or resources, poor planning, etc.), a few “heroes” push to complete the project</a:t>
            </a:r>
          </a:p>
          <a:p>
            <a:r>
              <a:t>Team members who have a realistic view of the project may be seen as pessimists or “non-believers”</a:t>
            </a:r>
          </a:p>
          <a:p>
            <a:r>
              <a:t>“Heroes” often are left feeling overworked and underappreciated, opting to leave</a:t>
            </a:r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Most important is a realistic view of schedules, resources, and what can be accomplished.  Accuracy (not optimism) in estimating should be valued</a:t>
            </a:r>
          </a:p>
          <a:p>
            <a:r>
              <a:t>A “sustainable pace” is an important organizational value – constant “panic mode” can lead to high resource turnover</a:t>
            </a:r>
          </a:p>
        </p:txBody>
      </p:sp>
      <p:sp>
        <p:nvSpPr>
          <p:cNvPr id="159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Heroics</a:t>
            </a:r>
          </a:p>
        </p:txBody>
      </p:sp>
    </p:spTree>
    <p:extLst>
      <p:ext uri="{BB962C8B-B14F-4D97-AF65-F5344CB8AC3E}">
        <p14:creationId xmlns:p14="http://schemas.microsoft.com/office/powerpoint/2010/main" val="296327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One party understands a theory, technology, or jargon, and uses this knowledge to intimidate or subjugate others in public or a meeting</a:t>
            </a:r>
          </a:p>
          <a:p>
            <a:r>
              <a:t>Fear of “not knowing” something can cause a more closed, less collaborative environment</a:t>
            </a:r>
          </a:p>
          <a:p>
            <a:r>
              <a:t>Can happen inadvertently and often stifles creativity within the team</a:t>
            </a:r>
          </a:p>
          <a:p>
            <a:pPr marL="0" indent="0"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r>
              <a:t>Team leaders should monitor for intellectual violence continuously, including their own behavior</a:t>
            </a:r>
          </a:p>
          <a:p>
            <a:r>
              <a:t>Teams must embrace mentorship instead of defensiveness</a:t>
            </a:r>
          </a:p>
        </p:txBody>
      </p:sp>
      <p:sp>
        <p:nvSpPr>
          <p:cNvPr id="164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Intellectual Violence</a:t>
            </a:r>
          </a:p>
        </p:txBody>
      </p:sp>
      <p:sp>
        <p:nvSpPr>
          <p:cNvPr id="165" name="TextBox 3"/>
          <p:cNvSpPr txBox="1"/>
          <p:nvPr/>
        </p:nvSpPr>
        <p:spPr>
          <a:xfrm>
            <a:off x="164253" y="6541886"/>
            <a:ext cx="11905828" cy="225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100"/>
            </a:lvl1pPr>
          </a:lstStyle>
          <a:p>
            <a:r>
              <a:t>Brown, William J., Malveau, Raphael C., McCormick, Hays W., Mowbray, Thomas J. Anti-Patterns - Refactoring software, architectures, and projects in crisis. John Wiley &amp; Sons. p. 243. 1998.</a:t>
            </a:r>
          </a:p>
        </p:txBody>
      </p:sp>
    </p:spTree>
    <p:extLst>
      <p:ext uri="{BB962C8B-B14F-4D97-AF65-F5344CB8AC3E}">
        <p14:creationId xmlns:p14="http://schemas.microsoft.com/office/powerpoint/2010/main" val="391787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SzTx/>
              <a:buNone/>
            </a:pPr>
            <a:r>
              <a:t>A single member of the team constantly causes disruption within the team environment affecting the outcomes the team is working towards</a:t>
            </a:r>
          </a:p>
          <a:p>
            <a:pPr>
              <a:lnSpc>
                <a:spcPct val="90000"/>
              </a:lnSpc>
            </a:pPr>
            <a:r>
              <a:t>Can be exasperated by tight deadlines, limited resources, or difficult work</a:t>
            </a:r>
          </a:p>
          <a:p>
            <a:pPr>
              <a:lnSpc>
                <a:spcPct val="90000"/>
              </a:lnSpc>
            </a:pPr>
            <a:r>
              <a:t>Loose cannons often prioritize workplace politics above substantive work</a:t>
            </a:r>
          </a:p>
          <a:p>
            <a:pPr>
              <a:lnSpc>
                <a:spcPct val="90000"/>
              </a:lnSpc>
            </a:pPr>
            <a:r>
              <a:t>May have long-term effects such as degrading stakeholder relations or team members leaving rather than continue to work with the loose cannon</a:t>
            </a:r>
          </a:p>
          <a:p>
            <a:pPr marL="0" indent="0">
              <a:lnSpc>
                <a:spcPct val="90000"/>
              </a:lnSpc>
              <a:buSzTx/>
              <a:buNone/>
              <a:defRPr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>
              <a:lnSpc>
                <a:spcPct val="90000"/>
              </a:lnSpc>
            </a:pPr>
            <a:r>
              <a:t>Personal attention by the team leader (mentoring, one-on-one time) may help address the individual causes directly</a:t>
            </a:r>
          </a:p>
          <a:p>
            <a:pPr>
              <a:lnSpc>
                <a:spcPct val="90000"/>
              </a:lnSpc>
            </a:pPr>
            <a:r>
              <a:t>Isolation (work from home, separate office location) or termination of the loose cannon may become necessary</a:t>
            </a:r>
          </a:p>
        </p:txBody>
      </p:sp>
      <p:sp>
        <p:nvSpPr>
          <p:cNvPr id="170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Loose Cannon</a:t>
            </a:r>
          </a:p>
        </p:txBody>
      </p:sp>
    </p:spTree>
    <p:extLst>
      <p:ext uri="{BB962C8B-B14F-4D97-AF65-F5344CB8AC3E}">
        <p14:creationId xmlns:p14="http://schemas.microsoft.com/office/powerpoint/2010/main" val="1373694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Poor relations between individual stakeholders (the customer, other teams, etc.) can have a significant impact on the viability of any project</a:t>
            </a:r>
          </a:p>
          <a:p>
            <a:pPr marL="254596" indent="-254596" defTabSz="678925">
              <a:defRPr sz="2376"/>
            </a:pPr>
            <a:r>
              <a:t>Different agendas, motivators, influencers, and personality types can cause friction</a:t>
            </a:r>
          </a:p>
          <a:p>
            <a:pPr marL="254596" indent="-254596" defTabSz="678925">
              <a:defRPr sz="2376"/>
            </a:pPr>
            <a:r>
              <a:t>Contract negotiation, financial risk, and market forces can exasperate the situation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Limiting contact, such as having one “point person” for each group can be effective, especially if conflicting information is coming from multiple sources</a:t>
            </a:r>
          </a:p>
          <a:p>
            <a:pPr marL="254596" indent="-254596" defTabSz="678925">
              <a:defRPr sz="2376"/>
            </a:pPr>
            <a:r>
              <a:t>Eliminating stressors by engaging in appropriate planning and risk management can be effective</a:t>
            </a:r>
          </a:p>
          <a:p>
            <a:pPr marL="254596" indent="-254596" defTabSz="678925">
              <a:defRPr sz="2376"/>
            </a:pPr>
            <a:r>
              <a:t>Consistent, clear communication is key</a:t>
            </a:r>
          </a:p>
        </p:txBody>
      </p:sp>
      <p:sp>
        <p:nvSpPr>
          <p:cNvPr id="175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Team Pitfall: Poor Project Team/Stakeholder Relations</a:t>
            </a:r>
          </a:p>
        </p:txBody>
      </p:sp>
    </p:spTree>
    <p:extLst>
      <p:ext uri="{BB962C8B-B14F-4D97-AF65-F5344CB8AC3E}">
        <p14:creationId xmlns:p14="http://schemas.microsoft.com/office/powerpoint/2010/main" val="109434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marL="0" indent="0" defTabSz="678925">
              <a:buSzTx/>
              <a:buNone/>
              <a:defRPr sz="2376"/>
            </a:pPr>
            <a:r>
              <a:t>Optimism, uncertainty, or ignorance can lead to inappropriate assumptions and poor decision making by project leaders and team members</a:t>
            </a:r>
          </a:p>
          <a:p>
            <a:pPr marL="254596" indent="-254596" defTabSz="678925">
              <a:defRPr sz="2376"/>
            </a:pPr>
            <a:r>
              <a:t>Can lead to insufficient planning, ignored risks, and overly optimistic schedules</a:t>
            </a:r>
          </a:p>
          <a:p>
            <a:pPr marL="254596" indent="-254596" defTabSz="678925">
              <a:defRPr sz="2376"/>
            </a:pPr>
            <a:r>
              <a:t>Often includes assumptions that outsourced/contracted work will be delivered on time and with sufficient attention to quality</a:t>
            </a:r>
          </a:p>
          <a:p>
            <a:pPr marL="254596" indent="-254596" defTabSz="678925">
              <a:defRPr sz="2376"/>
            </a:pPr>
            <a:r>
              <a:t>Regressive renegotiation can lead teams to promise an expanded scope in exchange for an extended deadline, leaving the project even further behind</a:t>
            </a:r>
          </a:p>
          <a:p>
            <a:pPr marL="0" indent="0" defTabSz="678925">
              <a:buSzTx/>
              <a:buNone/>
              <a:defRPr sz="2376" b="1">
                <a:latin typeface="+mn-lt"/>
                <a:ea typeface="+mn-ea"/>
                <a:cs typeface="+mn-cs"/>
                <a:sym typeface="Helvetica"/>
              </a:defRPr>
            </a:pPr>
            <a:r>
              <a:t>The Fix:</a:t>
            </a:r>
          </a:p>
          <a:p>
            <a:pPr marL="254596" indent="-254596" defTabSz="678925">
              <a:defRPr sz="2376"/>
            </a:pPr>
            <a:r>
              <a:t>Schedules and risk scenarios should be considered carefully when creating schedules</a:t>
            </a:r>
          </a:p>
          <a:p>
            <a:pPr marL="254596" indent="-254596" defTabSz="678925">
              <a:defRPr sz="2376"/>
            </a:pPr>
            <a:r>
              <a:t>If the team tends to avoid negativity, they may also fail to consider legitimate issues</a:t>
            </a:r>
          </a:p>
        </p:txBody>
      </p:sp>
      <p:sp>
        <p:nvSpPr>
          <p:cNvPr id="180" name="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Team Pitfall: Wishful Thinking</a:t>
            </a:r>
          </a:p>
        </p:txBody>
      </p:sp>
    </p:spTree>
    <p:extLst>
      <p:ext uri="{BB962C8B-B14F-4D97-AF65-F5344CB8AC3E}">
        <p14:creationId xmlns:p14="http://schemas.microsoft.com/office/powerpoint/2010/main" val="669999777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43688</TotalTime>
  <Words>1439</Words>
  <Application>Microsoft Macintosh PowerPoint</Application>
  <PresentationFormat>Widescreen</PresentationFormat>
  <Paragraphs>137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ProjectLeadership</vt:lpstr>
      <vt:lpstr>Mini-Module:  Common Team Pitfalls</vt:lpstr>
      <vt:lpstr>Team Pitfall: Blamestorming</vt:lpstr>
      <vt:lpstr>Team Pitfall: Blowhard Jamboree </vt:lpstr>
      <vt:lpstr>Team Pitfall: Groupthink</vt:lpstr>
      <vt:lpstr>Team Pitfall: Heroics</vt:lpstr>
      <vt:lpstr>Team Pitfall: Intellectual Violence</vt:lpstr>
      <vt:lpstr>Team Pitfall: Loose Cannon</vt:lpstr>
      <vt:lpstr>Team Pitfall: Poor Project Team/Stakeholder Relations</vt:lpstr>
      <vt:lpstr>Team Pitfall: Wishful Thinking</vt:lpstr>
      <vt:lpstr>Activity - Pitfalls and Culture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136</cp:revision>
  <dcterms:created xsi:type="dcterms:W3CDTF">2018-05-21T18:12:12Z</dcterms:created>
  <dcterms:modified xsi:type="dcterms:W3CDTF">2020-04-07T01:53:28Z</dcterms:modified>
</cp:coreProperties>
</file>