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6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 autoAdjust="0"/>
    <p:restoredTop sz="75233" autoAdjust="0"/>
  </p:normalViewPr>
  <p:slideViewPr>
    <p:cSldViewPr snapToGrid="0">
      <p:cViewPr varScale="1">
        <p:scale>
          <a:sx n="97" d="100"/>
          <a:sy n="97" d="100"/>
        </p:scale>
        <p:origin x="148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-136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chapter</a:t>
            </a:r>
            <a:r>
              <a:rPr lang="en-US" i="1" baseline="0" dirty="0"/>
              <a:t> 6</a:t>
            </a:r>
            <a:r>
              <a:rPr lang="fr-FR" i="1" baseline="0" dirty="0"/>
              <a:t>, section 6.1, pages 180-183 </a:t>
            </a:r>
            <a:r>
              <a:rPr lang="en-US" i="1" baseline="0" dirty="0"/>
              <a:t>of the Project Team Leadership and Communication book.  ISBN: 9781732378902 (Softcover), 9781732378919 (Hardcover).  These slides may only be posted or used in conjunction with the book in a training or classroom environment. Key terms (page 193)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r>
              <a:rPr lang="en-US" b="1" dirty="0"/>
              <a:t>Learning Objectives:</a:t>
            </a:r>
            <a:r>
              <a:rPr lang="en-US" b="0" baseline="0" dirty="0"/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7 common process and product pitfalls, including how to prevent them from occurring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baseline="0" dirty="0"/>
              <a:t>Activity: Classify common pitfalls by project phase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Activity:</a:t>
            </a:r>
            <a:r>
              <a:rPr lang="en-US" dirty="0"/>
              <a:t>  Activity – Pitfalls and Project Phase </a:t>
            </a:r>
            <a:r>
              <a:rPr lang="en-US" dirty="0">
                <a:effectLst/>
              </a:rPr>
              <a:t>(10 minutes)</a:t>
            </a:r>
          </a:p>
          <a:p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Outline: </a:t>
            </a:r>
            <a:r>
              <a:rPr lang="en-US" dirty="0">
                <a:effectLst/>
              </a:rPr>
              <a:t>(slides: 15 minutes, activity: 10 minutes)</a:t>
            </a:r>
            <a:endParaRPr lang="en-US" b="1" i="0" baseline="0" dirty="0"/>
          </a:p>
          <a:p>
            <a:pPr marL="171450" indent="-171450">
              <a:buSzPct val="100000"/>
              <a:buFont typeface="Arial"/>
              <a:buChar char="•"/>
            </a:pPr>
            <a:r>
              <a:rPr lang="en-US" dirty="0"/>
              <a:t>Process and Product Pitfalls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Analysis Paralysis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Death March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Fire Drill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Ineffectively Adding Resources to the Team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Rushing to Execution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Scope Creep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Silver Bullet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Activity – Pitfalls and Project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Chapter </a:t>
            </a:r>
            <a:r>
              <a:rPr lang="en-US" dirty="0"/>
              <a:t>6</a:t>
            </a:r>
            <a:r>
              <a:rPr dirty="0"/>
              <a:t> includes several additional support elements which could become classroom activities or discussion elements.</a:t>
            </a:r>
          </a:p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There are quite a few key terms defined on pages 193.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Review questions cover most of the chapter (page 193, answers on page 224).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exercises on pages 193-194 are designed to allow readers to apply and extend what they’ve learned.</a:t>
            </a:r>
          </a:p>
        </p:txBody>
      </p:sp>
    </p:spTree>
    <p:extLst>
      <p:ext uri="{BB962C8B-B14F-4D97-AF65-F5344CB8AC3E}">
        <p14:creationId xmlns:p14="http://schemas.microsoft.com/office/powerpoint/2010/main" val="251161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184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2788321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184-185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76332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185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52663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6" name="Shape 2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186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246334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1" name="Shape 2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186-187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74981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187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472346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1" name="Shape 2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187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279087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Corresponds to sections 6.2 and 6.3, pages 18</a:t>
            </a:r>
            <a:r>
              <a:rPr lang="en-US" dirty="0"/>
              <a:t>4</a:t>
            </a:r>
            <a:r>
              <a:rPr dirty="0"/>
              <a:t>-191 of the Project Team Leadership and Communication book.  Uses resources from the entirety of chapter 6.</a:t>
            </a:r>
          </a:p>
          <a:p>
            <a:endParaRPr dirty="0"/>
          </a:p>
          <a:p>
            <a:r>
              <a:rPr lang="en-US" sz="1200" i="1" dirty="0">
                <a:latin typeface="+mn-lt"/>
                <a:ea typeface="+mn-ea"/>
                <a:cs typeface="+mn-cs"/>
                <a:sym typeface="Helvetica"/>
              </a:rPr>
              <a:t>Note that this activity differs slightly from the whole-chapter activity of the same name</a:t>
            </a:r>
            <a:endParaRPr lang="en-US" dirty="0"/>
          </a:p>
          <a:p>
            <a:endParaRPr lang="en-US" dirty="0"/>
          </a:p>
          <a:p>
            <a:r>
              <a:rPr dirty="0"/>
              <a:t>10 minute activity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Learning Objective:</a:t>
            </a:r>
            <a:r>
              <a:rPr lang="en-US" b="0" baseline="0" dirty="0"/>
              <a:t> Classify common pitfalls by project phase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352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chapter 6, section 6.2, pages 180-183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/>
              <a:t>Mini-Module: </a:t>
            </a:r>
            <a:br>
              <a:rPr lang="en-US" dirty="0"/>
            </a:br>
            <a:r>
              <a:rPr lang="en-US" dirty="0"/>
              <a:t>Process and Product Pitfalls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/>
          <p:nvPr/>
        </p:nvSpPr>
        <p:spPr>
          <a:xfrm>
            <a:off x="960119" y="3005069"/>
            <a:ext cx="10271762" cy="1470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 defTabSz="685782">
              <a:defRPr sz="6000"/>
            </a:lvl1pPr>
          </a:lstStyle>
          <a:p>
            <a:r>
              <a:t>Questions / Discussion</a:t>
            </a:r>
          </a:p>
        </p:txBody>
      </p:sp>
    </p:spTree>
    <p:extLst>
      <p:ext uri="{BB962C8B-B14F-4D97-AF65-F5344CB8AC3E}">
        <p14:creationId xmlns:p14="http://schemas.microsoft.com/office/powerpoint/2010/main" val="267125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Teams demonstrate reluctance in moving out of the early/planning stages of a project into implementation</a:t>
            </a:r>
          </a:p>
          <a:p>
            <a:pPr marL="254596" indent="-254596" defTabSz="678925">
              <a:defRPr sz="2376"/>
            </a:pPr>
            <a:r>
              <a:t>Often caused by the fear of failure, unclear channels of accountability, micromanagement, or a problem which has no apparent solution</a:t>
            </a:r>
          </a:p>
          <a:p>
            <a:pPr marL="254596" indent="-254596" defTabSz="678925">
              <a:defRPr sz="2376"/>
            </a:pPr>
            <a:r>
              <a:t>“Death by planning,” an overly complex plan can increase projects costs significantly</a:t>
            </a:r>
          </a:p>
          <a:p>
            <a:pPr marL="254596" indent="-254596" defTabSz="678925">
              <a:defRPr sz="2376"/>
            </a:pPr>
            <a:r>
              <a:t>Too much time spent in early stages can cause schedule pressure later on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An incremental/cyclical process allows the team to plan/implement a bit at a time</a:t>
            </a:r>
          </a:p>
          <a:p>
            <a:pPr marL="254596" indent="-254596" defTabSz="678925">
              <a:defRPr sz="2376"/>
            </a:pPr>
            <a:r>
              <a:t>Creating and demonstrating prototypes can alleviate the risk of early missteps</a:t>
            </a:r>
          </a:p>
          <a:p>
            <a:pPr marL="254596" indent="-254596" defTabSz="678925">
              <a:defRPr sz="2376"/>
            </a:pPr>
            <a:r>
              <a:t>Leaders and teams must be willing to learn from failure (a non-operational mindset)</a:t>
            </a:r>
          </a:p>
        </p:txBody>
      </p:sp>
      <p:sp>
        <p:nvSpPr>
          <p:cNvPr id="185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Analysis Paralysis</a:t>
            </a:r>
          </a:p>
        </p:txBody>
      </p:sp>
      <p:sp>
        <p:nvSpPr>
          <p:cNvPr id="186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215-219. 1998.</a:t>
            </a:r>
          </a:p>
        </p:txBody>
      </p:sp>
    </p:spTree>
    <p:extLst>
      <p:ext uri="{BB962C8B-B14F-4D97-AF65-F5344CB8AC3E}">
        <p14:creationId xmlns:p14="http://schemas.microsoft.com/office/powerpoint/2010/main" val="95675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Projects in a “death march” are destined to fail and everyone knowns it, but the ones who can remedy the situation are unaware or unwilling to take action</a:t>
            </a:r>
          </a:p>
          <a:p>
            <a:pPr>
              <a:lnSpc>
                <a:spcPct val="90000"/>
              </a:lnSpc>
            </a:pPr>
            <a:r>
              <a:t>An unattainable goal, unreasonable deadline, or insufficient budget are causes</a:t>
            </a:r>
          </a:p>
          <a:p>
            <a:pPr>
              <a:lnSpc>
                <a:spcPct val="90000"/>
              </a:lnSpc>
            </a:pPr>
            <a:r>
              <a:t>Can have a devastating effect on team member morale and retention, especially long-term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Avoid committing to schedules and budgets before initial planning and estimates are completed</a:t>
            </a:r>
          </a:p>
          <a:p>
            <a:pPr>
              <a:lnSpc>
                <a:spcPct val="90000"/>
              </a:lnSpc>
            </a:pPr>
            <a:r>
              <a:t>Increase scheduling, budget, and tracking visibility to management</a:t>
            </a:r>
          </a:p>
          <a:p>
            <a:pPr>
              <a:lnSpc>
                <a:spcPct val="90000"/>
              </a:lnSpc>
            </a:pPr>
            <a:r>
              <a:t>Be sure to properly reward team members who have “stuck it out” or risk them leaving</a:t>
            </a:r>
          </a:p>
        </p:txBody>
      </p:sp>
      <p:sp>
        <p:nvSpPr>
          <p:cNvPr id="191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Death March</a:t>
            </a:r>
          </a:p>
        </p:txBody>
      </p:sp>
      <p:sp>
        <p:nvSpPr>
          <p:cNvPr id="192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 Yourdon, Edward. Death March: The Complete Software Developer’s Guide to Surviving ’Mission Impossible’ Projects. Prentice Hall. 1999.</a:t>
            </a:r>
          </a:p>
        </p:txBody>
      </p:sp>
    </p:spTree>
    <p:extLst>
      <p:ext uri="{BB962C8B-B14F-4D97-AF65-F5344CB8AC3E}">
        <p14:creationId xmlns:p14="http://schemas.microsoft.com/office/powerpoint/2010/main" val="250152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“Fire drills” are characterized by constantly shifting priorities and a disorganized, reactive project environment</a:t>
            </a:r>
          </a:p>
          <a:p>
            <a:r>
              <a:t>Can be caused by poor leadership ambiguous or constantly shifting goals, or a hesitation to begin or commit to a course of action</a:t>
            </a:r>
          </a:p>
          <a:p>
            <a:r>
              <a:t>Some team members prefer a “fire drill” environment because it can mask poor quality work or lack of individual productivity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One effective strategy is “project management sheltering,” where the team leader personally acts as a single liaison with the outside world, working to create a consistent, evenly-prioritized work environment for the team</a:t>
            </a:r>
          </a:p>
          <a:p>
            <a:r>
              <a:t>Eliminating the circumstances that lead to “fire drills” is the best fix</a:t>
            </a:r>
          </a:p>
        </p:txBody>
      </p:sp>
      <p:sp>
        <p:nvSpPr>
          <p:cNvPr id="197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Fire Drill</a:t>
            </a:r>
          </a:p>
        </p:txBody>
      </p:sp>
      <p:sp>
        <p:nvSpPr>
          <p:cNvPr id="198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262-264. 1998.</a:t>
            </a:r>
          </a:p>
        </p:txBody>
      </p:sp>
    </p:spTree>
    <p:extLst>
      <p:ext uri="{BB962C8B-B14F-4D97-AF65-F5344CB8AC3E}">
        <p14:creationId xmlns:p14="http://schemas.microsoft.com/office/powerpoint/2010/main" val="336885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5"/>
            <a:ext cx="10972800" cy="4803659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Adding resources who don’t have proper skills/training or who are ineffectively managed can result in less productivity than expected</a:t>
            </a:r>
          </a:p>
          <a:p>
            <a:pPr marL="254596" indent="-254596" defTabSz="678925">
              <a:defRPr sz="2376"/>
            </a:pPr>
            <a:r>
              <a:t>Teams that hire external contractors often don’t manage them effectively</a:t>
            </a:r>
          </a:p>
          <a:p>
            <a:pPr marL="254596" indent="-254596" defTabSz="678925">
              <a:defRPr sz="2376"/>
            </a:pPr>
            <a:r>
              <a:t>Adding people to an already late project hoping to “catch up” can leave the team even further behind</a:t>
            </a:r>
          </a:p>
          <a:p>
            <a:pPr marL="254596" indent="-254596" defTabSz="678925">
              <a:defRPr sz="2376"/>
            </a:pPr>
            <a:r>
              <a:t>Group work can introduce the opportunity for “social loafing,” allowing individuals to expend less effort (without being noticed) than if they worked alone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Understand that introducing new team members will require a large initial commitment and effort before gains are realized</a:t>
            </a:r>
          </a:p>
          <a:p>
            <a:pPr marL="254596" indent="-254596" defTabSz="678925">
              <a:defRPr sz="2376"/>
            </a:pPr>
            <a:r>
              <a:t>Engage current team members in bringing new ones “up to speed”</a:t>
            </a:r>
          </a:p>
        </p:txBody>
      </p:sp>
      <p:sp>
        <p:nvSpPr>
          <p:cNvPr id="20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665209">
              <a:defRPr sz="3783"/>
            </a:pPr>
            <a:r>
              <a:t>Process/Product Pitfall: </a:t>
            </a:r>
            <a:br/>
            <a:r>
              <a:t>Ineffectively Adding Resources to the Team</a:t>
            </a:r>
          </a:p>
        </p:txBody>
      </p:sp>
      <p:sp>
        <p:nvSpPr>
          <p:cNvPr id="204" name="TextBox 3"/>
          <p:cNvSpPr txBox="1"/>
          <p:nvPr/>
        </p:nvSpPr>
        <p:spPr>
          <a:xfrm>
            <a:off x="164253" y="6403862"/>
            <a:ext cx="11905828" cy="390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100"/>
            </a:pPr>
            <a:r>
              <a:t>Brooks, Frederick P., Jr. The Mythical Man-Month. Addison-Wesley. 1975. </a:t>
            </a:r>
            <a:br/>
            <a:r>
              <a:t>Latane, B., Williams, K., and Harkins, S. Many Hands Make Light the Work: The Causes and Consequences of Social Loafing. Journal of Personality and Social Psychology, 37(6), p. 822-832.1979.</a:t>
            </a:r>
          </a:p>
        </p:txBody>
      </p:sp>
    </p:spTree>
    <p:extLst>
      <p:ext uri="{BB962C8B-B14F-4D97-AF65-F5344CB8AC3E}">
        <p14:creationId xmlns:p14="http://schemas.microsoft.com/office/powerpoint/2010/main" val="93451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Attempting to show “real” progress sooner, the project spends less time in the initiation and planning phases so that they can enter the execution phase sooner</a:t>
            </a:r>
          </a:p>
          <a:p>
            <a:pPr marL="254596" indent="-254596" defTabSz="678925">
              <a:defRPr sz="2376"/>
            </a:pPr>
            <a:r>
              <a:t>Early project phases require more discipline, forethought, and may bring more pressure from the customer or management who have less visibility of progress</a:t>
            </a:r>
          </a:p>
          <a:p>
            <a:pPr marL="254596" indent="-254596" defTabSz="678925">
              <a:defRPr sz="2376" i="1">
                <a:latin typeface="+mn-lt"/>
                <a:ea typeface="+mn-ea"/>
                <a:cs typeface="+mn-cs"/>
                <a:sym typeface="Helvetica"/>
              </a:defRPr>
            </a:pPr>
            <a:r>
              <a:t>Upstream</a:t>
            </a:r>
            <a:r>
              <a:rPr i="0">
                <a:latin typeface="+mj-lt"/>
                <a:ea typeface="+mj-ea"/>
                <a:cs typeface="+mj-cs"/>
                <a:sym typeface="Calibri"/>
              </a:rPr>
              <a:t> activities such as design iterations, thorough estimation, risk management, and formal approval/signoff are often skipped, leading to issues </a:t>
            </a:r>
            <a:r>
              <a:t>downstream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Properly consider early project activities, giving early achievements recognition similar to those in the execution phase</a:t>
            </a:r>
          </a:p>
          <a:p>
            <a:pPr marL="254596" indent="-254596" defTabSz="678925">
              <a:defRPr sz="2376"/>
            </a:pPr>
            <a:r>
              <a:t>Retrospectives and lessons learned from previous projects will often call for increased early-project efforts (planning, estimation, stakeholder analysis, etc.)</a:t>
            </a:r>
          </a:p>
        </p:txBody>
      </p:sp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78925">
              <a:defRPr sz="4356"/>
            </a:lvl1pPr>
          </a:lstStyle>
          <a:p>
            <a:r>
              <a:t>Process/Product Pitfall: Rushing to Execution</a:t>
            </a:r>
          </a:p>
        </p:txBody>
      </p:sp>
    </p:spTree>
    <p:extLst>
      <p:ext uri="{BB962C8B-B14F-4D97-AF65-F5344CB8AC3E}">
        <p14:creationId xmlns:p14="http://schemas.microsoft.com/office/powerpoint/2010/main" val="148638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As the project progresses, new requirements/specifications are slowly added.  Eventually, this has a major cumulative effect on the schedule or resources.</a:t>
            </a:r>
          </a:p>
          <a:p>
            <a:pPr marL="254596" indent="-254596" defTabSz="678925">
              <a:defRPr sz="2376"/>
            </a:pPr>
            <a:r>
              <a:t>Additional scope is just as likely to be added by the team as by the customer or other stakeholders</a:t>
            </a:r>
          </a:p>
          <a:p>
            <a:pPr marL="254596" indent="-254596" defTabSz="678925">
              <a:defRPr sz="2376"/>
            </a:pPr>
            <a:r>
              <a:t>Shortchanging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upstream</a:t>
            </a:r>
            <a:r>
              <a:t> activities such as writing a scope statement or detailed specifications increases the likelihood of scope creep</a:t>
            </a:r>
            <a:endParaRPr i="1">
              <a:latin typeface="+mn-lt"/>
              <a:ea typeface="+mn-ea"/>
              <a:cs typeface="+mn-cs"/>
              <a:sym typeface="Helvetica"/>
            </a:endParaRP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Implement strong “change management” controls such as signoff for scope changes</a:t>
            </a:r>
          </a:p>
          <a:p>
            <a:pPr marL="254596" indent="-254596" defTabSz="678925">
              <a:defRPr sz="2376"/>
            </a:pPr>
            <a:r>
              <a:t>Iterative or incremental (agile) methods allow for and even expect requirements/ specifications changes throughout the project.  Consider implementing them if needed</a:t>
            </a:r>
          </a:p>
        </p:txBody>
      </p:sp>
      <p:sp>
        <p:nvSpPr>
          <p:cNvPr id="214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Scope Creep</a:t>
            </a:r>
          </a:p>
        </p:txBody>
      </p:sp>
    </p:spTree>
    <p:extLst>
      <p:ext uri="{BB962C8B-B14F-4D97-AF65-F5344CB8AC3E}">
        <p14:creationId xmlns:p14="http://schemas.microsoft.com/office/powerpoint/2010/main" val="371587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A new tool, technology, technique, or process is thought to have a “magical” effect on projects.</a:t>
            </a:r>
          </a:p>
          <a:p>
            <a:r>
              <a:t>May be caused by marketing hype, previous success, or wishful thinking</a:t>
            </a:r>
          </a:p>
          <a:p>
            <a:r>
              <a:t>Can lead to poor performance or unrealistic estimates, ultimately leading to projects that are behind schedule</a:t>
            </a:r>
            <a:endParaRPr i="1">
              <a:latin typeface="+mn-lt"/>
              <a:ea typeface="+mn-ea"/>
              <a:cs typeface="+mn-cs"/>
              <a:sym typeface="Helvetica"/>
            </a:endParaRP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Manage “opportunities” like “risks,” carefully considering their chance of occurring as well as realistically analyzing their potential impact</a:t>
            </a:r>
          </a:p>
          <a:p>
            <a:r>
              <a:t>When introducing new tools, products, or processes, understand that adoption of new ideas takes time, possibly more than might be saved</a:t>
            </a:r>
          </a:p>
        </p:txBody>
      </p:sp>
      <p:sp>
        <p:nvSpPr>
          <p:cNvPr id="21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Silver Bullet</a:t>
            </a:r>
          </a:p>
        </p:txBody>
      </p:sp>
    </p:spTree>
    <p:extLst>
      <p:ext uri="{BB962C8B-B14F-4D97-AF65-F5344CB8AC3E}">
        <p14:creationId xmlns:p14="http://schemas.microsoft.com/office/powerpoint/2010/main" val="289589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609600" y="1600206"/>
            <a:ext cx="10972800" cy="1209901"/>
          </a:xfrm>
          <a:prstGeom prst="rect">
            <a:avLst/>
          </a:prstGeom>
        </p:spPr>
        <p:txBody>
          <a:bodyPr/>
          <a:lstStyle/>
          <a:p>
            <a:r>
              <a:rPr dirty="0"/>
              <a:t>Organize into teams of 3-4.  If your team were completing a project together, which pitfalls would be most likely in each of the 4 phases?  Rank from most to least likely.</a:t>
            </a:r>
          </a:p>
        </p:txBody>
      </p:sp>
      <p:sp>
        <p:nvSpPr>
          <p:cNvPr id="131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Activity – Pitfalls and Project Phase</a:t>
            </a:r>
          </a:p>
        </p:txBody>
      </p:sp>
      <p:sp>
        <p:nvSpPr>
          <p:cNvPr id="132" name="TextBox 3"/>
          <p:cNvSpPr txBox="1"/>
          <p:nvPr/>
        </p:nvSpPr>
        <p:spPr>
          <a:xfrm>
            <a:off x="1150984" y="2864506"/>
            <a:ext cx="4446492" cy="3046988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Pitfalls</a:t>
            </a:r>
          </a:p>
          <a:p>
            <a:pPr algn="ctr">
              <a:defRPr sz="2400"/>
            </a:pPr>
            <a:r>
              <a:rPr dirty="0"/>
              <a:t>Analysis Paralysis</a:t>
            </a:r>
          </a:p>
          <a:p>
            <a:pPr algn="ctr">
              <a:defRPr sz="2400"/>
            </a:pPr>
            <a:r>
              <a:rPr dirty="0"/>
              <a:t>Death March</a:t>
            </a:r>
          </a:p>
          <a:p>
            <a:pPr algn="ctr">
              <a:defRPr sz="2400"/>
            </a:pPr>
            <a:r>
              <a:rPr dirty="0"/>
              <a:t>Fire Drill</a:t>
            </a:r>
          </a:p>
          <a:p>
            <a:pPr algn="ctr">
              <a:defRPr sz="2400"/>
            </a:pPr>
            <a:r>
              <a:rPr lang="en-US" dirty="0"/>
              <a:t>Ineffectively Adding Resources</a:t>
            </a:r>
            <a:endParaRPr dirty="0"/>
          </a:p>
          <a:p>
            <a:pPr algn="ctr">
              <a:defRPr sz="2400"/>
            </a:pPr>
            <a:r>
              <a:rPr lang="en-US" dirty="0"/>
              <a:t>Rushing to Execution</a:t>
            </a:r>
          </a:p>
          <a:p>
            <a:pPr algn="ctr">
              <a:defRPr sz="2400"/>
            </a:pPr>
            <a:r>
              <a:rPr dirty="0"/>
              <a:t>Scope Creep</a:t>
            </a:r>
          </a:p>
          <a:p>
            <a:pPr algn="ctr">
              <a:defRPr sz="2400"/>
            </a:pPr>
            <a:r>
              <a:rPr dirty="0"/>
              <a:t>Silver Bullet</a:t>
            </a:r>
          </a:p>
        </p:txBody>
      </p:sp>
      <p:sp>
        <p:nvSpPr>
          <p:cNvPr id="133" name="TextBox 4"/>
          <p:cNvSpPr txBox="1"/>
          <p:nvPr/>
        </p:nvSpPr>
        <p:spPr>
          <a:xfrm>
            <a:off x="6542978" y="2907209"/>
            <a:ext cx="4446492" cy="187519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Project Phases</a:t>
            </a:r>
          </a:p>
          <a:p>
            <a:pPr algn="ctr">
              <a:defRPr sz="2400"/>
            </a:pPr>
            <a:r>
              <a:t>Conception / Initiation</a:t>
            </a:r>
          </a:p>
          <a:p>
            <a:pPr algn="ctr">
              <a:defRPr sz="2400"/>
            </a:pPr>
            <a:r>
              <a:t>Planning</a:t>
            </a:r>
          </a:p>
          <a:p>
            <a:pPr algn="ctr">
              <a:defRPr sz="2400"/>
            </a:pPr>
            <a:r>
              <a:t>Execution</a:t>
            </a:r>
          </a:p>
          <a:p>
            <a:pPr algn="ctr">
              <a:defRPr sz="2400"/>
            </a:pPr>
            <a: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1244255720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43695</TotalTime>
  <Words>1449</Words>
  <Application>Microsoft Macintosh PowerPoint</Application>
  <PresentationFormat>Widescreen</PresentationFormat>
  <Paragraphs>114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ProjectLeadership</vt:lpstr>
      <vt:lpstr>Mini-Module:  Process and Product Pitfalls</vt:lpstr>
      <vt:lpstr>Process/Product Pitfall: Analysis Paralysis</vt:lpstr>
      <vt:lpstr>Process/Product Pitfall: Death March</vt:lpstr>
      <vt:lpstr>Process/Product Pitfall: Fire Drill</vt:lpstr>
      <vt:lpstr>Process/Product Pitfall:  Ineffectively Adding Resources to the Team</vt:lpstr>
      <vt:lpstr>Process/Product Pitfall: Rushing to Execution</vt:lpstr>
      <vt:lpstr>Process/Product Pitfall: Scope Creep</vt:lpstr>
      <vt:lpstr>Process/Product Pitfall: Silver Bullet</vt:lpstr>
      <vt:lpstr>Activity – Pitfalls and Project Phase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138</cp:revision>
  <dcterms:created xsi:type="dcterms:W3CDTF">2018-05-21T18:12:12Z</dcterms:created>
  <dcterms:modified xsi:type="dcterms:W3CDTF">2020-04-07T02:00:08Z</dcterms:modified>
</cp:coreProperties>
</file>