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79" r:id="rId3"/>
    <p:sldId id="280" r:id="rId4"/>
    <p:sldId id="282" r:id="rId5"/>
    <p:sldId id="27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21" autoAdjust="0"/>
    <p:restoredTop sz="59341" autoAdjust="0"/>
  </p:normalViewPr>
  <p:slideViewPr>
    <p:cSldViewPr snapToGrid="0">
      <p:cViewPr varScale="1">
        <p:scale>
          <a:sx n="58" d="100"/>
          <a:sy n="58" d="100"/>
        </p:scale>
        <p:origin x="1086" y="60"/>
      </p:cViewPr>
      <p:guideLst>
        <p:guide orient="horz" pos="2160"/>
        <p:guide pos="3840"/>
      </p:guideLst>
    </p:cSldViewPr>
  </p:slideViewPr>
  <p:outlineViewPr>
    <p:cViewPr>
      <p:scale>
        <a:sx n="33" d="100"/>
        <a:sy n="33" d="100"/>
      </p:scale>
      <p:origin x="0" y="-168"/>
    </p:cViewPr>
  </p:outlineViewPr>
  <p:notesTextViewPr>
    <p:cViewPr>
      <p:scale>
        <a:sx n="100" d="100"/>
        <a:sy n="100" d="100"/>
      </p:scale>
      <p:origin x="0" y="0"/>
    </p:cViewPr>
  </p:notesTextViewPr>
  <p:notesViewPr>
    <p:cSldViewPr snapToGrid="0">
      <p:cViewPr varScale="1">
        <p:scale>
          <a:sx n="89" d="100"/>
          <a:sy n="89" d="100"/>
        </p:scale>
        <p:origin x="289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E6916A-2F30-4BD5-A05E-656FEC62A0E7}"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4432E4-4C49-4E27-8846-7ED75FA30D5D}" type="slidenum">
              <a:rPr lang="en-US" smtClean="0"/>
              <a:t>‹#›</a:t>
            </a:fld>
            <a:endParaRPr lang="en-US"/>
          </a:p>
        </p:txBody>
      </p:sp>
    </p:spTree>
    <p:extLst>
      <p:ext uri="{BB962C8B-B14F-4D97-AF65-F5344CB8AC3E}">
        <p14:creationId xmlns:p14="http://schemas.microsoft.com/office/powerpoint/2010/main" val="1960232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chapter 1, </a:t>
            </a:r>
            <a:r>
              <a:rPr lang="en-US" dirty="0" smtClean="0"/>
              <a:t>section 1.3. pages 5-7</a:t>
            </a:r>
            <a:r>
              <a:rPr lang="en-US" i="1" baseline="0" dirty="0" smtClean="0"/>
              <a:t> of the Project Team Leadership and Communication book.  ISBN: 9781732378902 (Softcover), 9781732378919 (Hardcover).  These slides may only be posted or used in conjunction with the book in a training or classroom environment.  Key terms (page 21) are often italicized on the slides.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baseline="0" dirty="0" smtClean="0"/>
          </a:p>
          <a:p>
            <a:r>
              <a:rPr lang="en-US" b="1" dirty="0" smtClean="0"/>
              <a:t>Learning Objectives:</a:t>
            </a:r>
            <a:r>
              <a:rPr lang="en-US" b="0" baseline="0" dirty="0" smtClean="0"/>
              <a:t> </a:t>
            </a:r>
          </a:p>
          <a:p>
            <a:pPr marL="171450" indent="-171450">
              <a:buFont typeface="Arial" panose="020B0604020202020204" pitchFamily="34" charset="0"/>
              <a:buChar char="•"/>
            </a:pPr>
            <a:r>
              <a:rPr lang="en-US" dirty="0" smtClean="0">
                <a:effectLst/>
              </a:rPr>
              <a:t>Describe 5 types of influence</a:t>
            </a:r>
          </a:p>
          <a:p>
            <a:pPr marL="171450" indent="-171450">
              <a:buFont typeface="Arial" panose="020B0604020202020204" pitchFamily="34" charset="0"/>
              <a:buChar char="•"/>
            </a:pPr>
            <a:r>
              <a:rPr lang="en-US" dirty="0" smtClean="0">
                <a:effectLst/>
              </a:rPr>
              <a:t>Recognize personal preferences and their relationship to influence</a:t>
            </a:r>
          </a:p>
          <a:p>
            <a:pPr marL="171450" indent="-171450">
              <a:buFont typeface="Arial" panose="020B0604020202020204" pitchFamily="34" charset="0"/>
              <a:buChar char="•"/>
            </a:pPr>
            <a:r>
              <a:rPr lang="en-US" dirty="0" smtClean="0">
                <a:effectLst/>
              </a:rPr>
              <a:t>Activity: </a:t>
            </a:r>
            <a:r>
              <a:rPr lang="en-US" dirty="0" smtClean="0"/>
              <a:t>Decide which type of influence is appropriate / inappropriate</a:t>
            </a:r>
            <a:r>
              <a:rPr lang="en-US" baseline="0" dirty="0" smtClean="0"/>
              <a:t> for multiple leadership styles</a:t>
            </a:r>
            <a:endParaRPr lang="en-US" dirty="0" smtClean="0"/>
          </a:p>
          <a:p>
            <a:endParaRPr lang="en-US" dirty="0" smtClean="0"/>
          </a:p>
          <a:p>
            <a:r>
              <a:rPr lang="en-US" b="1" dirty="0" smtClean="0"/>
              <a:t>Activity:</a:t>
            </a:r>
            <a:r>
              <a:rPr lang="en-US" dirty="0" smtClean="0"/>
              <a:t> Matching influence to leadership (5-10 minutes</a:t>
            </a:r>
            <a:r>
              <a:rPr lang="en-US" dirty="0" smtClean="0"/>
              <a:t>)</a:t>
            </a:r>
          </a:p>
          <a:p>
            <a:endParaRPr lang="en-US"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baseline="0" dirty="0" smtClean="0"/>
              <a:t>Outline</a:t>
            </a:r>
            <a:r>
              <a:rPr lang="en-US" b="1" i="0" baseline="0" dirty="0" smtClean="0"/>
              <a:t>: </a:t>
            </a:r>
            <a:r>
              <a:rPr lang="en-US" dirty="0" smtClean="0">
                <a:effectLst/>
              </a:rPr>
              <a:t>(slides: 5-10 minutes, activity: 5-10 minutes)</a:t>
            </a:r>
            <a:endParaRPr lang="en-US" b="1" i="0"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Influence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Influence Types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Activity – Matching Influence to Leadership</a:t>
            </a:r>
            <a:endParaRPr lang="en-US" i="0" baseline="0"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1</a:t>
            </a:fld>
            <a:endParaRPr lang="en-US"/>
          </a:p>
        </p:txBody>
      </p:sp>
    </p:spTree>
    <p:extLst>
      <p:ext uri="{BB962C8B-B14F-4D97-AF65-F5344CB8AC3E}">
        <p14:creationId xmlns:p14="http://schemas.microsoft.com/office/powerpoint/2010/main" val="2829394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Corresponds to </a:t>
            </a:r>
            <a:r>
              <a:rPr lang="en-US" i="1" baseline="0" dirty="0" smtClean="0"/>
              <a:t>section 1.3, pages 5-7 of the Project Team Leadership and Communication book.</a:t>
            </a:r>
            <a:endParaRPr lang="en-US" i="1" dirty="0" smtClean="0"/>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next slide is the types of influence</a:t>
            </a:r>
          </a:p>
        </p:txBody>
      </p:sp>
      <p:sp>
        <p:nvSpPr>
          <p:cNvPr id="4" name="Slide Number Placeholder 3"/>
          <p:cNvSpPr>
            <a:spLocks noGrp="1"/>
          </p:cNvSpPr>
          <p:nvPr>
            <p:ph type="sldNum" sz="quarter" idx="10"/>
          </p:nvPr>
        </p:nvSpPr>
        <p:spPr/>
        <p:txBody>
          <a:bodyPr/>
          <a:lstStyle/>
          <a:p>
            <a:fld id="{EF4432E4-4C49-4E27-8846-7ED75FA30D5D}" type="slidenum">
              <a:rPr lang="en-US" smtClean="0"/>
              <a:t>2</a:t>
            </a:fld>
            <a:endParaRPr lang="en-US"/>
          </a:p>
        </p:txBody>
      </p:sp>
    </p:spTree>
    <p:extLst>
      <p:ext uri="{BB962C8B-B14F-4D97-AF65-F5344CB8AC3E}">
        <p14:creationId xmlns:p14="http://schemas.microsoft.com/office/powerpoint/2010/main" val="3720025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Corresponds to </a:t>
            </a:r>
            <a:r>
              <a:rPr lang="en-US" i="1" baseline="0" dirty="0" smtClean="0"/>
              <a:t>page 6 of the Project Team Leadership and Communication book.</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3</a:t>
            </a:fld>
            <a:endParaRPr lang="en-US"/>
          </a:p>
        </p:txBody>
      </p:sp>
    </p:spTree>
    <p:extLst>
      <p:ext uri="{BB962C8B-B14F-4D97-AF65-F5344CB8AC3E}">
        <p14:creationId xmlns:p14="http://schemas.microsoft.com/office/powerpoint/2010/main" val="2790986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sections 1.2 and 1.3, </a:t>
            </a:r>
            <a:r>
              <a:rPr lang="en-US" i="1" baseline="0" dirty="0" smtClean="0"/>
              <a:t>pages 2-7 of the Project Team Leadership and Communication book.  Uses resources from the entirety of chapter 1.</a:t>
            </a:r>
            <a:endParaRPr lang="en-US" dirty="0" smtClean="0"/>
          </a:p>
          <a:p>
            <a:endParaRPr lang="en-US" dirty="0" smtClean="0"/>
          </a:p>
          <a:p>
            <a:r>
              <a:rPr lang="en-US" dirty="0" smtClean="0"/>
              <a:t>5-10 minute activity</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Learning Objective: </a:t>
            </a:r>
            <a:r>
              <a:rPr lang="en-US" dirty="0" smtClean="0"/>
              <a:t>Decide which type of influence is appropriate / inappropriate</a:t>
            </a:r>
            <a:r>
              <a:rPr lang="en-US" baseline="0" dirty="0" smtClean="0"/>
              <a:t> for multiple leadership styles</a:t>
            </a:r>
            <a:endParaRPr lang="en-US" dirty="0" smtClean="0"/>
          </a:p>
          <a:p>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4</a:t>
            </a:fld>
            <a:endParaRPr lang="en-US"/>
          </a:p>
        </p:txBody>
      </p:sp>
    </p:spTree>
    <p:extLst>
      <p:ext uri="{BB962C8B-B14F-4D97-AF65-F5344CB8AC3E}">
        <p14:creationId xmlns:p14="http://schemas.microsoft.com/office/powerpoint/2010/main" val="4140990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Chapter 1 includes several additional support elements</a:t>
            </a:r>
            <a:r>
              <a:rPr lang="en-US" i="1" baseline="0" dirty="0" smtClean="0"/>
              <a:t> which could become classroom activities or discussion elements.</a:t>
            </a:r>
          </a:p>
          <a:p>
            <a:endParaRPr lang="en-US" i="1" baseline="0" dirty="0" smtClean="0"/>
          </a:p>
          <a:p>
            <a:pPr marL="171450" indent="-171450">
              <a:buFont typeface="Arial" panose="020B0604020202020204" pitchFamily="34" charset="0"/>
              <a:buChar char="•"/>
            </a:pPr>
            <a:r>
              <a:rPr lang="en-US" i="1" baseline="0" dirty="0" smtClean="0"/>
              <a:t>The chapter tool, entitled Chapter Tool: Who We Are as Leaders (section 1.8, pages 17-20) is designed to help readers explore their own motivators, influencers, and stakeholder experiences.  Students could rate the accuracy of the test with their own perceptions, compare results, and have discussions about each element.</a:t>
            </a:r>
          </a:p>
          <a:p>
            <a:pPr marL="171450" indent="-171450">
              <a:buFont typeface="Arial" panose="020B0604020202020204" pitchFamily="34" charset="0"/>
              <a:buChar char="•"/>
            </a:pPr>
            <a:r>
              <a:rPr lang="en-US" i="1" baseline="0" dirty="0" smtClean="0"/>
              <a:t>There are several key terms defined on page 21.</a:t>
            </a:r>
          </a:p>
          <a:p>
            <a:pPr marL="171450" indent="-171450">
              <a:buFont typeface="Arial" panose="020B0604020202020204" pitchFamily="34" charset="0"/>
              <a:buChar char="•"/>
            </a:pPr>
            <a:r>
              <a:rPr lang="en-US" i="1" baseline="0" dirty="0" smtClean="0"/>
              <a:t>Review questions cover most of the chapter (pages 21-22, answers on page 223).</a:t>
            </a:r>
          </a:p>
          <a:p>
            <a:pPr marL="171450" indent="-171450">
              <a:buFont typeface="Arial" panose="020B0604020202020204" pitchFamily="34" charset="0"/>
              <a:buChar char="•"/>
            </a:pPr>
            <a:r>
              <a:rPr lang="en-US" i="1" dirty="0" smtClean="0"/>
              <a:t>The exercises</a:t>
            </a:r>
            <a:r>
              <a:rPr lang="en-US" i="1" baseline="0" dirty="0" smtClean="0"/>
              <a:t> on page 22 are designed to allow readers to apply and extend what they’ve learned.</a:t>
            </a:r>
            <a:endParaRPr lang="en-US" i="1" dirty="0"/>
          </a:p>
        </p:txBody>
      </p:sp>
      <p:sp>
        <p:nvSpPr>
          <p:cNvPr id="4" name="Slide Number Placeholder 3"/>
          <p:cNvSpPr>
            <a:spLocks noGrp="1"/>
          </p:cNvSpPr>
          <p:nvPr>
            <p:ph type="sldNum" sz="quarter" idx="10"/>
          </p:nvPr>
        </p:nvSpPr>
        <p:spPr/>
        <p:txBody>
          <a:bodyPr/>
          <a:lstStyle/>
          <a:p>
            <a:fld id="{EF4432E4-4C49-4E27-8846-7ED75FA30D5D}" type="slidenum">
              <a:rPr lang="en-US" smtClean="0"/>
              <a:t>5</a:t>
            </a:fld>
            <a:endParaRPr lang="en-US"/>
          </a:p>
        </p:txBody>
      </p:sp>
    </p:spTree>
    <p:extLst>
      <p:ext uri="{BB962C8B-B14F-4D97-AF65-F5344CB8AC3E}">
        <p14:creationId xmlns:p14="http://schemas.microsoft.com/office/powerpoint/2010/main" val="4187355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5"/>
          <p:cNvSpPr/>
          <p:nvPr/>
        </p:nvSpPr>
        <p:spPr>
          <a:xfrm>
            <a:off x="11044472" y="978639"/>
            <a:ext cx="11430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914400" y="3886200"/>
            <a:ext cx="10363200" cy="175260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914400" y="2130434"/>
            <a:ext cx="10363200" cy="1470025"/>
          </a:xfrm>
        </p:spPr>
        <p:txBody>
          <a:bodyPr>
            <a:normAutofit/>
          </a:bodyPr>
          <a:lstStyle>
            <a:lvl1pPr>
              <a:defRPr sz="6000"/>
            </a:lvl1pPr>
          </a:lstStyle>
          <a:p>
            <a:r>
              <a:rPr lang="en-US" smtClean="0"/>
              <a:t>Click to edit Master title style</a:t>
            </a:r>
            <a:endParaRPr lang="en-US" dirty="0"/>
          </a:p>
        </p:txBody>
      </p:sp>
      <p:sp>
        <p:nvSpPr>
          <p:cNvPr id="136" name="Rectangle 135"/>
          <p:cNvSpPr/>
          <p:nvPr/>
        </p:nvSpPr>
        <p:spPr>
          <a:xfrm>
            <a:off x="7560207" y="445848"/>
            <a:ext cx="1905000" cy="167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37" name="Footer Placeholder 4"/>
          <p:cNvSpPr>
            <a:spLocks noGrp="1"/>
          </p:cNvSpPr>
          <p:nvPr>
            <p:ph type="ftr" sz="quarter" idx="11"/>
          </p:nvPr>
        </p:nvSpPr>
        <p:spPr>
          <a:xfrm>
            <a:off x="3505200" y="6489708"/>
            <a:ext cx="2895600" cy="365125"/>
          </a:xfrm>
          <a:prstGeom prst="rect">
            <a:avLst/>
          </a:prstGeom>
        </p:spPr>
        <p:txBody>
          <a:bodyPr/>
          <a:lstStyle/>
          <a:p>
            <a:endParaRPr lang="en-US"/>
          </a:p>
        </p:txBody>
      </p:sp>
      <p:sp>
        <p:nvSpPr>
          <p:cNvPr id="138" name="Hexagon 137"/>
          <p:cNvSpPr/>
          <p:nvPr/>
        </p:nvSpPr>
        <p:spPr>
          <a:xfrm>
            <a:off x="4069501" y="561543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0" name="Hexagon 139"/>
          <p:cNvSpPr/>
          <p:nvPr/>
        </p:nvSpPr>
        <p:spPr>
          <a:xfrm>
            <a:off x="1757559" y="604241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1" name="Hexagon 140"/>
          <p:cNvSpPr/>
          <p:nvPr/>
        </p:nvSpPr>
        <p:spPr>
          <a:xfrm>
            <a:off x="3299847" y="604241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2" name="Hexagon 141"/>
          <p:cNvSpPr/>
          <p:nvPr/>
        </p:nvSpPr>
        <p:spPr>
          <a:xfrm>
            <a:off x="6369541" y="6019720"/>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144" name="Hexagon 143"/>
          <p:cNvSpPr/>
          <p:nvPr/>
        </p:nvSpPr>
        <p:spPr>
          <a:xfrm>
            <a:off x="217161" y="6051914"/>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6" name="Hexagon 145"/>
          <p:cNvSpPr/>
          <p:nvPr/>
        </p:nvSpPr>
        <p:spPr>
          <a:xfrm>
            <a:off x="2531911" y="562101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7" name="Hexagon 146"/>
          <p:cNvSpPr/>
          <p:nvPr/>
        </p:nvSpPr>
        <p:spPr>
          <a:xfrm>
            <a:off x="989660" y="5636203"/>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8" name="Hexagon 147"/>
          <p:cNvSpPr/>
          <p:nvPr/>
        </p:nvSpPr>
        <p:spPr>
          <a:xfrm>
            <a:off x="5597689" y="5585380"/>
            <a:ext cx="990600" cy="868680"/>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1" name="Hexagon 150"/>
          <p:cNvSpPr/>
          <p:nvPr/>
        </p:nvSpPr>
        <p:spPr>
          <a:xfrm>
            <a:off x="4828797" y="6014377"/>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5" name="Hexagon 154"/>
          <p:cNvSpPr/>
          <p:nvPr/>
        </p:nvSpPr>
        <p:spPr>
          <a:xfrm>
            <a:off x="7913461" y="603529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9" name="Hexagon 158"/>
          <p:cNvSpPr/>
          <p:nvPr/>
        </p:nvSpPr>
        <p:spPr>
          <a:xfrm>
            <a:off x="7146285" y="5598080"/>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3" name="Hexagon 162"/>
          <p:cNvSpPr/>
          <p:nvPr/>
        </p:nvSpPr>
        <p:spPr>
          <a:xfrm>
            <a:off x="210985" y="-1404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4" name="Hexagon 163"/>
          <p:cNvSpPr/>
          <p:nvPr/>
        </p:nvSpPr>
        <p:spPr>
          <a:xfrm>
            <a:off x="8711852" y="40545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5" name="Hexagon 164"/>
          <p:cNvSpPr/>
          <p:nvPr/>
        </p:nvSpPr>
        <p:spPr>
          <a:xfrm>
            <a:off x="3304609" y="-20094"/>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6" name="Hexagon 165"/>
          <p:cNvSpPr/>
          <p:nvPr/>
        </p:nvSpPr>
        <p:spPr>
          <a:xfrm>
            <a:off x="4849660" y="-18812"/>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7" name="Hexagon 166"/>
          <p:cNvSpPr/>
          <p:nvPr/>
        </p:nvSpPr>
        <p:spPr>
          <a:xfrm>
            <a:off x="972991" y="125986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8" name="Hexagon 167"/>
          <p:cNvSpPr/>
          <p:nvPr/>
        </p:nvSpPr>
        <p:spPr>
          <a:xfrm>
            <a:off x="8711852" y="1254309"/>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9" name="Hexagon 168"/>
          <p:cNvSpPr/>
          <p:nvPr/>
        </p:nvSpPr>
        <p:spPr>
          <a:xfrm>
            <a:off x="4852835"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0" name="Hexagon 169"/>
          <p:cNvSpPr/>
          <p:nvPr/>
        </p:nvSpPr>
        <p:spPr>
          <a:xfrm>
            <a:off x="3304609"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1" name="Hexagon 170"/>
          <p:cNvSpPr/>
          <p:nvPr/>
        </p:nvSpPr>
        <p:spPr>
          <a:xfrm>
            <a:off x="984899" y="40579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2" name="Hexagon 171"/>
          <p:cNvSpPr/>
          <p:nvPr/>
        </p:nvSpPr>
        <p:spPr>
          <a:xfrm>
            <a:off x="4080615" y="1260855"/>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4" name="Hexagon 173"/>
          <p:cNvSpPr/>
          <p:nvPr/>
        </p:nvSpPr>
        <p:spPr>
          <a:xfrm>
            <a:off x="1752003" y="83605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6" name="Hexagon 175"/>
          <p:cNvSpPr/>
          <p:nvPr/>
        </p:nvSpPr>
        <p:spPr>
          <a:xfrm>
            <a:off x="2531911" y="125986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8" name="Hexagon 177"/>
          <p:cNvSpPr/>
          <p:nvPr/>
        </p:nvSpPr>
        <p:spPr>
          <a:xfrm>
            <a:off x="1765496" y="-11668"/>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9" name="Hexagon 178"/>
          <p:cNvSpPr/>
          <p:nvPr/>
        </p:nvSpPr>
        <p:spPr>
          <a:xfrm>
            <a:off x="4074265" y="406889"/>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0" name="Hexagon 179"/>
          <p:cNvSpPr/>
          <p:nvPr/>
        </p:nvSpPr>
        <p:spPr>
          <a:xfrm>
            <a:off x="2529531" y="40579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1" name="Hexagon 180"/>
          <p:cNvSpPr/>
          <p:nvPr/>
        </p:nvSpPr>
        <p:spPr>
          <a:xfrm>
            <a:off x="210985" y="84002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2" name="Hexagon 181"/>
          <p:cNvSpPr/>
          <p:nvPr/>
        </p:nvSpPr>
        <p:spPr>
          <a:xfrm>
            <a:off x="7934455" y="-8981"/>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3" name="Hexagon 182"/>
          <p:cNvSpPr/>
          <p:nvPr/>
        </p:nvSpPr>
        <p:spPr>
          <a:xfrm>
            <a:off x="6396755" y="-160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4" name="Hexagon 183"/>
          <p:cNvSpPr/>
          <p:nvPr/>
        </p:nvSpPr>
        <p:spPr>
          <a:xfrm>
            <a:off x="6384228" y="83208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5" name="Hexagon 184"/>
          <p:cNvSpPr/>
          <p:nvPr/>
        </p:nvSpPr>
        <p:spPr>
          <a:xfrm>
            <a:off x="7161756" y="41214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6" name="Hexagon 185"/>
          <p:cNvSpPr/>
          <p:nvPr/>
        </p:nvSpPr>
        <p:spPr>
          <a:xfrm>
            <a:off x="5624187" y="399614"/>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0" name="Hexagon 189"/>
          <p:cNvSpPr/>
          <p:nvPr/>
        </p:nvSpPr>
        <p:spPr>
          <a:xfrm>
            <a:off x="-6278" y="406889"/>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1" name="Hexagon 190"/>
          <p:cNvSpPr/>
          <p:nvPr/>
        </p:nvSpPr>
        <p:spPr>
          <a:xfrm>
            <a:off x="7934455" y="82659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2" name="Hexagon 191"/>
          <p:cNvSpPr/>
          <p:nvPr/>
        </p:nvSpPr>
        <p:spPr>
          <a:xfrm>
            <a:off x="7161593" y="125787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3" name="Hexagon 192"/>
          <p:cNvSpPr/>
          <p:nvPr/>
        </p:nvSpPr>
        <p:spPr>
          <a:xfrm>
            <a:off x="5622347" y="125358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7" name="Hexagon 196"/>
          <p:cNvSpPr/>
          <p:nvPr/>
        </p:nvSpPr>
        <p:spPr>
          <a:xfrm>
            <a:off x="8687813" y="561083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0" name="Hexagon 199"/>
          <p:cNvSpPr/>
          <p:nvPr/>
        </p:nvSpPr>
        <p:spPr>
          <a:xfrm>
            <a:off x="10237908" y="1250562"/>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1" name="Hexagon 200"/>
          <p:cNvSpPr/>
          <p:nvPr/>
        </p:nvSpPr>
        <p:spPr>
          <a:xfrm>
            <a:off x="10237908" y="-203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2" name="Hexagon 201"/>
          <p:cNvSpPr/>
          <p:nvPr/>
        </p:nvSpPr>
        <p:spPr>
          <a:xfrm>
            <a:off x="10237908" y="39659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3" name="Hexagon 202"/>
          <p:cNvSpPr/>
          <p:nvPr/>
        </p:nvSpPr>
        <p:spPr>
          <a:xfrm>
            <a:off x="9469741" y="-1591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4" name="Hexagon 203"/>
          <p:cNvSpPr/>
          <p:nvPr/>
        </p:nvSpPr>
        <p:spPr>
          <a:xfrm>
            <a:off x="9474349" y="829424"/>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5" name="Hexagon 204"/>
          <p:cNvSpPr/>
          <p:nvPr/>
        </p:nvSpPr>
        <p:spPr>
          <a:xfrm>
            <a:off x="11006755" y="815948"/>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6" name="Hexagon 205"/>
          <p:cNvSpPr/>
          <p:nvPr/>
        </p:nvSpPr>
        <p:spPr>
          <a:xfrm>
            <a:off x="11009929" y="-2866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7" name="Hexagon 206"/>
          <p:cNvSpPr/>
          <p:nvPr/>
        </p:nvSpPr>
        <p:spPr>
          <a:xfrm>
            <a:off x="11775331" y="1248155"/>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3" name="Hexagon 212"/>
          <p:cNvSpPr/>
          <p:nvPr/>
        </p:nvSpPr>
        <p:spPr>
          <a:xfrm>
            <a:off x="10218942" y="562724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4" name="Hexagon 213"/>
          <p:cNvSpPr/>
          <p:nvPr/>
        </p:nvSpPr>
        <p:spPr>
          <a:xfrm>
            <a:off x="9446244" y="6046896"/>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5" name="Hexagon 214"/>
          <p:cNvSpPr/>
          <p:nvPr/>
        </p:nvSpPr>
        <p:spPr>
          <a:xfrm>
            <a:off x="10980434" y="6015146"/>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8" name="Hexagon 206"/>
          <p:cNvSpPr/>
          <p:nvPr/>
        </p:nvSpPr>
        <p:spPr>
          <a:xfrm>
            <a:off x="11778096" y="396596"/>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19" name="Hexagon 206"/>
          <p:cNvSpPr/>
          <p:nvPr/>
        </p:nvSpPr>
        <p:spPr>
          <a:xfrm>
            <a:off x="11780160" y="-25136"/>
            <a:ext cx="417769"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0" name="Hexagon 200"/>
          <p:cNvSpPr/>
          <p:nvPr/>
        </p:nvSpPr>
        <p:spPr>
          <a:xfrm>
            <a:off x="8705025" y="-14951"/>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1" name="Hexagon 200"/>
          <p:cNvSpPr/>
          <p:nvPr/>
        </p:nvSpPr>
        <p:spPr>
          <a:xfrm>
            <a:off x="7160799" y="-578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2" name="Hexagon 200"/>
          <p:cNvSpPr/>
          <p:nvPr/>
        </p:nvSpPr>
        <p:spPr>
          <a:xfrm>
            <a:off x="5627407" y="-1528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3" name="Hexagon 200"/>
          <p:cNvSpPr/>
          <p:nvPr/>
        </p:nvSpPr>
        <p:spPr>
          <a:xfrm>
            <a:off x="4076162" y="-1905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4" name="Hexagon 200"/>
          <p:cNvSpPr/>
          <p:nvPr/>
        </p:nvSpPr>
        <p:spPr>
          <a:xfrm>
            <a:off x="2543279" y="-13628"/>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5" name="Hexagon 200"/>
          <p:cNvSpPr/>
          <p:nvPr/>
        </p:nvSpPr>
        <p:spPr>
          <a:xfrm>
            <a:off x="986353" y="-763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6" name="Hexagon 200"/>
          <p:cNvSpPr/>
          <p:nvPr/>
        </p:nvSpPr>
        <p:spPr>
          <a:xfrm>
            <a:off x="-172" y="-13963"/>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7" name="Hexagon 189"/>
          <p:cNvSpPr/>
          <p:nvPr/>
        </p:nvSpPr>
        <p:spPr>
          <a:xfrm>
            <a:off x="-6279" y="1254968"/>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9" name="Hexagon 200"/>
          <p:cNvSpPr/>
          <p:nvPr/>
        </p:nvSpPr>
        <p:spPr>
          <a:xfrm rot="10800000">
            <a:off x="10211799" y="643707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0" name="Hexagon 206"/>
          <p:cNvSpPr/>
          <p:nvPr/>
        </p:nvSpPr>
        <p:spPr>
          <a:xfrm rot="10800000">
            <a:off x="-1516" y="6469397"/>
            <a:ext cx="438414"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1" name="Hexagon 200"/>
          <p:cNvSpPr/>
          <p:nvPr/>
        </p:nvSpPr>
        <p:spPr>
          <a:xfrm rot="10800000">
            <a:off x="8678916" y="6442499"/>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2" name="Hexagon 200"/>
          <p:cNvSpPr/>
          <p:nvPr/>
        </p:nvSpPr>
        <p:spPr>
          <a:xfrm rot="10800000">
            <a:off x="7134690" y="645166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3" name="Hexagon 200"/>
          <p:cNvSpPr/>
          <p:nvPr/>
        </p:nvSpPr>
        <p:spPr>
          <a:xfrm rot="10800000">
            <a:off x="5601298" y="6442164"/>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4" name="Hexagon 200"/>
          <p:cNvSpPr/>
          <p:nvPr/>
        </p:nvSpPr>
        <p:spPr>
          <a:xfrm rot="10800000">
            <a:off x="4064567" y="643840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5" name="Hexagon 200"/>
          <p:cNvSpPr/>
          <p:nvPr/>
        </p:nvSpPr>
        <p:spPr>
          <a:xfrm rot="10800000">
            <a:off x="2531684" y="645833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6" name="Hexagon 200"/>
          <p:cNvSpPr/>
          <p:nvPr/>
        </p:nvSpPr>
        <p:spPr>
          <a:xfrm rot="10800000">
            <a:off x="989998" y="64726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7" name="Hexagon 200"/>
          <p:cNvSpPr/>
          <p:nvPr/>
        </p:nvSpPr>
        <p:spPr>
          <a:xfrm rot="10800000">
            <a:off x="11742974" y="6443726"/>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8" name="Hexagon 206"/>
          <p:cNvSpPr/>
          <p:nvPr/>
        </p:nvSpPr>
        <p:spPr>
          <a:xfrm rot="10800000">
            <a:off x="-1745" y="5619913"/>
            <a:ext cx="439031"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9" name="Hexagon 189"/>
          <p:cNvSpPr/>
          <p:nvPr/>
        </p:nvSpPr>
        <p:spPr>
          <a:xfrm rot="10800000">
            <a:off x="11750118" y="5592937"/>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Tree>
    <p:extLst>
      <p:ext uri="{BB962C8B-B14F-4D97-AF65-F5344CB8AC3E}">
        <p14:creationId xmlns:p14="http://schemas.microsoft.com/office/powerpoint/2010/main" val="26093075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B10F3204-F301-448C-9BE9-66AA9ACB5F98}"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765977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18989775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9311431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30832820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09600" y="6400809"/>
            <a:ext cx="1422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0F3204-F301-448C-9BE9-66AA9ACB5F98}" type="slidenum">
              <a:rPr lang="en-US" smtClean="0"/>
              <a:t>‹#›</a:t>
            </a:fld>
            <a:endParaRPr lang="en-US"/>
          </a:p>
        </p:txBody>
      </p:sp>
      <p:sp>
        <p:nvSpPr>
          <p:cNvPr id="11" name="Hexagon 10"/>
          <p:cNvSpPr/>
          <p:nvPr/>
        </p:nvSpPr>
        <p:spPr>
          <a:xfrm>
            <a:off x="11429998" y="236525"/>
            <a:ext cx="761127"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0440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0440"/>
              <a:gd name="connsiteY0" fmla="*/ 426983 h 853966"/>
              <a:gd name="connsiteX1" fmla="*/ 213492 w 760440"/>
              <a:gd name="connsiteY1" fmla="*/ 0 h 853966"/>
              <a:gd name="connsiteX2" fmla="*/ 760440 w 760440"/>
              <a:gd name="connsiteY2" fmla="*/ 0 h 853966"/>
              <a:gd name="connsiteX3" fmla="*/ 753296 w 760440"/>
              <a:gd name="connsiteY3" fmla="*/ 853966 h 853966"/>
              <a:gd name="connsiteX4" fmla="*/ 213492 w 760440"/>
              <a:gd name="connsiteY4" fmla="*/ 853966 h 853966"/>
              <a:gd name="connsiteX5" fmla="*/ 0 w 760440"/>
              <a:gd name="connsiteY5" fmla="*/ 426983 h 853966"/>
              <a:gd name="connsiteX0" fmla="*/ 0 w 763314"/>
              <a:gd name="connsiteY0" fmla="*/ 426983 h 853966"/>
              <a:gd name="connsiteX1" fmla="*/ 213492 w 763314"/>
              <a:gd name="connsiteY1" fmla="*/ 0 h 853966"/>
              <a:gd name="connsiteX2" fmla="*/ 760440 w 763314"/>
              <a:gd name="connsiteY2" fmla="*/ 0 h 853966"/>
              <a:gd name="connsiteX3" fmla="*/ 762821 w 763314"/>
              <a:gd name="connsiteY3" fmla="*/ 853966 h 853966"/>
              <a:gd name="connsiteX4" fmla="*/ 213492 w 763314"/>
              <a:gd name="connsiteY4" fmla="*/ 853966 h 853966"/>
              <a:gd name="connsiteX5" fmla="*/ 0 w 763314"/>
              <a:gd name="connsiteY5" fmla="*/ 426983 h 853966"/>
              <a:gd name="connsiteX0" fmla="*/ 0 w 761127"/>
              <a:gd name="connsiteY0" fmla="*/ 426983 h 853966"/>
              <a:gd name="connsiteX1" fmla="*/ 213492 w 761127"/>
              <a:gd name="connsiteY1" fmla="*/ 0 h 853966"/>
              <a:gd name="connsiteX2" fmla="*/ 760440 w 761127"/>
              <a:gd name="connsiteY2" fmla="*/ 0 h 853966"/>
              <a:gd name="connsiteX3" fmla="*/ 760440 w 761127"/>
              <a:gd name="connsiteY3" fmla="*/ 853966 h 853966"/>
              <a:gd name="connsiteX4" fmla="*/ 213492 w 761127"/>
              <a:gd name="connsiteY4" fmla="*/ 853966 h 853966"/>
              <a:gd name="connsiteX5" fmla="*/ 0 w 761127"/>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1127" h="853966">
                <a:moveTo>
                  <a:pt x="0" y="426983"/>
                </a:moveTo>
                <a:lnTo>
                  <a:pt x="213492" y="0"/>
                </a:lnTo>
                <a:lnTo>
                  <a:pt x="760440" y="0"/>
                </a:lnTo>
                <a:cubicBezTo>
                  <a:pt x="758059" y="284655"/>
                  <a:pt x="762821" y="569311"/>
                  <a:pt x="760440"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Hexagon 11"/>
          <p:cNvSpPr/>
          <p:nvPr/>
        </p:nvSpPr>
        <p:spPr>
          <a:xfrm>
            <a:off x="11429999" y="1085380"/>
            <a:ext cx="762822"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2822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2822"/>
              <a:gd name="connsiteY0" fmla="*/ 426983 h 853966"/>
              <a:gd name="connsiteX1" fmla="*/ 213492 w 762822"/>
              <a:gd name="connsiteY1" fmla="*/ 0 h 853966"/>
              <a:gd name="connsiteX2" fmla="*/ 762822 w 762822"/>
              <a:gd name="connsiteY2" fmla="*/ 0 h 853966"/>
              <a:gd name="connsiteX3" fmla="*/ 762822 w 762822"/>
              <a:gd name="connsiteY3" fmla="*/ 853966 h 853966"/>
              <a:gd name="connsiteX4" fmla="*/ 213492 w 762822"/>
              <a:gd name="connsiteY4" fmla="*/ 853966 h 853966"/>
              <a:gd name="connsiteX5" fmla="*/ 0 w 762822"/>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822" h="853966">
                <a:moveTo>
                  <a:pt x="0" y="426983"/>
                </a:moveTo>
                <a:lnTo>
                  <a:pt x="213492" y="0"/>
                </a:lnTo>
                <a:lnTo>
                  <a:pt x="762822" y="0"/>
                </a:lnTo>
                <a:lnTo>
                  <a:pt x="762822" y="853966"/>
                </a:ln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Hexagon 12"/>
          <p:cNvSpPr/>
          <p:nvPr/>
        </p:nvSpPr>
        <p:spPr>
          <a:xfrm>
            <a:off x="10660222" y="-1698"/>
            <a:ext cx="990600" cy="672991"/>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120624 w 990600"/>
              <a:gd name="connsiteY1" fmla="*/ 180975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246008 h 672991"/>
              <a:gd name="connsiteX1" fmla="*/ 120624 w 990600"/>
              <a:gd name="connsiteY1" fmla="*/ 0 h 672991"/>
              <a:gd name="connsiteX2" fmla="*/ 867596 w 990600"/>
              <a:gd name="connsiteY2" fmla="*/ 0 h 672991"/>
              <a:gd name="connsiteX3" fmla="*/ 990600 w 990600"/>
              <a:gd name="connsiteY3" fmla="*/ 246008 h 672991"/>
              <a:gd name="connsiteX4" fmla="*/ 777109 w 990600"/>
              <a:gd name="connsiteY4" fmla="*/ 672991 h 672991"/>
              <a:gd name="connsiteX5" fmla="*/ 213492 w 990600"/>
              <a:gd name="connsiteY5" fmla="*/ 672991 h 672991"/>
              <a:gd name="connsiteX6" fmla="*/ 0 w 990600"/>
              <a:gd name="connsiteY6" fmla="*/ 246008 h 672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0" h="672991">
                <a:moveTo>
                  <a:pt x="0" y="246008"/>
                </a:moveTo>
                <a:lnTo>
                  <a:pt x="120624" y="0"/>
                </a:lnTo>
                <a:lnTo>
                  <a:pt x="867596" y="0"/>
                </a:lnTo>
                <a:lnTo>
                  <a:pt x="990600" y="246008"/>
                </a:lnTo>
                <a:lnTo>
                  <a:pt x="777109" y="672991"/>
                </a:lnTo>
                <a:lnTo>
                  <a:pt x="213492" y="672991"/>
                </a:lnTo>
                <a:lnTo>
                  <a:pt x="0" y="246008"/>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Hexagon 13"/>
          <p:cNvSpPr/>
          <p:nvPr/>
        </p:nvSpPr>
        <p:spPr>
          <a:xfrm>
            <a:off x="11515722" y="128"/>
            <a:ext cx="678657" cy="248389"/>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0 w 907257"/>
              <a:gd name="connsiteY0" fmla="*/ 178594 h 426983"/>
              <a:gd name="connsiteX1" fmla="*/ 907257 w 907257"/>
              <a:gd name="connsiteY1" fmla="*/ 0 h 426983"/>
              <a:gd name="connsiteX2" fmla="*/ 693766 w 907257"/>
              <a:gd name="connsiteY2" fmla="*/ 426983 h 426983"/>
              <a:gd name="connsiteX3" fmla="*/ 130149 w 907257"/>
              <a:gd name="connsiteY3" fmla="*/ 426983 h 426983"/>
              <a:gd name="connsiteX4" fmla="*/ 0 w 907257"/>
              <a:gd name="connsiteY4" fmla="*/ 178594 h 426983"/>
              <a:gd name="connsiteX0" fmla="*/ 0 w 693766"/>
              <a:gd name="connsiteY0" fmla="*/ 7144 h 255533"/>
              <a:gd name="connsiteX1" fmla="*/ 566738 w 693766"/>
              <a:gd name="connsiteY1" fmla="*/ 0 h 255533"/>
              <a:gd name="connsiteX2" fmla="*/ 693766 w 693766"/>
              <a:gd name="connsiteY2" fmla="*/ 255533 h 255533"/>
              <a:gd name="connsiteX3" fmla="*/ 130149 w 693766"/>
              <a:gd name="connsiteY3" fmla="*/ 255533 h 255533"/>
              <a:gd name="connsiteX4" fmla="*/ 0 w 693766"/>
              <a:gd name="connsiteY4" fmla="*/ 7144 h 255533"/>
              <a:gd name="connsiteX0" fmla="*/ 0 w 693766"/>
              <a:gd name="connsiteY0" fmla="*/ 0 h 248389"/>
              <a:gd name="connsiteX1" fmla="*/ 678657 w 693766"/>
              <a:gd name="connsiteY1" fmla="*/ 0 h 248389"/>
              <a:gd name="connsiteX2" fmla="*/ 693766 w 693766"/>
              <a:gd name="connsiteY2" fmla="*/ 248389 h 248389"/>
              <a:gd name="connsiteX3" fmla="*/ 130149 w 693766"/>
              <a:gd name="connsiteY3" fmla="*/ 248389 h 248389"/>
              <a:gd name="connsiteX4" fmla="*/ 0 w 693766"/>
              <a:gd name="connsiteY4" fmla="*/ 0 h 248389"/>
              <a:gd name="connsiteX0" fmla="*/ 0 w 678657"/>
              <a:gd name="connsiteY0" fmla="*/ 0 h 248389"/>
              <a:gd name="connsiteX1" fmla="*/ 678657 w 678657"/>
              <a:gd name="connsiteY1" fmla="*/ 0 h 248389"/>
              <a:gd name="connsiteX2" fmla="*/ 677097 w 678657"/>
              <a:gd name="connsiteY2" fmla="*/ 248389 h 248389"/>
              <a:gd name="connsiteX3" fmla="*/ 130149 w 678657"/>
              <a:gd name="connsiteY3" fmla="*/ 248389 h 248389"/>
              <a:gd name="connsiteX4" fmla="*/ 0 w 678657"/>
              <a:gd name="connsiteY4" fmla="*/ 0 h 248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657" h="248389">
                <a:moveTo>
                  <a:pt x="0" y="0"/>
                </a:moveTo>
                <a:lnTo>
                  <a:pt x="678657" y="0"/>
                </a:lnTo>
                <a:lnTo>
                  <a:pt x="677097" y="248389"/>
                </a:lnTo>
                <a:lnTo>
                  <a:pt x="130149" y="248389"/>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398314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txStyles>
    <p:titleStyle>
      <a:lvl1pPr algn="ctr" defTabSz="685783" rtl="0" eaLnBrk="1" latinLnBrk="0" hangingPunct="1">
        <a:spcBef>
          <a:spcPct val="0"/>
        </a:spcBef>
        <a:buNone/>
        <a:defRPr sz="44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534" y="6541886"/>
            <a:ext cx="11997266" cy="261610"/>
          </a:xfrm>
          <a:prstGeom prst="rect">
            <a:avLst/>
          </a:prstGeom>
          <a:noFill/>
        </p:spPr>
        <p:txBody>
          <a:bodyPr wrap="square" rtlCol="0">
            <a:spAutoFit/>
          </a:bodyPr>
          <a:lstStyle>
            <a:defPPr>
              <a:defRPr lang="en-US"/>
            </a:defPPr>
            <a:lvl1pPr algn="r">
              <a:defRPr sz="1100">
                <a:effectLst>
                  <a:glow rad="101600">
                    <a:schemeClr val="bg1">
                      <a:alpha val="60000"/>
                    </a:schemeClr>
                  </a:glow>
                </a:effectLst>
              </a:defRPr>
            </a:lvl1pPr>
          </a:lstStyle>
          <a:p>
            <a:r>
              <a:rPr lang="en-US" dirty="0"/>
              <a:t> Designed for chapter 1, </a:t>
            </a:r>
            <a:r>
              <a:rPr lang="en-US" dirty="0" smtClean="0"/>
              <a:t>section 1.3. pages 5-7 </a:t>
            </a:r>
            <a:r>
              <a:rPr lang="en-US" dirty="0"/>
              <a:t>of </a:t>
            </a:r>
            <a:r>
              <a:rPr lang="en-US" i="1" dirty="0"/>
              <a:t>Project Team Leadership and Communication </a:t>
            </a:r>
            <a:r>
              <a:rPr lang="en-US" dirty="0"/>
              <a:t>by Samuel Malachowsky, ISBN 9781732378902, 9781732378919.</a:t>
            </a:r>
          </a:p>
        </p:txBody>
      </p:sp>
      <p:sp>
        <p:nvSpPr>
          <p:cNvPr id="7" name="Title 1"/>
          <p:cNvSpPr>
            <a:spLocks noGrp="1"/>
          </p:cNvSpPr>
          <p:nvPr>
            <p:ph type="ctrTitle"/>
          </p:nvPr>
        </p:nvSpPr>
        <p:spPr>
          <a:xfrm>
            <a:off x="914400" y="2130434"/>
            <a:ext cx="10363200" cy="3345456"/>
          </a:xfrm>
        </p:spPr>
        <p:txBody>
          <a:bodyPr>
            <a:normAutofit/>
          </a:bodyPr>
          <a:lstStyle/>
          <a:p>
            <a:r>
              <a:rPr lang="en-US" dirty="0" smtClean="0"/>
              <a:t>Mini-Module:</a:t>
            </a:r>
            <a:r>
              <a:rPr lang="en-US" dirty="0"/>
              <a:t/>
            </a:r>
            <a:br>
              <a:rPr lang="en-US" dirty="0"/>
            </a:br>
            <a:r>
              <a:rPr lang="en-US" dirty="0"/>
              <a:t>Influencing Others</a:t>
            </a:r>
          </a:p>
        </p:txBody>
      </p:sp>
    </p:spTree>
    <p:extLst>
      <p:ext uri="{BB962C8B-B14F-4D97-AF65-F5344CB8AC3E}">
        <p14:creationId xmlns:p14="http://schemas.microsoft.com/office/powerpoint/2010/main" val="2396646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Not just the leader; All team members have influence on their peers</a:t>
            </a:r>
          </a:p>
          <a:p>
            <a:r>
              <a:rPr lang="en-US" dirty="0" smtClean="0"/>
              <a:t>Can be positive or negative</a:t>
            </a:r>
          </a:p>
          <a:p>
            <a:r>
              <a:rPr lang="en-US" dirty="0" smtClean="0"/>
              <a:t>Choose appropriate combinations for each peer or team member</a:t>
            </a:r>
          </a:p>
          <a:p>
            <a:r>
              <a:rPr lang="en-US" dirty="0" smtClean="0"/>
              <a:t>Being the ‘boss’ isn’t enough</a:t>
            </a:r>
          </a:p>
        </p:txBody>
      </p:sp>
      <p:sp>
        <p:nvSpPr>
          <p:cNvPr id="2" name="Title 1"/>
          <p:cNvSpPr>
            <a:spLocks noGrp="1"/>
          </p:cNvSpPr>
          <p:nvPr>
            <p:ph type="title"/>
          </p:nvPr>
        </p:nvSpPr>
        <p:spPr/>
        <p:txBody>
          <a:bodyPr/>
          <a:lstStyle/>
          <a:p>
            <a:r>
              <a:rPr lang="en-US" dirty="0" smtClean="0"/>
              <a:t>Influence</a:t>
            </a:r>
            <a:endParaRPr lang="en-US" dirty="0"/>
          </a:p>
        </p:txBody>
      </p:sp>
    </p:spTree>
    <p:extLst>
      <p:ext uri="{BB962C8B-B14F-4D97-AF65-F5344CB8AC3E}">
        <p14:creationId xmlns:p14="http://schemas.microsoft.com/office/powerpoint/2010/main" val="2932978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Formal / Legitimate</a:t>
            </a:r>
          </a:p>
          <a:p>
            <a:pPr lvl="1"/>
            <a:r>
              <a:rPr lang="en-US" dirty="0" smtClean="0"/>
              <a:t>Classic title-based position of authority</a:t>
            </a:r>
          </a:p>
          <a:p>
            <a:r>
              <a:rPr lang="en-US" dirty="0" smtClean="0"/>
              <a:t>Penalty / Coercive</a:t>
            </a:r>
          </a:p>
          <a:p>
            <a:pPr lvl="1"/>
            <a:r>
              <a:rPr lang="en-US" dirty="0" smtClean="0"/>
              <a:t>The ability or fear of punishment such as demotion</a:t>
            </a:r>
          </a:p>
          <a:p>
            <a:r>
              <a:rPr lang="en-US" dirty="0" smtClean="0"/>
              <a:t>Reward</a:t>
            </a:r>
          </a:p>
          <a:p>
            <a:pPr lvl="1"/>
            <a:r>
              <a:rPr lang="en-US" dirty="0" smtClean="0"/>
              <a:t>The ability to reward</a:t>
            </a:r>
          </a:p>
          <a:p>
            <a:r>
              <a:rPr lang="en-US" dirty="0" smtClean="0"/>
              <a:t>Expert</a:t>
            </a:r>
          </a:p>
          <a:p>
            <a:pPr lvl="1"/>
            <a:r>
              <a:rPr lang="en-US" dirty="0" smtClean="0"/>
              <a:t>A superior level of skill, experience, or knowledge</a:t>
            </a:r>
          </a:p>
          <a:p>
            <a:r>
              <a:rPr lang="en-US" dirty="0" smtClean="0"/>
              <a:t>Referent</a:t>
            </a:r>
          </a:p>
          <a:p>
            <a:pPr lvl="1"/>
            <a:r>
              <a:rPr lang="en-US" dirty="0" smtClean="0"/>
              <a:t>Based on trust and respect, similar to the influence of trusted family members</a:t>
            </a:r>
            <a:endParaRPr lang="en-US" dirty="0"/>
          </a:p>
        </p:txBody>
      </p:sp>
      <p:sp>
        <p:nvSpPr>
          <p:cNvPr id="2" name="Title 1"/>
          <p:cNvSpPr>
            <a:spLocks noGrp="1"/>
          </p:cNvSpPr>
          <p:nvPr>
            <p:ph type="title"/>
          </p:nvPr>
        </p:nvSpPr>
        <p:spPr/>
        <p:txBody>
          <a:bodyPr/>
          <a:lstStyle/>
          <a:p>
            <a:r>
              <a:rPr lang="en-US" dirty="0" smtClean="0"/>
              <a:t>Influence Types</a:t>
            </a:r>
            <a:endParaRPr lang="en-US" dirty="0"/>
          </a:p>
        </p:txBody>
      </p:sp>
    </p:spTree>
    <p:extLst>
      <p:ext uri="{BB962C8B-B14F-4D97-AF65-F5344CB8AC3E}">
        <p14:creationId xmlns:p14="http://schemas.microsoft.com/office/powerpoint/2010/main" val="2922229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6"/>
            <a:ext cx="5091953" cy="4603588"/>
          </a:xfrm>
        </p:spPr>
        <p:txBody>
          <a:bodyPr>
            <a:normAutofit/>
          </a:bodyPr>
          <a:lstStyle/>
          <a:p>
            <a:pPr marL="0" indent="0">
              <a:buNone/>
            </a:pPr>
            <a:r>
              <a:rPr lang="en-US" dirty="0" smtClean="0"/>
              <a:t>As individuals or groups, answer the following question:</a:t>
            </a:r>
          </a:p>
          <a:p>
            <a:pPr marL="0" indent="0">
              <a:buNone/>
            </a:pPr>
            <a:r>
              <a:rPr lang="en-US" i="1" dirty="0" smtClean="0"/>
              <a:t>For each </a:t>
            </a:r>
            <a:r>
              <a:rPr lang="en-US" b="1" i="1" dirty="0" smtClean="0"/>
              <a:t>leadership style</a:t>
            </a:r>
            <a:r>
              <a:rPr lang="en-US" i="1" dirty="0" smtClean="0"/>
              <a:t>, which </a:t>
            </a:r>
            <a:r>
              <a:rPr lang="en-US" b="1" i="1" dirty="0" smtClean="0"/>
              <a:t>types of influence </a:t>
            </a:r>
            <a:r>
              <a:rPr lang="en-US" i="1" dirty="0" smtClean="0"/>
              <a:t>are:</a:t>
            </a:r>
          </a:p>
          <a:p>
            <a:pPr marL="757231" lvl="1" indent="-457200">
              <a:buFont typeface="+mj-lt"/>
              <a:buAutoNum type="arabicPeriod"/>
            </a:pPr>
            <a:r>
              <a:rPr lang="en-US" sz="2400" i="1" dirty="0"/>
              <a:t>Most likely or expected to be used</a:t>
            </a:r>
          </a:p>
          <a:p>
            <a:pPr marL="757231" lvl="1" indent="-457200">
              <a:buFont typeface="+mj-lt"/>
              <a:buAutoNum type="arabicPeriod"/>
            </a:pPr>
            <a:r>
              <a:rPr lang="en-US" sz="2400" i="1" dirty="0" smtClean="0"/>
              <a:t>Most likely to be effective</a:t>
            </a:r>
          </a:p>
          <a:p>
            <a:pPr marL="757231" lvl="1" indent="-457200">
              <a:buFont typeface="+mj-lt"/>
              <a:buAutoNum type="arabicPeriod"/>
            </a:pPr>
            <a:r>
              <a:rPr lang="en-US" sz="2400" i="1" dirty="0" smtClean="0"/>
              <a:t>Least likely to be effective</a:t>
            </a:r>
          </a:p>
        </p:txBody>
      </p:sp>
      <p:sp>
        <p:nvSpPr>
          <p:cNvPr id="3" name="Title 2"/>
          <p:cNvSpPr>
            <a:spLocks noGrp="1"/>
          </p:cNvSpPr>
          <p:nvPr>
            <p:ph type="title"/>
          </p:nvPr>
        </p:nvSpPr>
        <p:spPr/>
        <p:txBody>
          <a:bodyPr/>
          <a:lstStyle/>
          <a:p>
            <a:r>
              <a:rPr lang="en-US" dirty="0"/>
              <a:t>Activity – Matching </a:t>
            </a:r>
            <a:r>
              <a:rPr lang="en-US" dirty="0" smtClean="0"/>
              <a:t>Influence to Leadership</a:t>
            </a:r>
            <a:endParaRPr lang="en-US" dirty="0"/>
          </a:p>
        </p:txBody>
      </p:sp>
      <p:sp>
        <p:nvSpPr>
          <p:cNvPr id="4" name="TextBox 3"/>
          <p:cNvSpPr txBox="1"/>
          <p:nvPr/>
        </p:nvSpPr>
        <p:spPr>
          <a:xfrm>
            <a:off x="6436662" y="1605300"/>
            <a:ext cx="4446491" cy="2554545"/>
          </a:xfrm>
          <a:prstGeom prst="rect">
            <a:avLst/>
          </a:prstGeom>
          <a:noFill/>
          <a:ln>
            <a:solidFill>
              <a:schemeClr val="tx1"/>
            </a:solidFill>
          </a:ln>
        </p:spPr>
        <p:txBody>
          <a:bodyPr wrap="square" rtlCol="0">
            <a:spAutoFit/>
          </a:bodyPr>
          <a:lstStyle/>
          <a:p>
            <a:pPr algn="ctr"/>
            <a:r>
              <a:rPr lang="en-US" sz="2000" b="1" dirty="0" smtClean="0"/>
              <a:t>Leadership Styles</a:t>
            </a:r>
          </a:p>
          <a:p>
            <a:pPr algn="ctr"/>
            <a:r>
              <a:rPr lang="en-US" sz="2000" dirty="0" smtClean="0"/>
              <a:t>Affiliative</a:t>
            </a:r>
          </a:p>
          <a:p>
            <a:pPr algn="ctr"/>
            <a:r>
              <a:rPr lang="en-US" sz="2000" dirty="0" smtClean="0"/>
              <a:t>Authoritarian/Commanding/Autocratic</a:t>
            </a:r>
          </a:p>
          <a:p>
            <a:pPr algn="ctr"/>
            <a:r>
              <a:rPr lang="en-US" sz="2000" dirty="0" smtClean="0"/>
              <a:t>Coaching</a:t>
            </a:r>
          </a:p>
          <a:p>
            <a:pPr algn="ctr"/>
            <a:r>
              <a:rPr lang="en-US" sz="2000" dirty="0" smtClean="0"/>
              <a:t>Democratic</a:t>
            </a:r>
          </a:p>
          <a:p>
            <a:pPr algn="ctr"/>
            <a:r>
              <a:rPr lang="en-US" sz="2000" dirty="0" smtClean="0"/>
              <a:t>Laissez-faire</a:t>
            </a:r>
          </a:p>
          <a:p>
            <a:pPr algn="ctr"/>
            <a:r>
              <a:rPr lang="en-US" sz="2000" dirty="0" smtClean="0"/>
              <a:t>Pacesetting</a:t>
            </a:r>
          </a:p>
          <a:p>
            <a:pPr algn="ctr"/>
            <a:r>
              <a:rPr lang="en-US" sz="2000" dirty="0"/>
              <a:t>Transformational / Visionary</a:t>
            </a:r>
          </a:p>
        </p:txBody>
      </p:sp>
      <p:sp>
        <p:nvSpPr>
          <p:cNvPr id="5" name="TextBox 4"/>
          <p:cNvSpPr txBox="1"/>
          <p:nvPr/>
        </p:nvSpPr>
        <p:spPr>
          <a:xfrm>
            <a:off x="6436661" y="4345881"/>
            <a:ext cx="4446491" cy="1938992"/>
          </a:xfrm>
          <a:prstGeom prst="rect">
            <a:avLst/>
          </a:prstGeom>
          <a:noFill/>
          <a:ln>
            <a:solidFill>
              <a:schemeClr val="tx1"/>
            </a:solidFill>
          </a:ln>
        </p:spPr>
        <p:txBody>
          <a:bodyPr wrap="square" rtlCol="0">
            <a:spAutoFit/>
          </a:bodyPr>
          <a:lstStyle/>
          <a:p>
            <a:pPr algn="ctr"/>
            <a:r>
              <a:rPr lang="en-US" sz="2000" b="1" dirty="0" smtClean="0"/>
              <a:t>Types of Influence</a:t>
            </a:r>
          </a:p>
          <a:p>
            <a:pPr algn="ctr"/>
            <a:r>
              <a:rPr lang="en-US" sz="2000" dirty="0" smtClean="0"/>
              <a:t>Formal/Legitimate</a:t>
            </a:r>
          </a:p>
          <a:p>
            <a:pPr algn="ctr"/>
            <a:r>
              <a:rPr lang="en-US" sz="2000" dirty="0" smtClean="0"/>
              <a:t>Penalty/Coercive</a:t>
            </a:r>
          </a:p>
          <a:p>
            <a:pPr algn="ctr"/>
            <a:r>
              <a:rPr lang="en-US" sz="2000" dirty="0" smtClean="0"/>
              <a:t>Reward</a:t>
            </a:r>
          </a:p>
          <a:p>
            <a:pPr algn="ctr"/>
            <a:r>
              <a:rPr lang="en-US" sz="2000" dirty="0" smtClean="0"/>
              <a:t>Expert</a:t>
            </a:r>
          </a:p>
          <a:p>
            <a:pPr algn="ctr"/>
            <a:r>
              <a:rPr lang="en-US" sz="2000" dirty="0"/>
              <a:t>Referent</a:t>
            </a:r>
          </a:p>
        </p:txBody>
      </p:sp>
      <p:sp>
        <p:nvSpPr>
          <p:cNvPr id="6" name="TextBox 5"/>
          <p:cNvSpPr txBox="1"/>
          <p:nvPr/>
        </p:nvSpPr>
        <p:spPr>
          <a:xfrm>
            <a:off x="118534" y="6524953"/>
            <a:ext cx="11997266" cy="261610"/>
          </a:xfrm>
          <a:prstGeom prst="rect">
            <a:avLst/>
          </a:prstGeom>
          <a:noFill/>
        </p:spPr>
        <p:txBody>
          <a:bodyPr wrap="square" rtlCol="0">
            <a:spAutoFit/>
          </a:bodyPr>
          <a:lstStyle/>
          <a:p>
            <a:pPr algn="r"/>
            <a:r>
              <a:rPr lang="en-US" sz="1100" dirty="0" smtClean="0"/>
              <a:t>Malachowsky, Samuel. Project Team Leadership and Communication. </a:t>
            </a:r>
            <a:r>
              <a:rPr lang="en-US" sz="1100" dirty="0" err="1" smtClean="0"/>
              <a:t>Lintwood</a:t>
            </a:r>
            <a:r>
              <a:rPr lang="en-US" sz="1100" dirty="0" smtClean="0"/>
              <a:t> Press. 2018. p. 2-7.</a:t>
            </a:r>
          </a:p>
        </p:txBody>
      </p:sp>
    </p:spTree>
    <p:extLst>
      <p:ext uri="{BB962C8B-B14F-4D97-AF65-F5344CB8AC3E}">
        <p14:creationId xmlns:p14="http://schemas.microsoft.com/office/powerpoint/2010/main" val="1059108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14400" y="3005069"/>
            <a:ext cx="10363200" cy="1470025"/>
          </a:xfrm>
          <a:prstGeom prst="rect">
            <a:avLst/>
          </a:prstGeom>
        </p:spPr>
        <p:txBody>
          <a:bodyPr vert="horz" lIns="91440" tIns="45720" rIns="91440" bIns="45720" rtlCol="0" anchor="ctr">
            <a:normAutofit/>
          </a:bodyPr>
          <a:lstStyle>
            <a:lvl1pPr algn="ctr" defTabSz="685783" rtl="0" eaLnBrk="1" latinLnBrk="0" hangingPunct="1">
              <a:spcBef>
                <a:spcPct val="0"/>
              </a:spcBef>
              <a:buNone/>
              <a:defRPr sz="6000" kern="1200">
                <a:solidFill>
                  <a:schemeClr val="tx1"/>
                </a:solidFill>
                <a:latin typeface="+mj-lt"/>
                <a:ea typeface="+mj-ea"/>
                <a:cs typeface="+mj-cs"/>
              </a:defRPr>
            </a:lvl1pPr>
          </a:lstStyle>
          <a:p>
            <a:r>
              <a:rPr lang="en-US" smtClean="0"/>
              <a:t>Questions / Discussion</a:t>
            </a:r>
            <a:endParaRPr lang="en-US" dirty="0"/>
          </a:p>
        </p:txBody>
      </p:sp>
    </p:spTree>
    <p:extLst>
      <p:ext uri="{BB962C8B-B14F-4D97-AF65-F5344CB8AC3E}">
        <p14:creationId xmlns:p14="http://schemas.microsoft.com/office/powerpoint/2010/main" val="3644338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jectLeadershi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dershipBook3.potx" id="{FA589EC2-89E0-4490-BF87-66EAA3C17F0B}" vid="{9D6338BE-032C-45CD-9BF1-8912E18B15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LeadershipBook4</Template>
  <TotalTime>965</TotalTime>
  <Words>503</Words>
  <Application>Microsoft Office PowerPoint</Application>
  <PresentationFormat>Widescreen</PresentationFormat>
  <Paragraphs>73</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ProjectLeadership</vt:lpstr>
      <vt:lpstr>Mini-Module: Influencing Others</vt:lpstr>
      <vt:lpstr>Influence</vt:lpstr>
      <vt:lpstr>Influence Types</vt:lpstr>
      <vt:lpstr>Activity – Matching Influence to Leadership</vt:lpstr>
      <vt:lpstr>PowerPoint Presentation</vt:lpstr>
    </vt:vector>
  </TitlesOfParts>
  <Company>Rochester Institute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Leadership</dc:title>
  <dc:creator>Samuel Malachowsky</dc:creator>
  <cp:lastModifiedBy>Samuel Malachowsky</cp:lastModifiedBy>
  <cp:revision>72</cp:revision>
  <dcterms:created xsi:type="dcterms:W3CDTF">2018-05-21T18:12:12Z</dcterms:created>
  <dcterms:modified xsi:type="dcterms:W3CDTF">2018-11-20T15:50:07Z</dcterms:modified>
</cp:coreProperties>
</file>