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69" r:id="rId3"/>
    <p:sldId id="270" r:id="rId4"/>
    <p:sldId id="271" r:id="rId5"/>
    <p:sldId id="279" r:id="rId6"/>
    <p:sldId id="27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21" autoAdjust="0"/>
    <p:restoredTop sz="62912" autoAdjust="0"/>
  </p:normalViewPr>
  <p:slideViewPr>
    <p:cSldViewPr snapToGrid="0">
      <p:cViewPr varScale="1">
        <p:scale>
          <a:sx n="61" d="100"/>
          <a:sy n="61" d="100"/>
        </p:scale>
        <p:origin x="966" y="72"/>
      </p:cViewPr>
      <p:guideLst>
        <p:guide orient="horz" pos="2160"/>
        <p:guide pos="3840"/>
      </p:guideLst>
    </p:cSldViewPr>
  </p:slideViewPr>
  <p:outlineViewPr>
    <p:cViewPr>
      <p:scale>
        <a:sx n="33" d="100"/>
        <a:sy n="33" d="100"/>
      </p:scale>
      <p:origin x="0" y="-168"/>
    </p:cViewPr>
  </p:outlineViewPr>
  <p:notesTextViewPr>
    <p:cViewPr>
      <p:scale>
        <a:sx n="100" d="100"/>
        <a:sy n="100" d="100"/>
      </p:scale>
      <p:origin x="0" y="0"/>
    </p:cViewPr>
  </p:notesTextViewPr>
  <p:notesViewPr>
    <p:cSldViewPr snapToGrid="0">
      <p:cViewPr varScale="1">
        <p:scale>
          <a:sx n="89" d="100"/>
          <a:sy n="89" d="100"/>
        </p:scale>
        <p:origin x="289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E6916A-2F30-4BD5-A05E-656FEC62A0E7}"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4432E4-4C49-4E27-8846-7ED75FA30D5D}" type="slidenum">
              <a:rPr lang="en-US" smtClean="0"/>
              <a:t>‹#›</a:t>
            </a:fld>
            <a:endParaRPr lang="en-US"/>
          </a:p>
        </p:txBody>
      </p:sp>
    </p:spTree>
    <p:extLst>
      <p:ext uri="{BB962C8B-B14F-4D97-AF65-F5344CB8AC3E}">
        <p14:creationId xmlns:p14="http://schemas.microsoft.com/office/powerpoint/2010/main" val="1960232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a:t>
            </a:r>
            <a:r>
              <a:rPr lang="en-US" i="1" baseline="0" dirty="0" smtClean="0"/>
              <a:t> chapter 1, </a:t>
            </a:r>
            <a:r>
              <a:rPr lang="en-US" dirty="0" smtClean="0"/>
              <a:t>section 1.4. pages 7-10</a:t>
            </a:r>
            <a:r>
              <a:rPr lang="en-US" i="1" baseline="0" dirty="0" smtClean="0"/>
              <a:t> of the Project Team Leadership and Communication book.  ISBN: 9781732378902 (Softcover), 9781732378919 (Hardcover).  These slides may only be posted or used in conjunction with the book in a training or classroom environment.  Key terms (page 21) are often italicized on the slides.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1" baseline="0" dirty="0" smtClean="0"/>
          </a:p>
          <a:p>
            <a:r>
              <a:rPr lang="en-US" b="1" dirty="0" smtClean="0"/>
              <a:t>Learning Objectives:</a:t>
            </a:r>
            <a:r>
              <a:rPr lang="en-US" b="0" baseline="0" dirty="0" smtClean="0"/>
              <a:t> </a:t>
            </a:r>
          </a:p>
          <a:p>
            <a:pPr marL="171450" indent="-171450">
              <a:buFont typeface="Arial" panose="020B0604020202020204" pitchFamily="34" charset="0"/>
              <a:buChar char="•"/>
            </a:pPr>
            <a:r>
              <a:rPr lang="en-US" dirty="0" smtClean="0">
                <a:effectLst/>
              </a:rPr>
              <a:t>Describe 6 types of motivators and give examples of each</a:t>
            </a:r>
          </a:p>
          <a:p>
            <a:pPr marL="171450" indent="-171450">
              <a:buFont typeface="Arial" panose="020B0604020202020204" pitchFamily="34" charset="0"/>
              <a:buChar char="•"/>
            </a:pPr>
            <a:r>
              <a:rPr lang="en-US" dirty="0" smtClean="0">
                <a:effectLst/>
              </a:rPr>
              <a:t>Classify the 6 motivators as extrinsic or intrinsic</a:t>
            </a:r>
          </a:p>
          <a:p>
            <a:pPr marL="171450" indent="-171450">
              <a:buFont typeface="Arial" panose="020B0604020202020204" pitchFamily="34" charset="0"/>
              <a:buChar char="•"/>
            </a:pPr>
            <a:r>
              <a:rPr lang="en-US" dirty="0" smtClean="0">
                <a:effectLst/>
              </a:rPr>
              <a:t>Relate biases individuals may have towards or against individual motivators</a:t>
            </a:r>
          </a:p>
          <a:p>
            <a:pPr marL="171450" indent="-171450">
              <a:buFont typeface="Arial" panose="020B0604020202020204" pitchFamily="34" charset="0"/>
              <a:buChar char="•"/>
            </a:pPr>
            <a:r>
              <a:rPr lang="en-US" dirty="0" smtClean="0">
                <a:effectLst/>
              </a:rPr>
              <a:t>Activity: </a:t>
            </a:r>
            <a:r>
              <a:rPr lang="en-US" dirty="0" smtClean="0"/>
              <a:t>Contrast types of motivators and relate individual preferences</a:t>
            </a:r>
          </a:p>
          <a:p>
            <a:endParaRPr lang="en-US" b="1" dirty="0" smtClean="0"/>
          </a:p>
          <a:p>
            <a:r>
              <a:rPr lang="en-US" b="1" dirty="0" smtClean="0"/>
              <a:t>Activity</a:t>
            </a:r>
            <a:r>
              <a:rPr lang="en-US" b="1" dirty="0" smtClean="0"/>
              <a:t>:</a:t>
            </a:r>
            <a:r>
              <a:rPr lang="en-US" dirty="0" smtClean="0"/>
              <a:t> Your motivators (5-10 minutes</a:t>
            </a:r>
            <a:r>
              <a:rPr lang="en-US" dirty="0" smtClean="0"/>
              <a:t>)</a:t>
            </a:r>
          </a:p>
          <a:p>
            <a:endParaRPr lang="en-US"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baseline="0" dirty="0" smtClean="0"/>
              <a:t>Outline</a:t>
            </a:r>
            <a:r>
              <a:rPr lang="en-US" b="1" i="0" baseline="0" dirty="0" smtClean="0"/>
              <a:t>: </a:t>
            </a:r>
            <a:r>
              <a:rPr lang="en-US" dirty="0" smtClean="0">
                <a:effectLst/>
              </a:rPr>
              <a:t>(slides: 5-10 minutes, activity: 5-10 minutes)</a:t>
            </a:r>
            <a:endParaRPr lang="en-US" b="1" i="0" baseline="0"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Motivators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Extrinsic</a:t>
            </a:r>
          </a:p>
          <a:p>
            <a:pPr marL="1085850" marR="0" lvl="2"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Money / Power</a:t>
            </a:r>
          </a:p>
          <a:p>
            <a:pPr marL="1085850" marR="0" lvl="2"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Recognition</a:t>
            </a:r>
          </a:p>
          <a:p>
            <a:pPr marL="1085850" marR="0" lvl="2"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Interpersonal Relationships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Intrinsic</a:t>
            </a:r>
          </a:p>
          <a:p>
            <a:pPr marL="1085850" marR="0" lvl="2"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Autonomy / Interesting Work</a:t>
            </a:r>
          </a:p>
          <a:p>
            <a:pPr marL="1085850" marR="0" lvl="2"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Purpose</a:t>
            </a:r>
          </a:p>
          <a:p>
            <a:pPr marL="1085850" marR="0" lvl="2"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Mastery / Exploration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Activity – Your Motivators</a:t>
            </a:r>
            <a:endParaRPr lang="en-US" i="0" baseline="0" dirty="0" smtClean="0"/>
          </a:p>
        </p:txBody>
      </p:sp>
      <p:sp>
        <p:nvSpPr>
          <p:cNvPr id="4" name="Slide Number Placeholder 3"/>
          <p:cNvSpPr>
            <a:spLocks noGrp="1"/>
          </p:cNvSpPr>
          <p:nvPr>
            <p:ph type="sldNum" sz="quarter" idx="10"/>
          </p:nvPr>
        </p:nvSpPr>
        <p:spPr/>
        <p:txBody>
          <a:bodyPr/>
          <a:lstStyle/>
          <a:p>
            <a:fld id="{EF4432E4-4C49-4E27-8846-7ED75FA30D5D}" type="slidenum">
              <a:rPr lang="en-US" smtClean="0"/>
              <a:t>1</a:t>
            </a:fld>
            <a:endParaRPr lang="en-US"/>
          </a:p>
        </p:txBody>
      </p:sp>
    </p:spTree>
    <p:extLst>
      <p:ext uri="{BB962C8B-B14F-4D97-AF65-F5344CB8AC3E}">
        <p14:creationId xmlns:p14="http://schemas.microsoft.com/office/powerpoint/2010/main" val="2829394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Corresponds to </a:t>
            </a:r>
            <a:r>
              <a:rPr lang="en-US" i="1" baseline="0" dirty="0" smtClean="0"/>
              <a:t>section 1.4, pages 7-10 of the Project Team Leadership and Communication book.</a:t>
            </a:r>
            <a:endParaRPr lang="en-US" i="1" dirty="0" smtClean="0"/>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next 2 slide are the types of motivators</a:t>
            </a:r>
          </a:p>
          <a:p>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2</a:t>
            </a:fld>
            <a:endParaRPr lang="en-US"/>
          </a:p>
        </p:txBody>
      </p:sp>
    </p:spTree>
    <p:extLst>
      <p:ext uri="{BB962C8B-B14F-4D97-AF65-F5344CB8AC3E}">
        <p14:creationId xmlns:p14="http://schemas.microsoft.com/office/powerpoint/2010/main" val="3223317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Corresponds to </a:t>
            </a:r>
            <a:r>
              <a:rPr lang="en-US" i="1" baseline="0" dirty="0" smtClean="0"/>
              <a:t>pages 7-8 of the Project Team Leadership and Communication book.</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F4432E4-4C49-4E27-8846-7ED75FA30D5D}" type="slidenum">
              <a:rPr lang="en-US" smtClean="0"/>
              <a:t>3</a:t>
            </a:fld>
            <a:endParaRPr lang="en-US"/>
          </a:p>
        </p:txBody>
      </p:sp>
    </p:spTree>
    <p:extLst>
      <p:ext uri="{BB962C8B-B14F-4D97-AF65-F5344CB8AC3E}">
        <p14:creationId xmlns:p14="http://schemas.microsoft.com/office/powerpoint/2010/main" val="29243477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Corresponds to </a:t>
            </a:r>
            <a:r>
              <a:rPr lang="en-US" i="1" baseline="0" dirty="0" smtClean="0"/>
              <a:t>page 8 of the Project Team Leadership and Communication book.</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F4432E4-4C49-4E27-8846-7ED75FA30D5D}" type="slidenum">
              <a:rPr lang="en-US" smtClean="0"/>
              <a:t>4</a:t>
            </a:fld>
            <a:endParaRPr lang="en-US"/>
          </a:p>
        </p:txBody>
      </p:sp>
    </p:spTree>
    <p:extLst>
      <p:ext uri="{BB962C8B-B14F-4D97-AF65-F5344CB8AC3E}">
        <p14:creationId xmlns:p14="http://schemas.microsoft.com/office/powerpoint/2010/main" val="1968941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 section 1.4, </a:t>
            </a:r>
            <a:r>
              <a:rPr lang="en-US" i="1" baseline="0" dirty="0" smtClean="0"/>
              <a:t>pages 7-10 of the Project Team Leadership and Communication book.  Uses resources from the entirety of chapter 1.</a:t>
            </a:r>
            <a:endParaRPr lang="en-US" dirty="0" smtClean="0"/>
          </a:p>
          <a:p>
            <a:endParaRPr lang="en-US" dirty="0" smtClean="0"/>
          </a:p>
          <a:p>
            <a:r>
              <a:rPr lang="en-US" dirty="0" smtClean="0"/>
              <a:t>5-10 minute activity</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Learning Objective: </a:t>
            </a:r>
            <a:r>
              <a:rPr lang="en-US" dirty="0" smtClean="0"/>
              <a:t>Contrast types of motivators and relate individual preferences</a:t>
            </a:r>
          </a:p>
        </p:txBody>
      </p:sp>
      <p:sp>
        <p:nvSpPr>
          <p:cNvPr id="4" name="Slide Number Placeholder 3"/>
          <p:cNvSpPr>
            <a:spLocks noGrp="1"/>
          </p:cNvSpPr>
          <p:nvPr>
            <p:ph type="sldNum" sz="quarter" idx="10"/>
          </p:nvPr>
        </p:nvSpPr>
        <p:spPr/>
        <p:txBody>
          <a:bodyPr/>
          <a:lstStyle/>
          <a:p>
            <a:fld id="{EF4432E4-4C49-4E27-8846-7ED75FA30D5D}" type="slidenum">
              <a:rPr lang="en-US" smtClean="0"/>
              <a:t>5</a:t>
            </a:fld>
            <a:endParaRPr lang="en-US"/>
          </a:p>
        </p:txBody>
      </p:sp>
    </p:spTree>
    <p:extLst>
      <p:ext uri="{BB962C8B-B14F-4D97-AF65-F5344CB8AC3E}">
        <p14:creationId xmlns:p14="http://schemas.microsoft.com/office/powerpoint/2010/main" val="8910613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Chapter 1 includes several additional support elements</a:t>
            </a:r>
            <a:r>
              <a:rPr lang="en-US" i="1" baseline="0" dirty="0" smtClean="0"/>
              <a:t> which could become classroom activities or discussion elements.</a:t>
            </a:r>
          </a:p>
          <a:p>
            <a:endParaRPr lang="en-US" i="1" baseline="0" dirty="0" smtClean="0"/>
          </a:p>
          <a:p>
            <a:pPr marL="171450" indent="-171450">
              <a:buFont typeface="Arial" panose="020B0604020202020204" pitchFamily="34" charset="0"/>
              <a:buChar char="•"/>
            </a:pPr>
            <a:r>
              <a:rPr lang="en-US" i="1" baseline="0" dirty="0" smtClean="0"/>
              <a:t>The chapter tool, entitled Chapter Tool: Who We Are as Leaders (section 1.8, pages 17-20) is designed to help readers explore their own motivators, influencers, and stakeholder experiences.  Students could rate the accuracy of the test with their own perceptions, compare results, and have discussions about each element.</a:t>
            </a:r>
          </a:p>
          <a:p>
            <a:pPr marL="171450" indent="-171450">
              <a:buFont typeface="Arial" panose="020B0604020202020204" pitchFamily="34" charset="0"/>
              <a:buChar char="•"/>
            </a:pPr>
            <a:r>
              <a:rPr lang="en-US" i="1" baseline="0" dirty="0" smtClean="0"/>
              <a:t>There are several key terms defined on page 21.</a:t>
            </a:r>
          </a:p>
          <a:p>
            <a:pPr marL="171450" indent="-171450">
              <a:buFont typeface="Arial" panose="020B0604020202020204" pitchFamily="34" charset="0"/>
              <a:buChar char="•"/>
            </a:pPr>
            <a:r>
              <a:rPr lang="en-US" i="1" baseline="0" dirty="0" smtClean="0"/>
              <a:t>Review questions cover most of the chapter (pages 21-22, answers on page 223).</a:t>
            </a:r>
          </a:p>
          <a:p>
            <a:pPr marL="171450" indent="-171450">
              <a:buFont typeface="Arial" panose="020B0604020202020204" pitchFamily="34" charset="0"/>
              <a:buChar char="•"/>
            </a:pPr>
            <a:r>
              <a:rPr lang="en-US" i="1" dirty="0" smtClean="0"/>
              <a:t>The exercises</a:t>
            </a:r>
            <a:r>
              <a:rPr lang="en-US" i="1" baseline="0" dirty="0" smtClean="0"/>
              <a:t> on page 22 are designed to allow readers to apply and extend what they’ve learned.</a:t>
            </a:r>
            <a:endParaRPr lang="en-US" i="1" dirty="0"/>
          </a:p>
        </p:txBody>
      </p:sp>
      <p:sp>
        <p:nvSpPr>
          <p:cNvPr id="4" name="Slide Number Placeholder 3"/>
          <p:cNvSpPr>
            <a:spLocks noGrp="1"/>
          </p:cNvSpPr>
          <p:nvPr>
            <p:ph type="sldNum" sz="quarter" idx="10"/>
          </p:nvPr>
        </p:nvSpPr>
        <p:spPr/>
        <p:txBody>
          <a:bodyPr/>
          <a:lstStyle/>
          <a:p>
            <a:fld id="{EF4432E4-4C49-4E27-8846-7ED75FA30D5D}" type="slidenum">
              <a:rPr lang="en-US" smtClean="0"/>
              <a:t>6</a:t>
            </a:fld>
            <a:endParaRPr lang="en-US"/>
          </a:p>
        </p:txBody>
      </p:sp>
    </p:spTree>
    <p:extLst>
      <p:ext uri="{BB962C8B-B14F-4D97-AF65-F5344CB8AC3E}">
        <p14:creationId xmlns:p14="http://schemas.microsoft.com/office/powerpoint/2010/main" val="4187355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Rectangle 5"/>
          <p:cNvSpPr/>
          <p:nvPr/>
        </p:nvSpPr>
        <p:spPr>
          <a:xfrm>
            <a:off x="11044472" y="978639"/>
            <a:ext cx="1143000" cy="990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914400" y="3886200"/>
            <a:ext cx="10363200" cy="1752600"/>
          </a:xfrm>
        </p:spPr>
        <p:txBody>
          <a:bodyPr/>
          <a:lstStyle>
            <a:lvl1pPr marL="0" indent="0" algn="ctr">
              <a:buNone/>
              <a:defRPr>
                <a:solidFill>
                  <a:schemeClr val="tx1">
                    <a:tint val="75000"/>
                  </a:schemeClr>
                </a:solidFill>
              </a:defRPr>
            </a:lvl1pPr>
            <a:lvl2pPr marL="342892" indent="0" algn="ctr">
              <a:buNone/>
              <a:defRPr>
                <a:solidFill>
                  <a:schemeClr val="tx1">
                    <a:tint val="75000"/>
                  </a:schemeClr>
                </a:solidFill>
              </a:defRPr>
            </a:lvl2pPr>
            <a:lvl3pPr marL="685783"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8"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914400" y="2130434"/>
            <a:ext cx="10363200" cy="1470025"/>
          </a:xfrm>
        </p:spPr>
        <p:txBody>
          <a:bodyPr>
            <a:normAutofit/>
          </a:bodyPr>
          <a:lstStyle>
            <a:lvl1pPr>
              <a:defRPr sz="6000"/>
            </a:lvl1pPr>
          </a:lstStyle>
          <a:p>
            <a:r>
              <a:rPr lang="en-US" smtClean="0"/>
              <a:t>Click to edit Master title style</a:t>
            </a:r>
            <a:endParaRPr lang="en-US" dirty="0"/>
          </a:p>
        </p:txBody>
      </p:sp>
      <p:sp>
        <p:nvSpPr>
          <p:cNvPr id="136" name="Rectangle 135"/>
          <p:cNvSpPr/>
          <p:nvPr/>
        </p:nvSpPr>
        <p:spPr>
          <a:xfrm>
            <a:off x="7560207" y="445848"/>
            <a:ext cx="1905000" cy="167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137" name="Footer Placeholder 4"/>
          <p:cNvSpPr>
            <a:spLocks noGrp="1"/>
          </p:cNvSpPr>
          <p:nvPr>
            <p:ph type="ftr" sz="quarter" idx="11"/>
          </p:nvPr>
        </p:nvSpPr>
        <p:spPr>
          <a:xfrm>
            <a:off x="3505200" y="6489708"/>
            <a:ext cx="2895600" cy="365125"/>
          </a:xfrm>
          <a:prstGeom prst="rect">
            <a:avLst/>
          </a:prstGeom>
        </p:spPr>
        <p:txBody>
          <a:bodyPr/>
          <a:lstStyle/>
          <a:p>
            <a:endParaRPr lang="en-US"/>
          </a:p>
        </p:txBody>
      </p:sp>
      <p:sp>
        <p:nvSpPr>
          <p:cNvPr id="138" name="Hexagon 137"/>
          <p:cNvSpPr/>
          <p:nvPr/>
        </p:nvSpPr>
        <p:spPr>
          <a:xfrm>
            <a:off x="4069501" y="5615432"/>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0" name="Hexagon 139"/>
          <p:cNvSpPr/>
          <p:nvPr/>
        </p:nvSpPr>
        <p:spPr>
          <a:xfrm>
            <a:off x="1757559" y="6042415"/>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1" name="Hexagon 140"/>
          <p:cNvSpPr/>
          <p:nvPr/>
        </p:nvSpPr>
        <p:spPr>
          <a:xfrm>
            <a:off x="3299847" y="6042415"/>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2" name="Hexagon 141"/>
          <p:cNvSpPr/>
          <p:nvPr/>
        </p:nvSpPr>
        <p:spPr>
          <a:xfrm>
            <a:off x="6369541" y="6019720"/>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144" name="Hexagon 143"/>
          <p:cNvSpPr/>
          <p:nvPr/>
        </p:nvSpPr>
        <p:spPr>
          <a:xfrm>
            <a:off x="217161" y="6051914"/>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6" name="Hexagon 145"/>
          <p:cNvSpPr/>
          <p:nvPr/>
        </p:nvSpPr>
        <p:spPr>
          <a:xfrm>
            <a:off x="2531911" y="5621012"/>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7" name="Hexagon 146"/>
          <p:cNvSpPr/>
          <p:nvPr/>
        </p:nvSpPr>
        <p:spPr>
          <a:xfrm>
            <a:off x="989660" y="5636203"/>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8" name="Hexagon 147"/>
          <p:cNvSpPr/>
          <p:nvPr/>
        </p:nvSpPr>
        <p:spPr>
          <a:xfrm>
            <a:off x="5597689" y="5585380"/>
            <a:ext cx="990600" cy="868680"/>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1" name="Hexagon 150"/>
          <p:cNvSpPr/>
          <p:nvPr/>
        </p:nvSpPr>
        <p:spPr>
          <a:xfrm>
            <a:off x="4828797" y="6014377"/>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5" name="Hexagon 154"/>
          <p:cNvSpPr/>
          <p:nvPr/>
        </p:nvSpPr>
        <p:spPr>
          <a:xfrm>
            <a:off x="7913461" y="6035295"/>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9" name="Hexagon 158"/>
          <p:cNvSpPr/>
          <p:nvPr/>
        </p:nvSpPr>
        <p:spPr>
          <a:xfrm>
            <a:off x="7146285" y="5598080"/>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3" name="Hexagon 162"/>
          <p:cNvSpPr/>
          <p:nvPr/>
        </p:nvSpPr>
        <p:spPr>
          <a:xfrm>
            <a:off x="210985" y="-14049"/>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4" name="Hexagon 163"/>
          <p:cNvSpPr/>
          <p:nvPr/>
        </p:nvSpPr>
        <p:spPr>
          <a:xfrm>
            <a:off x="8711852" y="405454"/>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5" name="Hexagon 164"/>
          <p:cNvSpPr/>
          <p:nvPr/>
        </p:nvSpPr>
        <p:spPr>
          <a:xfrm>
            <a:off x="3304609" y="-20094"/>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6" name="Hexagon 165"/>
          <p:cNvSpPr/>
          <p:nvPr/>
        </p:nvSpPr>
        <p:spPr>
          <a:xfrm>
            <a:off x="4849660" y="-18812"/>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7" name="Hexagon 166"/>
          <p:cNvSpPr/>
          <p:nvPr/>
        </p:nvSpPr>
        <p:spPr>
          <a:xfrm>
            <a:off x="972991" y="1259865"/>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8" name="Hexagon 167"/>
          <p:cNvSpPr/>
          <p:nvPr/>
        </p:nvSpPr>
        <p:spPr>
          <a:xfrm>
            <a:off x="8711852" y="1254309"/>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9" name="Hexagon 168"/>
          <p:cNvSpPr/>
          <p:nvPr/>
        </p:nvSpPr>
        <p:spPr>
          <a:xfrm>
            <a:off x="4852835" y="833872"/>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0" name="Hexagon 169"/>
          <p:cNvSpPr/>
          <p:nvPr/>
        </p:nvSpPr>
        <p:spPr>
          <a:xfrm>
            <a:off x="3304609" y="833872"/>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1" name="Hexagon 170"/>
          <p:cNvSpPr/>
          <p:nvPr/>
        </p:nvSpPr>
        <p:spPr>
          <a:xfrm>
            <a:off x="984899" y="405790"/>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2" name="Hexagon 171"/>
          <p:cNvSpPr/>
          <p:nvPr/>
        </p:nvSpPr>
        <p:spPr>
          <a:xfrm>
            <a:off x="4080615" y="1260855"/>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4" name="Hexagon 173"/>
          <p:cNvSpPr/>
          <p:nvPr/>
        </p:nvSpPr>
        <p:spPr>
          <a:xfrm>
            <a:off x="1752003" y="836057"/>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6" name="Hexagon 175"/>
          <p:cNvSpPr/>
          <p:nvPr/>
        </p:nvSpPr>
        <p:spPr>
          <a:xfrm>
            <a:off x="2531911" y="1259865"/>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8" name="Hexagon 177"/>
          <p:cNvSpPr/>
          <p:nvPr/>
        </p:nvSpPr>
        <p:spPr>
          <a:xfrm>
            <a:off x="1765496" y="-11668"/>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9" name="Hexagon 178"/>
          <p:cNvSpPr/>
          <p:nvPr/>
        </p:nvSpPr>
        <p:spPr>
          <a:xfrm>
            <a:off x="4074265" y="406889"/>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0" name="Hexagon 179"/>
          <p:cNvSpPr/>
          <p:nvPr/>
        </p:nvSpPr>
        <p:spPr>
          <a:xfrm>
            <a:off x="2529531" y="405790"/>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1" name="Hexagon 180"/>
          <p:cNvSpPr/>
          <p:nvPr/>
        </p:nvSpPr>
        <p:spPr>
          <a:xfrm>
            <a:off x="210985" y="840026"/>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2" name="Hexagon 181"/>
          <p:cNvSpPr/>
          <p:nvPr/>
        </p:nvSpPr>
        <p:spPr>
          <a:xfrm>
            <a:off x="7934455" y="-8981"/>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3" name="Hexagon 182"/>
          <p:cNvSpPr/>
          <p:nvPr/>
        </p:nvSpPr>
        <p:spPr>
          <a:xfrm>
            <a:off x="6396755" y="-1600"/>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4" name="Hexagon 183"/>
          <p:cNvSpPr/>
          <p:nvPr/>
        </p:nvSpPr>
        <p:spPr>
          <a:xfrm>
            <a:off x="6384228" y="832089"/>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5" name="Hexagon 184"/>
          <p:cNvSpPr/>
          <p:nvPr/>
        </p:nvSpPr>
        <p:spPr>
          <a:xfrm>
            <a:off x="7161756" y="412140"/>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6" name="Hexagon 185"/>
          <p:cNvSpPr/>
          <p:nvPr/>
        </p:nvSpPr>
        <p:spPr>
          <a:xfrm>
            <a:off x="5624187" y="399614"/>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0" name="Hexagon 189"/>
          <p:cNvSpPr/>
          <p:nvPr/>
        </p:nvSpPr>
        <p:spPr>
          <a:xfrm>
            <a:off x="-6278" y="406889"/>
            <a:ext cx="446908"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8"/>
              <a:gd name="connsiteY0" fmla="*/ 853966 h 853966"/>
              <a:gd name="connsiteX1" fmla="*/ 0 w 777108"/>
              <a:gd name="connsiteY1" fmla="*/ 0 h 853966"/>
              <a:gd name="connsiteX2" fmla="*/ 563617 w 777108"/>
              <a:gd name="connsiteY2" fmla="*/ 0 h 853966"/>
              <a:gd name="connsiteX3" fmla="*/ 777108 w 777108"/>
              <a:gd name="connsiteY3" fmla="*/ 426983 h 853966"/>
              <a:gd name="connsiteX4" fmla="*/ 563617 w 777108"/>
              <a:gd name="connsiteY4" fmla="*/ 853966 h 853966"/>
              <a:gd name="connsiteX5" fmla="*/ 0 w 777108"/>
              <a:gd name="connsiteY5" fmla="*/ 853966 h 853966"/>
              <a:gd name="connsiteX0" fmla="*/ 368300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68300 w 777108"/>
              <a:gd name="connsiteY5" fmla="*/ 857141 h 857141"/>
              <a:gd name="connsiteX0" fmla="*/ 327025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27025 w 777108"/>
              <a:gd name="connsiteY5" fmla="*/ 857141 h 857141"/>
              <a:gd name="connsiteX0" fmla="*/ 0 w 450083"/>
              <a:gd name="connsiteY0" fmla="*/ 857141 h 857141"/>
              <a:gd name="connsiteX1" fmla="*/ 6350 w 450083"/>
              <a:gd name="connsiteY1" fmla="*/ 3175 h 857141"/>
              <a:gd name="connsiteX2" fmla="*/ 236592 w 450083"/>
              <a:gd name="connsiteY2" fmla="*/ 0 h 857141"/>
              <a:gd name="connsiteX3" fmla="*/ 450083 w 450083"/>
              <a:gd name="connsiteY3" fmla="*/ 426983 h 857141"/>
              <a:gd name="connsiteX4" fmla="*/ 236592 w 450083"/>
              <a:gd name="connsiteY4" fmla="*/ 853966 h 857141"/>
              <a:gd name="connsiteX5" fmla="*/ 0 w 450083"/>
              <a:gd name="connsiteY5" fmla="*/ 857141 h 857141"/>
              <a:gd name="connsiteX0" fmla="*/ 0 w 446908"/>
              <a:gd name="connsiteY0" fmla="*/ 853966 h 853966"/>
              <a:gd name="connsiteX1" fmla="*/ 3175 w 446908"/>
              <a:gd name="connsiteY1" fmla="*/ 3175 h 853966"/>
              <a:gd name="connsiteX2" fmla="*/ 233417 w 446908"/>
              <a:gd name="connsiteY2" fmla="*/ 0 h 853966"/>
              <a:gd name="connsiteX3" fmla="*/ 446908 w 446908"/>
              <a:gd name="connsiteY3" fmla="*/ 426983 h 853966"/>
              <a:gd name="connsiteX4" fmla="*/ 233417 w 446908"/>
              <a:gd name="connsiteY4" fmla="*/ 853966 h 853966"/>
              <a:gd name="connsiteX5" fmla="*/ 0 w 446908"/>
              <a:gd name="connsiteY5" fmla="*/ 853966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908" h="853966">
                <a:moveTo>
                  <a:pt x="0" y="853966"/>
                </a:moveTo>
                <a:cubicBezTo>
                  <a:pt x="2117" y="569311"/>
                  <a:pt x="1058" y="287830"/>
                  <a:pt x="3175" y="3175"/>
                </a:cubicBezTo>
                <a:lnTo>
                  <a:pt x="233417" y="0"/>
                </a:lnTo>
                <a:lnTo>
                  <a:pt x="446908" y="426983"/>
                </a:lnTo>
                <a:lnTo>
                  <a:pt x="233417" y="853966"/>
                </a:lnTo>
                <a:lnTo>
                  <a:pt x="0" y="853966"/>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1" name="Hexagon 190"/>
          <p:cNvSpPr/>
          <p:nvPr/>
        </p:nvSpPr>
        <p:spPr>
          <a:xfrm>
            <a:off x="7934455" y="826597"/>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2" name="Hexagon 191"/>
          <p:cNvSpPr/>
          <p:nvPr/>
        </p:nvSpPr>
        <p:spPr>
          <a:xfrm>
            <a:off x="7161593" y="1257875"/>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3" name="Hexagon 192"/>
          <p:cNvSpPr/>
          <p:nvPr/>
        </p:nvSpPr>
        <p:spPr>
          <a:xfrm>
            <a:off x="5622347" y="1253580"/>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7" name="Hexagon 196"/>
          <p:cNvSpPr/>
          <p:nvPr/>
        </p:nvSpPr>
        <p:spPr>
          <a:xfrm>
            <a:off x="8687813" y="5610837"/>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0" name="Hexagon 199"/>
          <p:cNvSpPr/>
          <p:nvPr/>
        </p:nvSpPr>
        <p:spPr>
          <a:xfrm>
            <a:off x="10237908" y="1250562"/>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1" name="Hexagon 200"/>
          <p:cNvSpPr/>
          <p:nvPr/>
        </p:nvSpPr>
        <p:spPr>
          <a:xfrm>
            <a:off x="10237908" y="-20373"/>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2" name="Hexagon 201"/>
          <p:cNvSpPr/>
          <p:nvPr/>
        </p:nvSpPr>
        <p:spPr>
          <a:xfrm>
            <a:off x="10237908" y="396596"/>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3" name="Hexagon 202"/>
          <p:cNvSpPr/>
          <p:nvPr/>
        </p:nvSpPr>
        <p:spPr>
          <a:xfrm>
            <a:off x="9469741" y="-15917"/>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4" name="Hexagon 203"/>
          <p:cNvSpPr/>
          <p:nvPr/>
        </p:nvSpPr>
        <p:spPr>
          <a:xfrm>
            <a:off x="9474349" y="829424"/>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5" name="Hexagon 204"/>
          <p:cNvSpPr/>
          <p:nvPr/>
        </p:nvSpPr>
        <p:spPr>
          <a:xfrm>
            <a:off x="11006755" y="815948"/>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6" name="Hexagon 205"/>
          <p:cNvSpPr/>
          <p:nvPr/>
        </p:nvSpPr>
        <p:spPr>
          <a:xfrm>
            <a:off x="11009929" y="-28667"/>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7" name="Hexagon 206"/>
          <p:cNvSpPr/>
          <p:nvPr/>
        </p:nvSpPr>
        <p:spPr>
          <a:xfrm>
            <a:off x="11775331" y="1248155"/>
            <a:ext cx="417769"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7769" h="853966">
                <a:moveTo>
                  <a:pt x="0" y="426983"/>
                </a:moveTo>
                <a:lnTo>
                  <a:pt x="213492" y="0"/>
                </a:lnTo>
                <a:lnTo>
                  <a:pt x="417539" y="0"/>
                </a:lnTo>
                <a:cubicBezTo>
                  <a:pt x="416745" y="284655"/>
                  <a:pt x="418335" y="569311"/>
                  <a:pt x="417541" y="853966"/>
                </a:cubicBezTo>
                <a:lnTo>
                  <a:pt x="213492" y="853966"/>
                </a:lnTo>
                <a:lnTo>
                  <a:pt x="0" y="426983"/>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3" name="Hexagon 212"/>
          <p:cNvSpPr/>
          <p:nvPr/>
        </p:nvSpPr>
        <p:spPr>
          <a:xfrm>
            <a:off x="10218942" y="5627244"/>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4" name="Hexagon 213"/>
          <p:cNvSpPr/>
          <p:nvPr/>
        </p:nvSpPr>
        <p:spPr>
          <a:xfrm>
            <a:off x="9446244" y="6046896"/>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5" name="Hexagon 214"/>
          <p:cNvSpPr/>
          <p:nvPr/>
        </p:nvSpPr>
        <p:spPr>
          <a:xfrm>
            <a:off x="10980434" y="6015146"/>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8" name="Hexagon 206"/>
          <p:cNvSpPr/>
          <p:nvPr/>
        </p:nvSpPr>
        <p:spPr>
          <a:xfrm>
            <a:off x="11778096" y="396596"/>
            <a:ext cx="417769"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7769" h="853966">
                <a:moveTo>
                  <a:pt x="0" y="426983"/>
                </a:moveTo>
                <a:lnTo>
                  <a:pt x="213492" y="0"/>
                </a:lnTo>
                <a:lnTo>
                  <a:pt x="417539" y="0"/>
                </a:lnTo>
                <a:cubicBezTo>
                  <a:pt x="416745" y="284655"/>
                  <a:pt x="418335" y="569311"/>
                  <a:pt x="417541" y="853966"/>
                </a:cubicBezTo>
                <a:lnTo>
                  <a:pt x="213492" y="853966"/>
                </a:lnTo>
                <a:lnTo>
                  <a:pt x="0" y="426983"/>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19" name="Hexagon 206"/>
          <p:cNvSpPr/>
          <p:nvPr/>
        </p:nvSpPr>
        <p:spPr>
          <a:xfrm>
            <a:off x="11780160" y="-25136"/>
            <a:ext cx="417769"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 name="connsiteX0" fmla="*/ 0 w 417769"/>
              <a:gd name="connsiteY0" fmla="*/ 426983 h 853966"/>
              <a:gd name="connsiteX1" fmla="*/ 417539 w 417769"/>
              <a:gd name="connsiteY1" fmla="*/ 0 h 853966"/>
              <a:gd name="connsiteX2" fmla="*/ 417541 w 417769"/>
              <a:gd name="connsiteY2" fmla="*/ 853966 h 853966"/>
              <a:gd name="connsiteX3" fmla="*/ 213492 w 417769"/>
              <a:gd name="connsiteY3" fmla="*/ 853966 h 853966"/>
              <a:gd name="connsiteX4" fmla="*/ 0 w 417769"/>
              <a:gd name="connsiteY4" fmla="*/ 426983 h 853966"/>
              <a:gd name="connsiteX0" fmla="*/ 0 w 417769"/>
              <a:gd name="connsiteY0" fmla="*/ 3121 h 430104"/>
              <a:gd name="connsiteX1" fmla="*/ 417539 w 417769"/>
              <a:gd name="connsiteY1" fmla="*/ 0 h 430104"/>
              <a:gd name="connsiteX2" fmla="*/ 417541 w 417769"/>
              <a:gd name="connsiteY2" fmla="*/ 430104 h 430104"/>
              <a:gd name="connsiteX3" fmla="*/ 213492 w 417769"/>
              <a:gd name="connsiteY3" fmla="*/ 430104 h 430104"/>
              <a:gd name="connsiteX4" fmla="*/ 0 w 417769"/>
              <a:gd name="connsiteY4" fmla="*/ 3121 h 430104"/>
              <a:gd name="connsiteX0" fmla="*/ 0 w 417769"/>
              <a:gd name="connsiteY0" fmla="*/ 0 h 426983"/>
              <a:gd name="connsiteX1" fmla="*/ 417539 w 417769"/>
              <a:gd name="connsiteY1" fmla="*/ 1642 h 426983"/>
              <a:gd name="connsiteX2" fmla="*/ 417541 w 417769"/>
              <a:gd name="connsiteY2" fmla="*/ 426983 h 426983"/>
              <a:gd name="connsiteX3" fmla="*/ 213492 w 417769"/>
              <a:gd name="connsiteY3" fmla="*/ 426983 h 426983"/>
              <a:gd name="connsiteX4" fmla="*/ 0 w 417769"/>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7769" h="426983">
                <a:moveTo>
                  <a:pt x="0" y="0"/>
                </a:moveTo>
                <a:lnTo>
                  <a:pt x="417539" y="1642"/>
                </a:lnTo>
                <a:cubicBezTo>
                  <a:pt x="416745" y="286297"/>
                  <a:pt x="418335" y="142328"/>
                  <a:pt x="417541" y="426983"/>
                </a:cubicBez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0" name="Hexagon 200"/>
          <p:cNvSpPr/>
          <p:nvPr/>
        </p:nvSpPr>
        <p:spPr>
          <a:xfrm>
            <a:off x="8705025" y="-14951"/>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1" name="Hexagon 200"/>
          <p:cNvSpPr/>
          <p:nvPr/>
        </p:nvSpPr>
        <p:spPr>
          <a:xfrm>
            <a:off x="7160799" y="-5785"/>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2" name="Hexagon 200"/>
          <p:cNvSpPr/>
          <p:nvPr/>
        </p:nvSpPr>
        <p:spPr>
          <a:xfrm>
            <a:off x="5627407" y="-15286"/>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3" name="Hexagon 200"/>
          <p:cNvSpPr/>
          <p:nvPr/>
        </p:nvSpPr>
        <p:spPr>
          <a:xfrm>
            <a:off x="4076162" y="-19050"/>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4" name="Hexagon 200"/>
          <p:cNvSpPr/>
          <p:nvPr/>
        </p:nvSpPr>
        <p:spPr>
          <a:xfrm>
            <a:off x="2543279" y="-13628"/>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5" name="Hexagon 200"/>
          <p:cNvSpPr/>
          <p:nvPr/>
        </p:nvSpPr>
        <p:spPr>
          <a:xfrm>
            <a:off x="986353" y="-7637"/>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6" name="Hexagon 200"/>
          <p:cNvSpPr/>
          <p:nvPr/>
        </p:nvSpPr>
        <p:spPr>
          <a:xfrm>
            <a:off x="-172" y="-13963"/>
            <a:ext cx="450083"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 name="connsiteX0" fmla="*/ 332608 w 777108"/>
              <a:gd name="connsiteY0" fmla="*/ 0 h 426983"/>
              <a:gd name="connsiteX1" fmla="*/ 777108 w 777108"/>
              <a:gd name="connsiteY1" fmla="*/ 0 h 426983"/>
              <a:gd name="connsiteX2" fmla="*/ 563617 w 777108"/>
              <a:gd name="connsiteY2" fmla="*/ 426983 h 426983"/>
              <a:gd name="connsiteX3" fmla="*/ 0 w 777108"/>
              <a:gd name="connsiteY3" fmla="*/ 426983 h 426983"/>
              <a:gd name="connsiteX4" fmla="*/ 332608 w 777108"/>
              <a:gd name="connsiteY4" fmla="*/ 0 h 426983"/>
              <a:gd name="connsiteX0" fmla="*/ 15108 w 459608"/>
              <a:gd name="connsiteY0" fmla="*/ 0 h 430158"/>
              <a:gd name="connsiteX1" fmla="*/ 459608 w 459608"/>
              <a:gd name="connsiteY1" fmla="*/ 0 h 430158"/>
              <a:gd name="connsiteX2" fmla="*/ 246117 w 459608"/>
              <a:gd name="connsiteY2" fmla="*/ 426983 h 430158"/>
              <a:gd name="connsiteX3" fmla="*/ 0 w 459608"/>
              <a:gd name="connsiteY3" fmla="*/ 430158 h 430158"/>
              <a:gd name="connsiteX4" fmla="*/ 15108 w 459608"/>
              <a:gd name="connsiteY4" fmla="*/ 0 h 430158"/>
              <a:gd name="connsiteX0" fmla="*/ 5583 w 450083"/>
              <a:gd name="connsiteY0" fmla="*/ 0 h 426983"/>
              <a:gd name="connsiteX1" fmla="*/ 450083 w 450083"/>
              <a:gd name="connsiteY1" fmla="*/ 0 h 426983"/>
              <a:gd name="connsiteX2" fmla="*/ 236592 w 450083"/>
              <a:gd name="connsiteY2" fmla="*/ 426983 h 426983"/>
              <a:gd name="connsiteX3" fmla="*/ 0 w 450083"/>
              <a:gd name="connsiteY3" fmla="*/ 426983 h 426983"/>
              <a:gd name="connsiteX4" fmla="*/ 5583 w 450083"/>
              <a:gd name="connsiteY4" fmla="*/ 0 h 426983"/>
              <a:gd name="connsiteX0" fmla="*/ 820 w 450083"/>
              <a:gd name="connsiteY0" fmla="*/ 7144 h 426983"/>
              <a:gd name="connsiteX1" fmla="*/ 450083 w 450083"/>
              <a:gd name="connsiteY1" fmla="*/ 0 h 426983"/>
              <a:gd name="connsiteX2" fmla="*/ 236592 w 450083"/>
              <a:gd name="connsiteY2" fmla="*/ 426983 h 426983"/>
              <a:gd name="connsiteX3" fmla="*/ 0 w 450083"/>
              <a:gd name="connsiteY3" fmla="*/ 426983 h 426983"/>
              <a:gd name="connsiteX4" fmla="*/ 820 w 450083"/>
              <a:gd name="connsiteY4" fmla="*/ 7144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0083" h="426983">
                <a:moveTo>
                  <a:pt x="820" y="7144"/>
                </a:moveTo>
                <a:lnTo>
                  <a:pt x="450083" y="0"/>
                </a:lnTo>
                <a:lnTo>
                  <a:pt x="236592" y="426983"/>
                </a:lnTo>
                <a:lnTo>
                  <a:pt x="0" y="426983"/>
                </a:lnTo>
                <a:cubicBezTo>
                  <a:pt x="273" y="287037"/>
                  <a:pt x="547" y="147090"/>
                  <a:pt x="820" y="7144"/>
                </a:cubicBez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7" name="Hexagon 189"/>
          <p:cNvSpPr/>
          <p:nvPr/>
        </p:nvSpPr>
        <p:spPr>
          <a:xfrm>
            <a:off x="-6279" y="1254968"/>
            <a:ext cx="446908"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8"/>
              <a:gd name="connsiteY0" fmla="*/ 853966 h 853966"/>
              <a:gd name="connsiteX1" fmla="*/ 0 w 777108"/>
              <a:gd name="connsiteY1" fmla="*/ 0 h 853966"/>
              <a:gd name="connsiteX2" fmla="*/ 563617 w 777108"/>
              <a:gd name="connsiteY2" fmla="*/ 0 h 853966"/>
              <a:gd name="connsiteX3" fmla="*/ 777108 w 777108"/>
              <a:gd name="connsiteY3" fmla="*/ 426983 h 853966"/>
              <a:gd name="connsiteX4" fmla="*/ 563617 w 777108"/>
              <a:gd name="connsiteY4" fmla="*/ 853966 h 853966"/>
              <a:gd name="connsiteX5" fmla="*/ 0 w 777108"/>
              <a:gd name="connsiteY5" fmla="*/ 853966 h 853966"/>
              <a:gd name="connsiteX0" fmla="*/ 368300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68300 w 777108"/>
              <a:gd name="connsiteY5" fmla="*/ 857141 h 857141"/>
              <a:gd name="connsiteX0" fmla="*/ 327025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27025 w 777108"/>
              <a:gd name="connsiteY5" fmla="*/ 857141 h 857141"/>
              <a:gd name="connsiteX0" fmla="*/ 0 w 450083"/>
              <a:gd name="connsiteY0" fmla="*/ 857141 h 857141"/>
              <a:gd name="connsiteX1" fmla="*/ 6350 w 450083"/>
              <a:gd name="connsiteY1" fmla="*/ 3175 h 857141"/>
              <a:gd name="connsiteX2" fmla="*/ 236592 w 450083"/>
              <a:gd name="connsiteY2" fmla="*/ 0 h 857141"/>
              <a:gd name="connsiteX3" fmla="*/ 450083 w 450083"/>
              <a:gd name="connsiteY3" fmla="*/ 426983 h 857141"/>
              <a:gd name="connsiteX4" fmla="*/ 236592 w 450083"/>
              <a:gd name="connsiteY4" fmla="*/ 853966 h 857141"/>
              <a:gd name="connsiteX5" fmla="*/ 0 w 450083"/>
              <a:gd name="connsiteY5" fmla="*/ 857141 h 857141"/>
              <a:gd name="connsiteX0" fmla="*/ 0 w 446908"/>
              <a:gd name="connsiteY0" fmla="*/ 853966 h 853966"/>
              <a:gd name="connsiteX1" fmla="*/ 3175 w 446908"/>
              <a:gd name="connsiteY1" fmla="*/ 3175 h 853966"/>
              <a:gd name="connsiteX2" fmla="*/ 233417 w 446908"/>
              <a:gd name="connsiteY2" fmla="*/ 0 h 853966"/>
              <a:gd name="connsiteX3" fmla="*/ 446908 w 446908"/>
              <a:gd name="connsiteY3" fmla="*/ 426983 h 853966"/>
              <a:gd name="connsiteX4" fmla="*/ 233417 w 446908"/>
              <a:gd name="connsiteY4" fmla="*/ 853966 h 853966"/>
              <a:gd name="connsiteX5" fmla="*/ 0 w 446908"/>
              <a:gd name="connsiteY5" fmla="*/ 853966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908" h="853966">
                <a:moveTo>
                  <a:pt x="0" y="853966"/>
                </a:moveTo>
                <a:cubicBezTo>
                  <a:pt x="2117" y="569311"/>
                  <a:pt x="1058" y="287830"/>
                  <a:pt x="3175" y="3175"/>
                </a:cubicBezTo>
                <a:lnTo>
                  <a:pt x="233417" y="0"/>
                </a:lnTo>
                <a:lnTo>
                  <a:pt x="446908" y="426983"/>
                </a:lnTo>
                <a:lnTo>
                  <a:pt x="233417" y="853966"/>
                </a:lnTo>
                <a:lnTo>
                  <a:pt x="0" y="853966"/>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9" name="Hexagon 200"/>
          <p:cNvSpPr/>
          <p:nvPr/>
        </p:nvSpPr>
        <p:spPr>
          <a:xfrm rot="10800000">
            <a:off x="10211799" y="6437077"/>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0" name="Hexagon 206"/>
          <p:cNvSpPr/>
          <p:nvPr/>
        </p:nvSpPr>
        <p:spPr>
          <a:xfrm rot="10800000">
            <a:off x="-1516" y="6469397"/>
            <a:ext cx="438414"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 name="connsiteX0" fmla="*/ 0 w 417769"/>
              <a:gd name="connsiteY0" fmla="*/ 426983 h 853966"/>
              <a:gd name="connsiteX1" fmla="*/ 417539 w 417769"/>
              <a:gd name="connsiteY1" fmla="*/ 0 h 853966"/>
              <a:gd name="connsiteX2" fmla="*/ 417541 w 417769"/>
              <a:gd name="connsiteY2" fmla="*/ 853966 h 853966"/>
              <a:gd name="connsiteX3" fmla="*/ 213492 w 417769"/>
              <a:gd name="connsiteY3" fmla="*/ 853966 h 853966"/>
              <a:gd name="connsiteX4" fmla="*/ 0 w 417769"/>
              <a:gd name="connsiteY4" fmla="*/ 426983 h 853966"/>
              <a:gd name="connsiteX0" fmla="*/ 0 w 417769"/>
              <a:gd name="connsiteY0" fmla="*/ 3121 h 430104"/>
              <a:gd name="connsiteX1" fmla="*/ 417539 w 417769"/>
              <a:gd name="connsiteY1" fmla="*/ 0 h 430104"/>
              <a:gd name="connsiteX2" fmla="*/ 417541 w 417769"/>
              <a:gd name="connsiteY2" fmla="*/ 430104 h 430104"/>
              <a:gd name="connsiteX3" fmla="*/ 213492 w 417769"/>
              <a:gd name="connsiteY3" fmla="*/ 430104 h 430104"/>
              <a:gd name="connsiteX4" fmla="*/ 0 w 417769"/>
              <a:gd name="connsiteY4" fmla="*/ 3121 h 430104"/>
              <a:gd name="connsiteX0" fmla="*/ 0 w 417769"/>
              <a:gd name="connsiteY0" fmla="*/ 0 h 426983"/>
              <a:gd name="connsiteX1" fmla="*/ 417539 w 417769"/>
              <a:gd name="connsiteY1" fmla="*/ 1642 h 426983"/>
              <a:gd name="connsiteX2" fmla="*/ 417541 w 417769"/>
              <a:gd name="connsiteY2" fmla="*/ 426983 h 426983"/>
              <a:gd name="connsiteX3" fmla="*/ 213492 w 417769"/>
              <a:gd name="connsiteY3" fmla="*/ 426983 h 426983"/>
              <a:gd name="connsiteX4" fmla="*/ 0 w 417769"/>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7769" h="426983">
                <a:moveTo>
                  <a:pt x="0" y="0"/>
                </a:moveTo>
                <a:lnTo>
                  <a:pt x="417539" y="1642"/>
                </a:lnTo>
                <a:cubicBezTo>
                  <a:pt x="416745" y="286297"/>
                  <a:pt x="418335" y="142328"/>
                  <a:pt x="417541" y="426983"/>
                </a:cubicBez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1" name="Hexagon 200"/>
          <p:cNvSpPr/>
          <p:nvPr/>
        </p:nvSpPr>
        <p:spPr>
          <a:xfrm rot="10800000">
            <a:off x="8678916" y="6442499"/>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2" name="Hexagon 200"/>
          <p:cNvSpPr/>
          <p:nvPr/>
        </p:nvSpPr>
        <p:spPr>
          <a:xfrm rot="10800000">
            <a:off x="7134690" y="6451665"/>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3" name="Hexagon 200"/>
          <p:cNvSpPr/>
          <p:nvPr/>
        </p:nvSpPr>
        <p:spPr>
          <a:xfrm rot="10800000">
            <a:off x="5601298" y="6442164"/>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4" name="Hexagon 200"/>
          <p:cNvSpPr/>
          <p:nvPr/>
        </p:nvSpPr>
        <p:spPr>
          <a:xfrm rot="10800000">
            <a:off x="4064567" y="6438400"/>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5" name="Hexagon 200"/>
          <p:cNvSpPr/>
          <p:nvPr/>
        </p:nvSpPr>
        <p:spPr>
          <a:xfrm rot="10800000">
            <a:off x="2531684" y="6458336"/>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6" name="Hexagon 200"/>
          <p:cNvSpPr/>
          <p:nvPr/>
        </p:nvSpPr>
        <p:spPr>
          <a:xfrm rot="10800000">
            <a:off x="989998" y="6472673"/>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7" name="Hexagon 200"/>
          <p:cNvSpPr/>
          <p:nvPr/>
        </p:nvSpPr>
        <p:spPr>
          <a:xfrm rot="10800000">
            <a:off x="11742974" y="6443726"/>
            <a:ext cx="450083"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 name="connsiteX0" fmla="*/ 332608 w 777108"/>
              <a:gd name="connsiteY0" fmla="*/ 0 h 426983"/>
              <a:gd name="connsiteX1" fmla="*/ 777108 w 777108"/>
              <a:gd name="connsiteY1" fmla="*/ 0 h 426983"/>
              <a:gd name="connsiteX2" fmla="*/ 563617 w 777108"/>
              <a:gd name="connsiteY2" fmla="*/ 426983 h 426983"/>
              <a:gd name="connsiteX3" fmla="*/ 0 w 777108"/>
              <a:gd name="connsiteY3" fmla="*/ 426983 h 426983"/>
              <a:gd name="connsiteX4" fmla="*/ 332608 w 777108"/>
              <a:gd name="connsiteY4" fmla="*/ 0 h 426983"/>
              <a:gd name="connsiteX0" fmla="*/ 15108 w 459608"/>
              <a:gd name="connsiteY0" fmla="*/ 0 h 430158"/>
              <a:gd name="connsiteX1" fmla="*/ 459608 w 459608"/>
              <a:gd name="connsiteY1" fmla="*/ 0 h 430158"/>
              <a:gd name="connsiteX2" fmla="*/ 246117 w 459608"/>
              <a:gd name="connsiteY2" fmla="*/ 426983 h 430158"/>
              <a:gd name="connsiteX3" fmla="*/ 0 w 459608"/>
              <a:gd name="connsiteY3" fmla="*/ 430158 h 430158"/>
              <a:gd name="connsiteX4" fmla="*/ 15108 w 459608"/>
              <a:gd name="connsiteY4" fmla="*/ 0 h 430158"/>
              <a:gd name="connsiteX0" fmla="*/ 5583 w 450083"/>
              <a:gd name="connsiteY0" fmla="*/ 0 h 426983"/>
              <a:gd name="connsiteX1" fmla="*/ 450083 w 450083"/>
              <a:gd name="connsiteY1" fmla="*/ 0 h 426983"/>
              <a:gd name="connsiteX2" fmla="*/ 236592 w 450083"/>
              <a:gd name="connsiteY2" fmla="*/ 426983 h 426983"/>
              <a:gd name="connsiteX3" fmla="*/ 0 w 450083"/>
              <a:gd name="connsiteY3" fmla="*/ 426983 h 426983"/>
              <a:gd name="connsiteX4" fmla="*/ 5583 w 450083"/>
              <a:gd name="connsiteY4" fmla="*/ 0 h 426983"/>
              <a:gd name="connsiteX0" fmla="*/ 820 w 450083"/>
              <a:gd name="connsiteY0" fmla="*/ 7144 h 426983"/>
              <a:gd name="connsiteX1" fmla="*/ 450083 w 450083"/>
              <a:gd name="connsiteY1" fmla="*/ 0 h 426983"/>
              <a:gd name="connsiteX2" fmla="*/ 236592 w 450083"/>
              <a:gd name="connsiteY2" fmla="*/ 426983 h 426983"/>
              <a:gd name="connsiteX3" fmla="*/ 0 w 450083"/>
              <a:gd name="connsiteY3" fmla="*/ 426983 h 426983"/>
              <a:gd name="connsiteX4" fmla="*/ 820 w 450083"/>
              <a:gd name="connsiteY4" fmla="*/ 7144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0083" h="426983">
                <a:moveTo>
                  <a:pt x="820" y="7144"/>
                </a:moveTo>
                <a:lnTo>
                  <a:pt x="450083" y="0"/>
                </a:lnTo>
                <a:lnTo>
                  <a:pt x="236592" y="426983"/>
                </a:lnTo>
                <a:lnTo>
                  <a:pt x="0" y="426983"/>
                </a:lnTo>
                <a:cubicBezTo>
                  <a:pt x="273" y="287037"/>
                  <a:pt x="547" y="147090"/>
                  <a:pt x="820" y="7144"/>
                </a:cubicBez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8" name="Hexagon 206"/>
          <p:cNvSpPr/>
          <p:nvPr/>
        </p:nvSpPr>
        <p:spPr>
          <a:xfrm rot="10800000">
            <a:off x="-1745" y="5619913"/>
            <a:ext cx="439031"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7769" h="853966">
                <a:moveTo>
                  <a:pt x="0" y="426983"/>
                </a:moveTo>
                <a:lnTo>
                  <a:pt x="213492" y="0"/>
                </a:lnTo>
                <a:lnTo>
                  <a:pt x="417539" y="0"/>
                </a:lnTo>
                <a:cubicBezTo>
                  <a:pt x="416745" y="284655"/>
                  <a:pt x="418335" y="569311"/>
                  <a:pt x="417541" y="853966"/>
                </a:cubicBezTo>
                <a:lnTo>
                  <a:pt x="213492" y="853966"/>
                </a:lnTo>
                <a:lnTo>
                  <a:pt x="0" y="426983"/>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39" name="Hexagon 189"/>
          <p:cNvSpPr/>
          <p:nvPr/>
        </p:nvSpPr>
        <p:spPr>
          <a:xfrm rot="10800000">
            <a:off x="11750118" y="5592937"/>
            <a:ext cx="446908"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8"/>
              <a:gd name="connsiteY0" fmla="*/ 853966 h 853966"/>
              <a:gd name="connsiteX1" fmla="*/ 0 w 777108"/>
              <a:gd name="connsiteY1" fmla="*/ 0 h 853966"/>
              <a:gd name="connsiteX2" fmla="*/ 563617 w 777108"/>
              <a:gd name="connsiteY2" fmla="*/ 0 h 853966"/>
              <a:gd name="connsiteX3" fmla="*/ 777108 w 777108"/>
              <a:gd name="connsiteY3" fmla="*/ 426983 h 853966"/>
              <a:gd name="connsiteX4" fmla="*/ 563617 w 777108"/>
              <a:gd name="connsiteY4" fmla="*/ 853966 h 853966"/>
              <a:gd name="connsiteX5" fmla="*/ 0 w 777108"/>
              <a:gd name="connsiteY5" fmla="*/ 853966 h 853966"/>
              <a:gd name="connsiteX0" fmla="*/ 368300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68300 w 777108"/>
              <a:gd name="connsiteY5" fmla="*/ 857141 h 857141"/>
              <a:gd name="connsiteX0" fmla="*/ 327025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27025 w 777108"/>
              <a:gd name="connsiteY5" fmla="*/ 857141 h 857141"/>
              <a:gd name="connsiteX0" fmla="*/ 0 w 450083"/>
              <a:gd name="connsiteY0" fmla="*/ 857141 h 857141"/>
              <a:gd name="connsiteX1" fmla="*/ 6350 w 450083"/>
              <a:gd name="connsiteY1" fmla="*/ 3175 h 857141"/>
              <a:gd name="connsiteX2" fmla="*/ 236592 w 450083"/>
              <a:gd name="connsiteY2" fmla="*/ 0 h 857141"/>
              <a:gd name="connsiteX3" fmla="*/ 450083 w 450083"/>
              <a:gd name="connsiteY3" fmla="*/ 426983 h 857141"/>
              <a:gd name="connsiteX4" fmla="*/ 236592 w 450083"/>
              <a:gd name="connsiteY4" fmla="*/ 853966 h 857141"/>
              <a:gd name="connsiteX5" fmla="*/ 0 w 450083"/>
              <a:gd name="connsiteY5" fmla="*/ 857141 h 857141"/>
              <a:gd name="connsiteX0" fmla="*/ 0 w 446908"/>
              <a:gd name="connsiteY0" fmla="*/ 853966 h 853966"/>
              <a:gd name="connsiteX1" fmla="*/ 3175 w 446908"/>
              <a:gd name="connsiteY1" fmla="*/ 3175 h 853966"/>
              <a:gd name="connsiteX2" fmla="*/ 233417 w 446908"/>
              <a:gd name="connsiteY2" fmla="*/ 0 h 853966"/>
              <a:gd name="connsiteX3" fmla="*/ 446908 w 446908"/>
              <a:gd name="connsiteY3" fmla="*/ 426983 h 853966"/>
              <a:gd name="connsiteX4" fmla="*/ 233417 w 446908"/>
              <a:gd name="connsiteY4" fmla="*/ 853966 h 853966"/>
              <a:gd name="connsiteX5" fmla="*/ 0 w 446908"/>
              <a:gd name="connsiteY5" fmla="*/ 853966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908" h="853966">
                <a:moveTo>
                  <a:pt x="0" y="853966"/>
                </a:moveTo>
                <a:cubicBezTo>
                  <a:pt x="2117" y="569311"/>
                  <a:pt x="1058" y="287830"/>
                  <a:pt x="3175" y="3175"/>
                </a:cubicBezTo>
                <a:lnTo>
                  <a:pt x="233417" y="0"/>
                </a:lnTo>
                <a:lnTo>
                  <a:pt x="446908" y="426983"/>
                </a:lnTo>
                <a:lnTo>
                  <a:pt x="233417" y="853966"/>
                </a:lnTo>
                <a:lnTo>
                  <a:pt x="0" y="853966"/>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Tree>
    <p:extLst>
      <p:ext uri="{BB962C8B-B14F-4D97-AF65-F5344CB8AC3E}">
        <p14:creationId xmlns:p14="http://schemas.microsoft.com/office/powerpoint/2010/main" val="260930755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B10F3204-F301-448C-9BE9-66AA9ACB5F98}" type="slidenum">
              <a:rPr lang="en-US" smtClean="0"/>
              <a:t>‹#›</a:t>
            </a:fld>
            <a:endParaRPr lang="en-US"/>
          </a:p>
        </p:txBody>
      </p:sp>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37659772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6"/>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6"/>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B10F3204-F301-448C-9BE9-66AA9ACB5F98}" type="slidenum">
              <a:rPr lang="en-US" smtClean="0"/>
              <a:t>‹#›</a:t>
            </a:fld>
            <a:endParaRPr lang="en-US"/>
          </a:p>
        </p:txBody>
      </p:sp>
    </p:spTree>
    <p:extLst>
      <p:ext uri="{BB962C8B-B14F-4D97-AF65-F5344CB8AC3E}">
        <p14:creationId xmlns:p14="http://schemas.microsoft.com/office/powerpoint/2010/main" val="189897757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B10F3204-F301-448C-9BE9-66AA9ACB5F98}" type="slidenum">
              <a:rPr lang="en-US" smtClean="0"/>
              <a:t>‹#›</a:t>
            </a:fld>
            <a:endParaRPr lang="en-US"/>
          </a:p>
        </p:txBody>
      </p:sp>
    </p:spTree>
    <p:extLst>
      <p:ext uri="{BB962C8B-B14F-4D97-AF65-F5344CB8AC3E}">
        <p14:creationId xmlns:p14="http://schemas.microsoft.com/office/powerpoint/2010/main" val="93114310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10F3204-F301-448C-9BE9-66AA9ACB5F98}" type="slidenum">
              <a:rPr lang="en-US" smtClean="0"/>
              <a:t>‹#›</a:t>
            </a:fld>
            <a:endParaRPr lang="en-US"/>
          </a:p>
        </p:txBody>
      </p:sp>
    </p:spTree>
    <p:extLst>
      <p:ext uri="{BB962C8B-B14F-4D97-AF65-F5344CB8AC3E}">
        <p14:creationId xmlns:p14="http://schemas.microsoft.com/office/powerpoint/2010/main" val="308328201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09600" y="6400809"/>
            <a:ext cx="1422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10F3204-F301-448C-9BE9-66AA9ACB5F98}" type="slidenum">
              <a:rPr lang="en-US" smtClean="0"/>
              <a:t>‹#›</a:t>
            </a:fld>
            <a:endParaRPr lang="en-US"/>
          </a:p>
        </p:txBody>
      </p:sp>
      <p:sp>
        <p:nvSpPr>
          <p:cNvPr id="11" name="Hexagon 10"/>
          <p:cNvSpPr/>
          <p:nvPr/>
        </p:nvSpPr>
        <p:spPr>
          <a:xfrm>
            <a:off x="11429998" y="236525"/>
            <a:ext cx="761127"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60440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60440"/>
              <a:gd name="connsiteY0" fmla="*/ 426983 h 853966"/>
              <a:gd name="connsiteX1" fmla="*/ 213492 w 760440"/>
              <a:gd name="connsiteY1" fmla="*/ 0 h 853966"/>
              <a:gd name="connsiteX2" fmla="*/ 760440 w 760440"/>
              <a:gd name="connsiteY2" fmla="*/ 0 h 853966"/>
              <a:gd name="connsiteX3" fmla="*/ 753296 w 760440"/>
              <a:gd name="connsiteY3" fmla="*/ 853966 h 853966"/>
              <a:gd name="connsiteX4" fmla="*/ 213492 w 760440"/>
              <a:gd name="connsiteY4" fmla="*/ 853966 h 853966"/>
              <a:gd name="connsiteX5" fmla="*/ 0 w 760440"/>
              <a:gd name="connsiteY5" fmla="*/ 426983 h 853966"/>
              <a:gd name="connsiteX0" fmla="*/ 0 w 763314"/>
              <a:gd name="connsiteY0" fmla="*/ 426983 h 853966"/>
              <a:gd name="connsiteX1" fmla="*/ 213492 w 763314"/>
              <a:gd name="connsiteY1" fmla="*/ 0 h 853966"/>
              <a:gd name="connsiteX2" fmla="*/ 760440 w 763314"/>
              <a:gd name="connsiteY2" fmla="*/ 0 h 853966"/>
              <a:gd name="connsiteX3" fmla="*/ 762821 w 763314"/>
              <a:gd name="connsiteY3" fmla="*/ 853966 h 853966"/>
              <a:gd name="connsiteX4" fmla="*/ 213492 w 763314"/>
              <a:gd name="connsiteY4" fmla="*/ 853966 h 853966"/>
              <a:gd name="connsiteX5" fmla="*/ 0 w 763314"/>
              <a:gd name="connsiteY5" fmla="*/ 426983 h 853966"/>
              <a:gd name="connsiteX0" fmla="*/ 0 w 761127"/>
              <a:gd name="connsiteY0" fmla="*/ 426983 h 853966"/>
              <a:gd name="connsiteX1" fmla="*/ 213492 w 761127"/>
              <a:gd name="connsiteY1" fmla="*/ 0 h 853966"/>
              <a:gd name="connsiteX2" fmla="*/ 760440 w 761127"/>
              <a:gd name="connsiteY2" fmla="*/ 0 h 853966"/>
              <a:gd name="connsiteX3" fmla="*/ 760440 w 761127"/>
              <a:gd name="connsiteY3" fmla="*/ 853966 h 853966"/>
              <a:gd name="connsiteX4" fmla="*/ 213492 w 761127"/>
              <a:gd name="connsiteY4" fmla="*/ 853966 h 853966"/>
              <a:gd name="connsiteX5" fmla="*/ 0 w 761127"/>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1127" h="853966">
                <a:moveTo>
                  <a:pt x="0" y="426983"/>
                </a:moveTo>
                <a:lnTo>
                  <a:pt x="213492" y="0"/>
                </a:lnTo>
                <a:lnTo>
                  <a:pt x="760440" y="0"/>
                </a:lnTo>
                <a:cubicBezTo>
                  <a:pt x="758059" y="284655"/>
                  <a:pt x="762821" y="569311"/>
                  <a:pt x="760440" y="853966"/>
                </a:cubicBezTo>
                <a:lnTo>
                  <a:pt x="213492" y="853966"/>
                </a:lnTo>
                <a:lnTo>
                  <a:pt x="0" y="426983"/>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Hexagon 11"/>
          <p:cNvSpPr/>
          <p:nvPr/>
        </p:nvSpPr>
        <p:spPr>
          <a:xfrm>
            <a:off x="11429999" y="1085380"/>
            <a:ext cx="762822"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62822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62822"/>
              <a:gd name="connsiteY0" fmla="*/ 426983 h 853966"/>
              <a:gd name="connsiteX1" fmla="*/ 213492 w 762822"/>
              <a:gd name="connsiteY1" fmla="*/ 0 h 853966"/>
              <a:gd name="connsiteX2" fmla="*/ 762822 w 762822"/>
              <a:gd name="connsiteY2" fmla="*/ 0 h 853966"/>
              <a:gd name="connsiteX3" fmla="*/ 762822 w 762822"/>
              <a:gd name="connsiteY3" fmla="*/ 853966 h 853966"/>
              <a:gd name="connsiteX4" fmla="*/ 213492 w 762822"/>
              <a:gd name="connsiteY4" fmla="*/ 853966 h 853966"/>
              <a:gd name="connsiteX5" fmla="*/ 0 w 762822"/>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2822" h="853966">
                <a:moveTo>
                  <a:pt x="0" y="426983"/>
                </a:moveTo>
                <a:lnTo>
                  <a:pt x="213492" y="0"/>
                </a:lnTo>
                <a:lnTo>
                  <a:pt x="762822" y="0"/>
                </a:lnTo>
                <a:lnTo>
                  <a:pt x="762822" y="853966"/>
                </a:lnTo>
                <a:lnTo>
                  <a:pt x="213492" y="853966"/>
                </a:lnTo>
                <a:lnTo>
                  <a:pt x="0" y="426983"/>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Hexagon 12"/>
          <p:cNvSpPr/>
          <p:nvPr/>
        </p:nvSpPr>
        <p:spPr>
          <a:xfrm>
            <a:off x="10660222" y="-1698"/>
            <a:ext cx="990600" cy="672991"/>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120624 w 990600"/>
              <a:gd name="connsiteY1" fmla="*/ 180975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246008 h 672991"/>
              <a:gd name="connsiteX1" fmla="*/ 120624 w 990600"/>
              <a:gd name="connsiteY1" fmla="*/ 0 h 672991"/>
              <a:gd name="connsiteX2" fmla="*/ 867596 w 990600"/>
              <a:gd name="connsiteY2" fmla="*/ 0 h 672991"/>
              <a:gd name="connsiteX3" fmla="*/ 990600 w 990600"/>
              <a:gd name="connsiteY3" fmla="*/ 246008 h 672991"/>
              <a:gd name="connsiteX4" fmla="*/ 777109 w 990600"/>
              <a:gd name="connsiteY4" fmla="*/ 672991 h 672991"/>
              <a:gd name="connsiteX5" fmla="*/ 213492 w 990600"/>
              <a:gd name="connsiteY5" fmla="*/ 672991 h 672991"/>
              <a:gd name="connsiteX6" fmla="*/ 0 w 990600"/>
              <a:gd name="connsiteY6" fmla="*/ 246008 h 672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0600" h="672991">
                <a:moveTo>
                  <a:pt x="0" y="246008"/>
                </a:moveTo>
                <a:lnTo>
                  <a:pt x="120624" y="0"/>
                </a:lnTo>
                <a:lnTo>
                  <a:pt x="867596" y="0"/>
                </a:lnTo>
                <a:lnTo>
                  <a:pt x="990600" y="246008"/>
                </a:lnTo>
                <a:lnTo>
                  <a:pt x="777109" y="672991"/>
                </a:lnTo>
                <a:lnTo>
                  <a:pt x="213492" y="672991"/>
                </a:lnTo>
                <a:lnTo>
                  <a:pt x="0" y="246008"/>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Hexagon 13"/>
          <p:cNvSpPr/>
          <p:nvPr/>
        </p:nvSpPr>
        <p:spPr>
          <a:xfrm>
            <a:off x="11515722" y="128"/>
            <a:ext cx="678657" cy="248389"/>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 name="connsiteX0" fmla="*/ 0 w 907257"/>
              <a:gd name="connsiteY0" fmla="*/ 178594 h 426983"/>
              <a:gd name="connsiteX1" fmla="*/ 907257 w 907257"/>
              <a:gd name="connsiteY1" fmla="*/ 0 h 426983"/>
              <a:gd name="connsiteX2" fmla="*/ 693766 w 907257"/>
              <a:gd name="connsiteY2" fmla="*/ 426983 h 426983"/>
              <a:gd name="connsiteX3" fmla="*/ 130149 w 907257"/>
              <a:gd name="connsiteY3" fmla="*/ 426983 h 426983"/>
              <a:gd name="connsiteX4" fmla="*/ 0 w 907257"/>
              <a:gd name="connsiteY4" fmla="*/ 178594 h 426983"/>
              <a:gd name="connsiteX0" fmla="*/ 0 w 693766"/>
              <a:gd name="connsiteY0" fmla="*/ 7144 h 255533"/>
              <a:gd name="connsiteX1" fmla="*/ 566738 w 693766"/>
              <a:gd name="connsiteY1" fmla="*/ 0 h 255533"/>
              <a:gd name="connsiteX2" fmla="*/ 693766 w 693766"/>
              <a:gd name="connsiteY2" fmla="*/ 255533 h 255533"/>
              <a:gd name="connsiteX3" fmla="*/ 130149 w 693766"/>
              <a:gd name="connsiteY3" fmla="*/ 255533 h 255533"/>
              <a:gd name="connsiteX4" fmla="*/ 0 w 693766"/>
              <a:gd name="connsiteY4" fmla="*/ 7144 h 255533"/>
              <a:gd name="connsiteX0" fmla="*/ 0 w 693766"/>
              <a:gd name="connsiteY0" fmla="*/ 0 h 248389"/>
              <a:gd name="connsiteX1" fmla="*/ 678657 w 693766"/>
              <a:gd name="connsiteY1" fmla="*/ 0 h 248389"/>
              <a:gd name="connsiteX2" fmla="*/ 693766 w 693766"/>
              <a:gd name="connsiteY2" fmla="*/ 248389 h 248389"/>
              <a:gd name="connsiteX3" fmla="*/ 130149 w 693766"/>
              <a:gd name="connsiteY3" fmla="*/ 248389 h 248389"/>
              <a:gd name="connsiteX4" fmla="*/ 0 w 693766"/>
              <a:gd name="connsiteY4" fmla="*/ 0 h 248389"/>
              <a:gd name="connsiteX0" fmla="*/ 0 w 678657"/>
              <a:gd name="connsiteY0" fmla="*/ 0 h 248389"/>
              <a:gd name="connsiteX1" fmla="*/ 678657 w 678657"/>
              <a:gd name="connsiteY1" fmla="*/ 0 h 248389"/>
              <a:gd name="connsiteX2" fmla="*/ 677097 w 678657"/>
              <a:gd name="connsiteY2" fmla="*/ 248389 h 248389"/>
              <a:gd name="connsiteX3" fmla="*/ 130149 w 678657"/>
              <a:gd name="connsiteY3" fmla="*/ 248389 h 248389"/>
              <a:gd name="connsiteX4" fmla="*/ 0 w 678657"/>
              <a:gd name="connsiteY4" fmla="*/ 0 h 2483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657" h="248389">
                <a:moveTo>
                  <a:pt x="0" y="0"/>
                </a:moveTo>
                <a:lnTo>
                  <a:pt x="678657" y="0"/>
                </a:lnTo>
                <a:lnTo>
                  <a:pt x="677097" y="248389"/>
                </a:lnTo>
                <a:lnTo>
                  <a:pt x="130149" y="248389"/>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3983140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iming>
    <p:tnLst>
      <p:par>
        <p:cTn id="1" dur="indefinite" restart="never" nodeType="tmRoot"/>
      </p:par>
    </p:tnLst>
  </p:timing>
  <p:txStyles>
    <p:titleStyle>
      <a:lvl1pPr algn="ctr" defTabSz="685783" rtl="0" eaLnBrk="1" latinLnBrk="0" hangingPunct="1">
        <a:spcBef>
          <a:spcPct val="0"/>
        </a:spcBef>
        <a:buNone/>
        <a:defRPr sz="4400" kern="1200">
          <a:solidFill>
            <a:schemeClr val="tx1"/>
          </a:solidFill>
          <a:latin typeface="+mj-lt"/>
          <a:ea typeface="+mj-ea"/>
          <a:cs typeface="+mj-cs"/>
        </a:defRPr>
      </a:lvl1pPr>
    </p:titleStyle>
    <p:bodyStyle>
      <a:lvl1pPr marL="257168" indent="-257168" algn="l" defTabSz="68578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9" indent="-214308" algn="l" defTabSz="6857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8" indent="-171446" algn="l" defTabSz="685783"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0"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2"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3"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534" y="6541886"/>
            <a:ext cx="11997266" cy="261610"/>
          </a:xfrm>
          <a:prstGeom prst="rect">
            <a:avLst/>
          </a:prstGeom>
          <a:noFill/>
        </p:spPr>
        <p:txBody>
          <a:bodyPr wrap="square" rtlCol="0">
            <a:spAutoFit/>
          </a:bodyPr>
          <a:lstStyle>
            <a:defPPr>
              <a:defRPr lang="en-US"/>
            </a:defPPr>
            <a:lvl1pPr algn="r">
              <a:defRPr sz="1100">
                <a:effectLst>
                  <a:glow rad="101600">
                    <a:schemeClr val="bg1">
                      <a:alpha val="60000"/>
                    </a:schemeClr>
                  </a:glow>
                </a:effectLst>
              </a:defRPr>
            </a:lvl1pPr>
          </a:lstStyle>
          <a:p>
            <a:r>
              <a:rPr lang="en-US" dirty="0"/>
              <a:t> Designed for chapter 1, </a:t>
            </a:r>
            <a:r>
              <a:rPr lang="en-US" dirty="0" smtClean="0"/>
              <a:t>section 1.4. pages 7-10 </a:t>
            </a:r>
            <a:r>
              <a:rPr lang="en-US" dirty="0"/>
              <a:t>of </a:t>
            </a:r>
            <a:r>
              <a:rPr lang="en-US" i="1" dirty="0"/>
              <a:t>Project Team Leadership and Communication </a:t>
            </a:r>
            <a:r>
              <a:rPr lang="en-US" dirty="0"/>
              <a:t>by Samuel Malachowsky, ISBN 9781732378902, 9781732378919.</a:t>
            </a:r>
          </a:p>
        </p:txBody>
      </p:sp>
      <p:sp>
        <p:nvSpPr>
          <p:cNvPr id="7" name="Title 1"/>
          <p:cNvSpPr>
            <a:spLocks noGrp="1"/>
          </p:cNvSpPr>
          <p:nvPr>
            <p:ph type="ctrTitle"/>
          </p:nvPr>
        </p:nvSpPr>
        <p:spPr>
          <a:xfrm>
            <a:off x="914400" y="2130434"/>
            <a:ext cx="10363200" cy="3345456"/>
          </a:xfrm>
        </p:spPr>
        <p:txBody>
          <a:bodyPr>
            <a:normAutofit/>
          </a:bodyPr>
          <a:lstStyle/>
          <a:p>
            <a:r>
              <a:rPr lang="en-US" dirty="0" smtClean="0"/>
              <a:t>Mini-Module:</a:t>
            </a:r>
            <a:r>
              <a:rPr lang="en-US" dirty="0"/>
              <a:t/>
            </a:r>
            <a:br>
              <a:rPr lang="en-US" dirty="0"/>
            </a:br>
            <a:r>
              <a:rPr lang="en-US" dirty="0"/>
              <a:t>Basic Motivators</a:t>
            </a:r>
          </a:p>
        </p:txBody>
      </p:sp>
    </p:spTree>
    <p:extLst>
      <p:ext uri="{BB962C8B-B14F-4D97-AF65-F5344CB8AC3E}">
        <p14:creationId xmlns:p14="http://schemas.microsoft.com/office/powerpoint/2010/main" val="2396646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What makes us </a:t>
            </a:r>
            <a:r>
              <a:rPr lang="en-US" i="1" dirty="0" smtClean="0"/>
              <a:t>want</a:t>
            </a:r>
            <a:r>
              <a:rPr lang="en-US" dirty="0" smtClean="0"/>
              <a:t> to come to work</a:t>
            </a:r>
          </a:p>
          <a:p>
            <a:r>
              <a:rPr lang="en-US" dirty="0" smtClean="0"/>
              <a:t>Norms often established by industry, organization, or previous leaders</a:t>
            </a:r>
          </a:p>
          <a:p>
            <a:r>
              <a:rPr lang="en-US" dirty="0" smtClean="0"/>
              <a:t>What motivates you may or may not motivate others</a:t>
            </a:r>
          </a:p>
          <a:p>
            <a:r>
              <a:rPr lang="en-US" dirty="0" smtClean="0"/>
              <a:t>Bias towards or against individual motivators can be a factor</a:t>
            </a:r>
          </a:p>
          <a:p>
            <a:r>
              <a:rPr lang="en-US" dirty="0" smtClean="0"/>
              <a:t>Motivators are highly personal; the leader must consider each team member individually</a:t>
            </a:r>
          </a:p>
          <a:p>
            <a:r>
              <a:rPr lang="en-US" dirty="0" smtClean="0"/>
              <a:t>Divided into Extrinsic and Intrinsic motivators</a:t>
            </a:r>
            <a:endParaRPr lang="en-US" dirty="0"/>
          </a:p>
        </p:txBody>
      </p:sp>
      <p:sp>
        <p:nvSpPr>
          <p:cNvPr id="2" name="Title 1"/>
          <p:cNvSpPr>
            <a:spLocks noGrp="1"/>
          </p:cNvSpPr>
          <p:nvPr>
            <p:ph type="title"/>
          </p:nvPr>
        </p:nvSpPr>
        <p:spPr/>
        <p:txBody>
          <a:bodyPr/>
          <a:lstStyle/>
          <a:p>
            <a:r>
              <a:rPr lang="en-US" dirty="0" smtClean="0"/>
              <a:t>Motivators</a:t>
            </a:r>
            <a:endParaRPr lang="en-US" dirty="0"/>
          </a:p>
        </p:txBody>
      </p:sp>
    </p:spTree>
    <p:extLst>
      <p:ext uri="{BB962C8B-B14F-4D97-AF65-F5344CB8AC3E}">
        <p14:creationId xmlns:p14="http://schemas.microsoft.com/office/powerpoint/2010/main" val="17464370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Money / Power</a:t>
            </a:r>
          </a:p>
          <a:p>
            <a:pPr lvl="1"/>
            <a:r>
              <a:rPr lang="en-US" dirty="0" smtClean="0"/>
              <a:t>Want to ‘move up’ in the organization or earn higher wages</a:t>
            </a:r>
          </a:p>
          <a:p>
            <a:pPr lvl="1"/>
            <a:r>
              <a:rPr lang="en-US" dirty="0"/>
              <a:t>Classic examples:  Salespeople, CEO’s, Politicians</a:t>
            </a:r>
            <a:endParaRPr lang="en-US" dirty="0" smtClean="0"/>
          </a:p>
          <a:p>
            <a:r>
              <a:rPr lang="en-US" b="1" dirty="0" smtClean="0"/>
              <a:t>Recognition</a:t>
            </a:r>
          </a:p>
          <a:p>
            <a:pPr lvl="1"/>
            <a:r>
              <a:rPr lang="en-US" dirty="0" smtClean="0"/>
              <a:t>Often motivated most by acknowledgement of those in power</a:t>
            </a:r>
          </a:p>
          <a:p>
            <a:pPr lvl="1"/>
            <a:r>
              <a:rPr lang="en-US" dirty="0"/>
              <a:t>Classic examples: Entertainment, Lawyers, Interns</a:t>
            </a:r>
            <a:endParaRPr lang="en-US" dirty="0" smtClean="0"/>
          </a:p>
          <a:p>
            <a:r>
              <a:rPr lang="en-US" b="1" dirty="0" smtClean="0"/>
              <a:t>Interpersonal Relationships</a:t>
            </a:r>
          </a:p>
          <a:p>
            <a:pPr lvl="1"/>
            <a:r>
              <a:rPr lang="en-US" dirty="0" smtClean="0"/>
              <a:t>Relationships with co-workers and a cooperative atmosphere are valued</a:t>
            </a:r>
          </a:p>
          <a:p>
            <a:pPr lvl="1"/>
            <a:r>
              <a:rPr lang="en-US" dirty="0"/>
              <a:t>Classic examples: Religious Leaders, Social Workers</a:t>
            </a:r>
          </a:p>
        </p:txBody>
      </p:sp>
      <p:sp>
        <p:nvSpPr>
          <p:cNvPr id="2" name="Title 1"/>
          <p:cNvSpPr>
            <a:spLocks noGrp="1"/>
          </p:cNvSpPr>
          <p:nvPr>
            <p:ph type="title"/>
          </p:nvPr>
        </p:nvSpPr>
        <p:spPr/>
        <p:txBody>
          <a:bodyPr/>
          <a:lstStyle/>
          <a:p>
            <a:r>
              <a:rPr lang="en-US" dirty="0" smtClean="0"/>
              <a:t>Extrinsic Motivators</a:t>
            </a:r>
            <a:endParaRPr lang="en-US" dirty="0"/>
          </a:p>
        </p:txBody>
      </p:sp>
      <p:sp>
        <p:nvSpPr>
          <p:cNvPr id="4" name="TextBox 3"/>
          <p:cNvSpPr txBox="1"/>
          <p:nvPr/>
        </p:nvSpPr>
        <p:spPr>
          <a:xfrm>
            <a:off x="118534" y="6541886"/>
            <a:ext cx="11997266" cy="261610"/>
          </a:xfrm>
          <a:prstGeom prst="rect">
            <a:avLst/>
          </a:prstGeom>
          <a:noFill/>
        </p:spPr>
        <p:txBody>
          <a:bodyPr wrap="square" rtlCol="0">
            <a:spAutoFit/>
          </a:bodyPr>
          <a:lstStyle/>
          <a:p>
            <a:pPr algn="r"/>
            <a:r>
              <a:rPr lang="en-US" sz="1100" dirty="0" smtClean="0"/>
              <a:t> Ryan, Richard; Edward L. Deci. Intrinsic and Extrinsic Motivations: Classic Definitions and New Directions. Contemporary Educational Psychology. 25 (1): 54–67. 2000.</a:t>
            </a:r>
            <a:endParaRPr lang="en-US" sz="1100" dirty="0"/>
          </a:p>
        </p:txBody>
      </p:sp>
    </p:spTree>
    <p:extLst>
      <p:ext uri="{BB962C8B-B14F-4D97-AF65-F5344CB8AC3E}">
        <p14:creationId xmlns:p14="http://schemas.microsoft.com/office/powerpoint/2010/main" val="14963216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Autonomy / Interesting Work</a:t>
            </a:r>
          </a:p>
          <a:p>
            <a:pPr lvl="1"/>
            <a:r>
              <a:rPr lang="en-US" dirty="0" smtClean="0"/>
              <a:t>Prefer the excitement of new and innovative endeavors</a:t>
            </a:r>
          </a:p>
          <a:p>
            <a:pPr lvl="1"/>
            <a:r>
              <a:rPr lang="en-US" dirty="0"/>
              <a:t> Classic Examples: Architects, Engineers </a:t>
            </a:r>
            <a:endParaRPr lang="en-US" dirty="0" smtClean="0"/>
          </a:p>
          <a:p>
            <a:r>
              <a:rPr lang="en-US" b="1" dirty="0" smtClean="0"/>
              <a:t>Purpose</a:t>
            </a:r>
          </a:p>
          <a:p>
            <a:pPr lvl="1"/>
            <a:r>
              <a:rPr lang="en-US" dirty="0" smtClean="0"/>
              <a:t>Need to feel that their work is beneficial to the causes they care about</a:t>
            </a:r>
          </a:p>
          <a:p>
            <a:pPr lvl="1"/>
            <a:r>
              <a:rPr lang="en-US" dirty="0"/>
              <a:t>Classic Examples: Doctors, Teachers, Military</a:t>
            </a:r>
            <a:endParaRPr lang="en-US" dirty="0" smtClean="0"/>
          </a:p>
          <a:p>
            <a:r>
              <a:rPr lang="en-US" b="1" dirty="0" smtClean="0"/>
              <a:t>Mastery / Exploration</a:t>
            </a:r>
          </a:p>
          <a:p>
            <a:pPr lvl="1"/>
            <a:r>
              <a:rPr lang="en-US" dirty="0" smtClean="0"/>
              <a:t>Personal achievement, problem solving opportunities, and creative endeavors are sought</a:t>
            </a:r>
          </a:p>
          <a:p>
            <a:pPr lvl="1"/>
            <a:r>
              <a:rPr lang="en-US" dirty="0"/>
              <a:t>Classic Examples: Artists, Scientists</a:t>
            </a:r>
          </a:p>
        </p:txBody>
      </p:sp>
      <p:sp>
        <p:nvSpPr>
          <p:cNvPr id="2" name="Title 1"/>
          <p:cNvSpPr>
            <a:spLocks noGrp="1"/>
          </p:cNvSpPr>
          <p:nvPr>
            <p:ph type="title"/>
          </p:nvPr>
        </p:nvSpPr>
        <p:spPr/>
        <p:txBody>
          <a:bodyPr/>
          <a:lstStyle/>
          <a:p>
            <a:r>
              <a:rPr lang="en-US" dirty="0" smtClean="0"/>
              <a:t>Intrinsic Motivators</a:t>
            </a:r>
            <a:endParaRPr lang="en-US" dirty="0"/>
          </a:p>
        </p:txBody>
      </p:sp>
      <p:sp>
        <p:nvSpPr>
          <p:cNvPr id="4" name="TextBox 3"/>
          <p:cNvSpPr txBox="1"/>
          <p:nvPr/>
        </p:nvSpPr>
        <p:spPr>
          <a:xfrm>
            <a:off x="118534" y="6541886"/>
            <a:ext cx="11997266" cy="261610"/>
          </a:xfrm>
          <a:prstGeom prst="rect">
            <a:avLst/>
          </a:prstGeom>
          <a:noFill/>
        </p:spPr>
        <p:txBody>
          <a:bodyPr wrap="square" rtlCol="0">
            <a:spAutoFit/>
          </a:bodyPr>
          <a:lstStyle/>
          <a:p>
            <a:pPr algn="r"/>
            <a:r>
              <a:rPr lang="en-US" sz="1100" dirty="0" smtClean="0"/>
              <a:t> Ryan, Richard; Edward L. Deci. Intrinsic and Extrinsic Motivations: Classic Definitions and New Directions. Contemporary Educational Psychology. 25 (1): 54–67. 2000.</a:t>
            </a:r>
            <a:endParaRPr lang="en-US" sz="1100" dirty="0"/>
          </a:p>
        </p:txBody>
      </p:sp>
    </p:spTree>
    <p:extLst>
      <p:ext uri="{BB962C8B-B14F-4D97-AF65-F5344CB8AC3E}">
        <p14:creationId xmlns:p14="http://schemas.microsoft.com/office/powerpoint/2010/main" val="12227112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Rank the following motivators from </a:t>
            </a:r>
            <a:r>
              <a:rPr lang="en-US" b="1" dirty="0" smtClean="0"/>
              <a:t>most important</a:t>
            </a:r>
            <a:r>
              <a:rPr lang="en-US" dirty="0" smtClean="0"/>
              <a:t> to you </a:t>
            </a:r>
            <a:r>
              <a:rPr lang="en-US" b="1" dirty="0" smtClean="0"/>
              <a:t>to least important </a:t>
            </a:r>
            <a:r>
              <a:rPr lang="en-US" dirty="0" smtClean="0"/>
              <a:t>to you:</a:t>
            </a:r>
          </a:p>
          <a:p>
            <a:pPr lvl="1"/>
            <a:r>
              <a:rPr lang="en-US" dirty="0"/>
              <a:t>Autonomy / Interesting Work</a:t>
            </a:r>
          </a:p>
          <a:p>
            <a:pPr lvl="1"/>
            <a:r>
              <a:rPr lang="en-US" dirty="0" smtClean="0"/>
              <a:t>Interpersonal </a:t>
            </a:r>
            <a:r>
              <a:rPr lang="en-US" dirty="0"/>
              <a:t>Relationships</a:t>
            </a:r>
          </a:p>
          <a:p>
            <a:pPr lvl="1"/>
            <a:r>
              <a:rPr lang="en-US" dirty="0"/>
              <a:t>Mastery / Exploration</a:t>
            </a:r>
          </a:p>
          <a:p>
            <a:pPr lvl="1"/>
            <a:r>
              <a:rPr lang="en-US" dirty="0" smtClean="0"/>
              <a:t>Money </a:t>
            </a:r>
            <a:r>
              <a:rPr lang="en-US" dirty="0"/>
              <a:t>/ </a:t>
            </a:r>
            <a:r>
              <a:rPr lang="en-US" dirty="0" smtClean="0"/>
              <a:t>Power</a:t>
            </a:r>
          </a:p>
          <a:p>
            <a:pPr lvl="1"/>
            <a:r>
              <a:rPr lang="en-US" dirty="0"/>
              <a:t>Purpose</a:t>
            </a:r>
          </a:p>
          <a:p>
            <a:pPr lvl="1"/>
            <a:r>
              <a:rPr lang="en-US" dirty="0" smtClean="0"/>
              <a:t>Recognition</a:t>
            </a:r>
          </a:p>
          <a:p>
            <a:pPr marL="0" indent="0">
              <a:buNone/>
            </a:pPr>
            <a:endParaRPr lang="en-US" dirty="0" smtClean="0"/>
          </a:p>
          <a:p>
            <a:pPr marL="0" indent="0">
              <a:buNone/>
            </a:pPr>
            <a:r>
              <a:rPr lang="en-US" dirty="0" smtClean="0"/>
              <a:t>In groups of 3-4 share your most prominent and least prominent motivators.  Are there any correlations?  Are the majority of your group members </a:t>
            </a:r>
            <a:r>
              <a:rPr lang="en-US" b="1" dirty="0" smtClean="0"/>
              <a:t>intrinsically or extrinsically </a:t>
            </a:r>
            <a:r>
              <a:rPr lang="en-US" dirty="0" smtClean="0"/>
              <a:t>motivated (see page 8-9)?</a:t>
            </a:r>
            <a:endParaRPr lang="en-US" dirty="0"/>
          </a:p>
        </p:txBody>
      </p:sp>
      <p:sp>
        <p:nvSpPr>
          <p:cNvPr id="3" name="Title 2"/>
          <p:cNvSpPr>
            <a:spLocks noGrp="1"/>
          </p:cNvSpPr>
          <p:nvPr>
            <p:ph type="title"/>
          </p:nvPr>
        </p:nvSpPr>
        <p:spPr/>
        <p:txBody>
          <a:bodyPr/>
          <a:lstStyle/>
          <a:p>
            <a:r>
              <a:rPr lang="en-US" dirty="0"/>
              <a:t>Activity – Your </a:t>
            </a:r>
            <a:r>
              <a:rPr lang="en-US" dirty="0" smtClean="0"/>
              <a:t>Motivators</a:t>
            </a:r>
            <a:endParaRPr lang="en-US" dirty="0"/>
          </a:p>
        </p:txBody>
      </p:sp>
    </p:spTree>
    <p:extLst>
      <p:ext uri="{BB962C8B-B14F-4D97-AF65-F5344CB8AC3E}">
        <p14:creationId xmlns:p14="http://schemas.microsoft.com/office/powerpoint/2010/main" val="1150542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14400" y="3005069"/>
            <a:ext cx="10363200" cy="1470025"/>
          </a:xfrm>
          <a:prstGeom prst="rect">
            <a:avLst/>
          </a:prstGeom>
        </p:spPr>
        <p:txBody>
          <a:bodyPr vert="horz" lIns="91440" tIns="45720" rIns="91440" bIns="45720" rtlCol="0" anchor="ctr">
            <a:normAutofit/>
          </a:bodyPr>
          <a:lstStyle>
            <a:lvl1pPr algn="ctr" defTabSz="685783" rtl="0" eaLnBrk="1" latinLnBrk="0" hangingPunct="1">
              <a:spcBef>
                <a:spcPct val="0"/>
              </a:spcBef>
              <a:buNone/>
              <a:defRPr sz="6000" kern="1200">
                <a:solidFill>
                  <a:schemeClr val="tx1"/>
                </a:solidFill>
                <a:latin typeface="+mj-lt"/>
                <a:ea typeface="+mj-ea"/>
                <a:cs typeface="+mj-cs"/>
              </a:defRPr>
            </a:lvl1pPr>
          </a:lstStyle>
          <a:p>
            <a:r>
              <a:rPr lang="en-US" smtClean="0"/>
              <a:t>Questions / Discussion</a:t>
            </a:r>
            <a:endParaRPr lang="en-US" dirty="0"/>
          </a:p>
        </p:txBody>
      </p:sp>
    </p:spTree>
    <p:extLst>
      <p:ext uri="{BB962C8B-B14F-4D97-AF65-F5344CB8AC3E}">
        <p14:creationId xmlns:p14="http://schemas.microsoft.com/office/powerpoint/2010/main" val="3644338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ProjectLeadershi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LeadershipBook3.potx" id="{FA589EC2-89E0-4490-BF87-66EAA3C17F0B}" vid="{9D6338BE-032C-45CD-9BF1-8912E18B15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LeadershipBook4</Template>
  <TotalTime>946</TotalTime>
  <Words>672</Words>
  <Application>Microsoft Office PowerPoint</Application>
  <PresentationFormat>Widescreen</PresentationFormat>
  <Paragraphs>85</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ProjectLeadership</vt:lpstr>
      <vt:lpstr>Mini-Module: Basic Motivators</vt:lpstr>
      <vt:lpstr>Motivators</vt:lpstr>
      <vt:lpstr>Extrinsic Motivators</vt:lpstr>
      <vt:lpstr>Intrinsic Motivators</vt:lpstr>
      <vt:lpstr>Activity – Your Motivators</vt:lpstr>
      <vt:lpstr>PowerPoint Presentation</vt:lpstr>
    </vt:vector>
  </TitlesOfParts>
  <Company>Rochester Institute of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Leadership</dc:title>
  <dc:creator>Samuel Malachowsky</dc:creator>
  <cp:lastModifiedBy>Samuel Malachowsky</cp:lastModifiedBy>
  <cp:revision>69</cp:revision>
  <dcterms:created xsi:type="dcterms:W3CDTF">2018-05-21T18:12:12Z</dcterms:created>
  <dcterms:modified xsi:type="dcterms:W3CDTF">2018-11-20T15:58:38Z</dcterms:modified>
</cp:coreProperties>
</file>