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8" r:id="rId3"/>
    <p:sldId id="279" r:id="rId4"/>
    <p:sldId id="280" r:id="rId5"/>
    <p:sldId id="281" r:id="rId6"/>
    <p:sldId id="283" r:id="rId7"/>
    <p:sldId id="2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21" autoAdjust="0"/>
    <p:restoredTop sz="64973" autoAdjust="0"/>
  </p:normalViewPr>
  <p:slideViewPr>
    <p:cSldViewPr snapToGrid="0">
      <p:cViewPr varScale="1">
        <p:scale>
          <a:sx n="63" d="100"/>
          <a:sy n="63" d="100"/>
        </p:scale>
        <p:origin x="88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89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916A-2F30-4BD5-A05E-656FEC62A0E7}" type="datetimeFigureOut">
              <a:rPr lang="en-US" smtClean="0"/>
              <a:t>11/20/2018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32E4-4C49-4E27-8846-7ED75FA30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3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</a:t>
            </a:r>
            <a:r>
              <a:rPr lang="en-US" i="1" baseline="0" dirty="0" smtClean="0"/>
              <a:t> chapter 2, section 2.1, pages 25-30 of the Project Team Leadership and Communication book.  ISBN: 9781732378902 (Softcover), 9781732378919 (Hardcover).  These slides may only be posted or used in conjunction with the book in a training or classroom environment. Key terms (pages 74-75) are often italicized on the slides.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r>
              <a:rPr lang="en-US" b="1" dirty="0" smtClean="0"/>
              <a:t>Learning Objectives:</a:t>
            </a:r>
            <a:r>
              <a:rPr lang="en-US" b="0" baseline="0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</a:rPr>
              <a:t>Define 'project,' identifying 2 defining features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</a:rPr>
              <a:t>List 4 project phases and 1 additional element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</a:rPr>
              <a:t>Recognize the interactions between projects/phases and the product lifecycle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</a:rPr>
              <a:t>Activity: </a:t>
            </a:r>
            <a:r>
              <a:rPr lang="en-US" dirty="0" smtClean="0"/>
              <a:t>Propose multiple</a:t>
            </a:r>
            <a:r>
              <a:rPr lang="en-US" baseline="0" dirty="0" smtClean="0"/>
              <a:t> projects within a single product’s life cycle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Activity:</a:t>
            </a:r>
            <a:r>
              <a:rPr lang="en-US" dirty="0" smtClean="0"/>
              <a:t> One product, multiple projects (10 minutes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 smtClean="0"/>
              <a:t>Outline: </a:t>
            </a:r>
            <a:r>
              <a:rPr lang="en-US" dirty="0" smtClean="0">
                <a:effectLst/>
              </a:rPr>
              <a:t>(slides: 10</a:t>
            </a:r>
            <a:r>
              <a:rPr lang="en-US" baseline="0" dirty="0" smtClean="0">
                <a:effectLst/>
              </a:rPr>
              <a:t> </a:t>
            </a:r>
            <a:r>
              <a:rPr lang="en-US" dirty="0" smtClean="0">
                <a:effectLst/>
              </a:rPr>
              <a:t>minutes, activity: 10 minutes)</a:t>
            </a:r>
            <a:endParaRPr lang="en-US" b="1" i="0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What is a Project?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Project Phases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Project Functions</a:t>
            </a:r>
            <a:endParaRPr lang="en-US" i="0" baseline="0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Projects Can Vary in Size and Scale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Activity – One Product, Multiple Projects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94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</a:t>
            </a:r>
            <a:r>
              <a:rPr lang="en-US" i="1" baseline="0" dirty="0" smtClean="0"/>
              <a:t> section 2.1, pages 25-30 of the Project Team Leadership and Communication book.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06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</a:t>
            </a:r>
            <a:r>
              <a:rPr lang="en-US" i="1" baseline="0" dirty="0" smtClean="0"/>
              <a:t> pages 27-28 of the Project Team Leadership and Communication book.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21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</a:t>
            </a:r>
            <a:r>
              <a:rPr lang="en-US" i="1" baseline="0" dirty="0" smtClean="0"/>
              <a:t> pages 28-29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baseline="0" dirty="0" smtClean="0"/>
              <a:t>Risk and issue management is covered in the book on page 97.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baseline="0" dirty="0" smtClean="0"/>
              <a:t>Quality Management/Assurance is covered in the book in this chapter, page 43.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baseline="0" dirty="0" smtClean="0"/>
              <a:t>Communications Management is the subject of chapter 5, pages 149-178.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009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</a:t>
            </a:r>
            <a:r>
              <a:rPr lang="en-US" i="1" baseline="0" dirty="0" smtClean="0"/>
              <a:t> pages 29-30 of the Project Team Leadership and Communication book.</a:t>
            </a:r>
          </a:p>
          <a:p>
            <a:endParaRPr lang="en-US" dirty="0" smtClean="0"/>
          </a:p>
          <a:p>
            <a:r>
              <a:rPr lang="en-US" dirty="0" smtClean="0"/>
              <a:t>Product life cycle</a:t>
            </a:r>
            <a:r>
              <a:rPr lang="en-US" baseline="0" dirty="0" smtClean="0"/>
              <a:t> project examples: Marketing, setting up machinery, ramping up production,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37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</a:t>
            </a:r>
            <a:r>
              <a:rPr lang="en-US" i="1" baseline="0" dirty="0" smtClean="0"/>
              <a:t>pages 29-30 of the Project Team Leadership and Communication book.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Exercise #2 on page 76 is a similar question.</a:t>
            </a:r>
            <a:endParaRPr lang="en-US" i="1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10</a:t>
            </a:r>
            <a:r>
              <a:rPr lang="en-US" baseline="0" dirty="0" smtClean="0"/>
              <a:t> minute activity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Learning Objective: </a:t>
            </a:r>
            <a:r>
              <a:rPr lang="en-US" dirty="0" smtClean="0"/>
              <a:t>Propose multiple</a:t>
            </a:r>
            <a:r>
              <a:rPr lang="en-US" baseline="0" dirty="0" smtClean="0"/>
              <a:t> projects within a single product’s life cycle</a:t>
            </a: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dirty="0" smtClean="0"/>
              <a:t>Scenario</a:t>
            </a:r>
            <a:r>
              <a:rPr lang="en-US" baseline="0" dirty="0" smtClean="0"/>
              <a:t>/p</a:t>
            </a:r>
            <a:r>
              <a:rPr lang="en-US" dirty="0" smtClean="0"/>
              <a:t>roduct</a:t>
            </a:r>
            <a:r>
              <a:rPr lang="en-US" baseline="0" dirty="0" smtClean="0"/>
              <a:t> can be changed to more closely match the student’s field of study, though thinking outside of their field can be beneficial for understanding.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755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/>
              <a:t>Chapter 2 includes several additional support elements</a:t>
            </a:r>
            <a:r>
              <a:rPr lang="en-US" i="1" baseline="0" dirty="0" smtClean="0"/>
              <a:t> which could become classroom activities or discussion elements.</a:t>
            </a:r>
          </a:p>
          <a:p>
            <a:endParaRPr lang="en-US" i="1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baseline="0" dirty="0" smtClean="0"/>
              <a:t>There are quite a few key terms defined on pages 74-75.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baseline="0" dirty="0" smtClean="0"/>
              <a:t>Review questions cover most of the chapter (pages 75-76, answers on page 223).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smtClean="0"/>
              <a:t>The exercises</a:t>
            </a:r>
            <a:r>
              <a:rPr lang="en-US" i="1" baseline="0" dirty="0" smtClean="0"/>
              <a:t> on pages 76-77 are designed to allow readers to apply and extend what they’ve learned.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5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44472" y="978639"/>
            <a:ext cx="1143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7560207" y="445848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48970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8" name="Hexagon 137"/>
          <p:cNvSpPr/>
          <p:nvPr/>
        </p:nvSpPr>
        <p:spPr>
          <a:xfrm>
            <a:off x="4069501" y="561543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0" name="Hexagon 139"/>
          <p:cNvSpPr/>
          <p:nvPr/>
        </p:nvSpPr>
        <p:spPr>
          <a:xfrm>
            <a:off x="1757559" y="604241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1" name="Hexagon 140"/>
          <p:cNvSpPr/>
          <p:nvPr/>
        </p:nvSpPr>
        <p:spPr>
          <a:xfrm>
            <a:off x="3299847" y="604241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2" name="Hexagon 141"/>
          <p:cNvSpPr/>
          <p:nvPr/>
        </p:nvSpPr>
        <p:spPr>
          <a:xfrm>
            <a:off x="6369541" y="6019720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144" name="Hexagon 143"/>
          <p:cNvSpPr/>
          <p:nvPr/>
        </p:nvSpPr>
        <p:spPr>
          <a:xfrm>
            <a:off x="217161" y="6051914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6" name="Hexagon 145"/>
          <p:cNvSpPr/>
          <p:nvPr/>
        </p:nvSpPr>
        <p:spPr>
          <a:xfrm>
            <a:off x="2531911" y="562101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7" name="Hexagon 146"/>
          <p:cNvSpPr/>
          <p:nvPr/>
        </p:nvSpPr>
        <p:spPr>
          <a:xfrm>
            <a:off x="989660" y="5636203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Hexagon 147"/>
          <p:cNvSpPr/>
          <p:nvPr/>
        </p:nvSpPr>
        <p:spPr>
          <a:xfrm>
            <a:off x="5597689" y="5585380"/>
            <a:ext cx="990600" cy="868680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1" name="Hexagon 150"/>
          <p:cNvSpPr/>
          <p:nvPr/>
        </p:nvSpPr>
        <p:spPr>
          <a:xfrm>
            <a:off x="4828797" y="6014377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5" name="Hexagon 154"/>
          <p:cNvSpPr/>
          <p:nvPr/>
        </p:nvSpPr>
        <p:spPr>
          <a:xfrm>
            <a:off x="7913461" y="603529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9" name="Hexagon 158"/>
          <p:cNvSpPr/>
          <p:nvPr/>
        </p:nvSpPr>
        <p:spPr>
          <a:xfrm>
            <a:off x="7146285" y="5598080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3" name="Hexagon 162"/>
          <p:cNvSpPr/>
          <p:nvPr/>
        </p:nvSpPr>
        <p:spPr>
          <a:xfrm>
            <a:off x="210985" y="-1404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4" name="Hexagon 163"/>
          <p:cNvSpPr/>
          <p:nvPr/>
        </p:nvSpPr>
        <p:spPr>
          <a:xfrm>
            <a:off x="8711852" y="40545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5" name="Hexagon 164"/>
          <p:cNvSpPr/>
          <p:nvPr/>
        </p:nvSpPr>
        <p:spPr>
          <a:xfrm>
            <a:off x="3304609" y="-20094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6" name="Hexagon 165"/>
          <p:cNvSpPr/>
          <p:nvPr/>
        </p:nvSpPr>
        <p:spPr>
          <a:xfrm>
            <a:off x="4849660" y="-18812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7" name="Hexagon 166"/>
          <p:cNvSpPr/>
          <p:nvPr/>
        </p:nvSpPr>
        <p:spPr>
          <a:xfrm>
            <a:off x="972991" y="125986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8" name="Hexagon 167"/>
          <p:cNvSpPr/>
          <p:nvPr/>
        </p:nvSpPr>
        <p:spPr>
          <a:xfrm>
            <a:off x="8711852" y="1254309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9" name="Hexagon 168"/>
          <p:cNvSpPr/>
          <p:nvPr/>
        </p:nvSpPr>
        <p:spPr>
          <a:xfrm>
            <a:off x="4852835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0" name="Hexagon 169"/>
          <p:cNvSpPr/>
          <p:nvPr/>
        </p:nvSpPr>
        <p:spPr>
          <a:xfrm>
            <a:off x="3304609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1" name="Hexagon 170"/>
          <p:cNvSpPr/>
          <p:nvPr/>
        </p:nvSpPr>
        <p:spPr>
          <a:xfrm>
            <a:off x="984899" y="40579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2" name="Hexagon 171"/>
          <p:cNvSpPr/>
          <p:nvPr/>
        </p:nvSpPr>
        <p:spPr>
          <a:xfrm>
            <a:off x="4080615" y="1260855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4" name="Hexagon 173"/>
          <p:cNvSpPr/>
          <p:nvPr/>
        </p:nvSpPr>
        <p:spPr>
          <a:xfrm>
            <a:off x="1752003" y="83605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6" name="Hexagon 175"/>
          <p:cNvSpPr/>
          <p:nvPr/>
        </p:nvSpPr>
        <p:spPr>
          <a:xfrm>
            <a:off x="2531911" y="125986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8" name="Hexagon 177"/>
          <p:cNvSpPr/>
          <p:nvPr/>
        </p:nvSpPr>
        <p:spPr>
          <a:xfrm>
            <a:off x="1765496" y="-11668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9" name="Hexagon 178"/>
          <p:cNvSpPr/>
          <p:nvPr/>
        </p:nvSpPr>
        <p:spPr>
          <a:xfrm>
            <a:off x="4074265" y="406889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0" name="Hexagon 179"/>
          <p:cNvSpPr/>
          <p:nvPr/>
        </p:nvSpPr>
        <p:spPr>
          <a:xfrm>
            <a:off x="2529531" y="40579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1" name="Hexagon 180"/>
          <p:cNvSpPr/>
          <p:nvPr/>
        </p:nvSpPr>
        <p:spPr>
          <a:xfrm>
            <a:off x="210985" y="84002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2" name="Hexagon 181"/>
          <p:cNvSpPr/>
          <p:nvPr/>
        </p:nvSpPr>
        <p:spPr>
          <a:xfrm>
            <a:off x="7934455" y="-8981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3" name="Hexagon 182"/>
          <p:cNvSpPr/>
          <p:nvPr/>
        </p:nvSpPr>
        <p:spPr>
          <a:xfrm>
            <a:off x="6396755" y="-160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4" name="Hexagon 183"/>
          <p:cNvSpPr/>
          <p:nvPr/>
        </p:nvSpPr>
        <p:spPr>
          <a:xfrm>
            <a:off x="6384228" y="83208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5" name="Hexagon 184"/>
          <p:cNvSpPr/>
          <p:nvPr/>
        </p:nvSpPr>
        <p:spPr>
          <a:xfrm>
            <a:off x="7161756" y="41214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6" name="Hexagon 185"/>
          <p:cNvSpPr/>
          <p:nvPr/>
        </p:nvSpPr>
        <p:spPr>
          <a:xfrm>
            <a:off x="5624187" y="399614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0" name="Hexagon 189"/>
          <p:cNvSpPr/>
          <p:nvPr/>
        </p:nvSpPr>
        <p:spPr>
          <a:xfrm>
            <a:off x="-6278" y="406889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1" name="Hexagon 190"/>
          <p:cNvSpPr/>
          <p:nvPr/>
        </p:nvSpPr>
        <p:spPr>
          <a:xfrm>
            <a:off x="7934455" y="82659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2" name="Hexagon 191"/>
          <p:cNvSpPr/>
          <p:nvPr/>
        </p:nvSpPr>
        <p:spPr>
          <a:xfrm>
            <a:off x="7161593" y="125787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3" name="Hexagon 192"/>
          <p:cNvSpPr/>
          <p:nvPr/>
        </p:nvSpPr>
        <p:spPr>
          <a:xfrm>
            <a:off x="5622347" y="125358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7" name="Hexagon 196"/>
          <p:cNvSpPr/>
          <p:nvPr/>
        </p:nvSpPr>
        <p:spPr>
          <a:xfrm>
            <a:off x="8687813" y="561083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0" name="Hexagon 199"/>
          <p:cNvSpPr/>
          <p:nvPr/>
        </p:nvSpPr>
        <p:spPr>
          <a:xfrm>
            <a:off x="10237908" y="1250562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1" name="Hexagon 200"/>
          <p:cNvSpPr/>
          <p:nvPr/>
        </p:nvSpPr>
        <p:spPr>
          <a:xfrm>
            <a:off x="10237908" y="-203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2" name="Hexagon 201"/>
          <p:cNvSpPr/>
          <p:nvPr/>
        </p:nvSpPr>
        <p:spPr>
          <a:xfrm>
            <a:off x="10237908" y="39659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3" name="Hexagon 202"/>
          <p:cNvSpPr/>
          <p:nvPr/>
        </p:nvSpPr>
        <p:spPr>
          <a:xfrm>
            <a:off x="9469741" y="-1591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4" name="Hexagon 203"/>
          <p:cNvSpPr/>
          <p:nvPr/>
        </p:nvSpPr>
        <p:spPr>
          <a:xfrm>
            <a:off x="9474349" y="829424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5" name="Hexagon 204"/>
          <p:cNvSpPr/>
          <p:nvPr/>
        </p:nvSpPr>
        <p:spPr>
          <a:xfrm>
            <a:off x="11006755" y="815948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6" name="Hexagon 205"/>
          <p:cNvSpPr/>
          <p:nvPr/>
        </p:nvSpPr>
        <p:spPr>
          <a:xfrm>
            <a:off x="11009929" y="-2866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7" name="Hexagon 206"/>
          <p:cNvSpPr/>
          <p:nvPr/>
        </p:nvSpPr>
        <p:spPr>
          <a:xfrm>
            <a:off x="11775331" y="1248155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3" name="Hexagon 212"/>
          <p:cNvSpPr/>
          <p:nvPr/>
        </p:nvSpPr>
        <p:spPr>
          <a:xfrm>
            <a:off x="10218942" y="562724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4" name="Hexagon 213"/>
          <p:cNvSpPr/>
          <p:nvPr/>
        </p:nvSpPr>
        <p:spPr>
          <a:xfrm>
            <a:off x="9446244" y="6046896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5" name="Hexagon 214"/>
          <p:cNvSpPr/>
          <p:nvPr/>
        </p:nvSpPr>
        <p:spPr>
          <a:xfrm>
            <a:off x="10980434" y="6015146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8" name="Hexagon 206"/>
          <p:cNvSpPr/>
          <p:nvPr/>
        </p:nvSpPr>
        <p:spPr>
          <a:xfrm>
            <a:off x="11778096" y="396596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19" name="Hexagon 206"/>
          <p:cNvSpPr/>
          <p:nvPr/>
        </p:nvSpPr>
        <p:spPr>
          <a:xfrm>
            <a:off x="11780160" y="-25136"/>
            <a:ext cx="417769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0" name="Hexagon 200"/>
          <p:cNvSpPr/>
          <p:nvPr/>
        </p:nvSpPr>
        <p:spPr>
          <a:xfrm>
            <a:off x="8705025" y="-14951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1" name="Hexagon 200"/>
          <p:cNvSpPr/>
          <p:nvPr/>
        </p:nvSpPr>
        <p:spPr>
          <a:xfrm>
            <a:off x="7160799" y="-578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2" name="Hexagon 200"/>
          <p:cNvSpPr/>
          <p:nvPr/>
        </p:nvSpPr>
        <p:spPr>
          <a:xfrm>
            <a:off x="5627407" y="-1528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3" name="Hexagon 200"/>
          <p:cNvSpPr/>
          <p:nvPr/>
        </p:nvSpPr>
        <p:spPr>
          <a:xfrm>
            <a:off x="4076162" y="-1905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4" name="Hexagon 200"/>
          <p:cNvSpPr/>
          <p:nvPr/>
        </p:nvSpPr>
        <p:spPr>
          <a:xfrm>
            <a:off x="2543279" y="-13628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5" name="Hexagon 200"/>
          <p:cNvSpPr/>
          <p:nvPr/>
        </p:nvSpPr>
        <p:spPr>
          <a:xfrm>
            <a:off x="986353" y="-763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6" name="Hexagon 200"/>
          <p:cNvSpPr/>
          <p:nvPr/>
        </p:nvSpPr>
        <p:spPr>
          <a:xfrm>
            <a:off x="-172" y="-13963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7" name="Hexagon 189"/>
          <p:cNvSpPr/>
          <p:nvPr/>
        </p:nvSpPr>
        <p:spPr>
          <a:xfrm>
            <a:off x="-6279" y="1254968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9" name="Hexagon 200"/>
          <p:cNvSpPr/>
          <p:nvPr/>
        </p:nvSpPr>
        <p:spPr>
          <a:xfrm rot="10800000">
            <a:off x="10211799" y="643707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0" name="Hexagon 206"/>
          <p:cNvSpPr/>
          <p:nvPr/>
        </p:nvSpPr>
        <p:spPr>
          <a:xfrm rot="10800000">
            <a:off x="-1516" y="6469397"/>
            <a:ext cx="438414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1" name="Hexagon 200"/>
          <p:cNvSpPr/>
          <p:nvPr/>
        </p:nvSpPr>
        <p:spPr>
          <a:xfrm rot="10800000">
            <a:off x="8678916" y="6442499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2" name="Hexagon 200"/>
          <p:cNvSpPr/>
          <p:nvPr/>
        </p:nvSpPr>
        <p:spPr>
          <a:xfrm rot="10800000">
            <a:off x="7134690" y="645166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3" name="Hexagon 200"/>
          <p:cNvSpPr/>
          <p:nvPr/>
        </p:nvSpPr>
        <p:spPr>
          <a:xfrm rot="10800000">
            <a:off x="5601298" y="6442164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4" name="Hexagon 200"/>
          <p:cNvSpPr/>
          <p:nvPr/>
        </p:nvSpPr>
        <p:spPr>
          <a:xfrm rot="10800000">
            <a:off x="4064567" y="643840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5" name="Hexagon 200"/>
          <p:cNvSpPr/>
          <p:nvPr/>
        </p:nvSpPr>
        <p:spPr>
          <a:xfrm rot="10800000">
            <a:off x="2531684" y="645833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6" name="Hexagon 200"/>
          <p:cNvSpPr/>
          <p:nvPr/>
        </p:nvSpPr>
        <p:spPr>
          <a:xfrm rot="10800000">
            <a:off x="989998" y="64726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7" name="Hexagon 200"/>
          <p:cNvSpPr/>
          <p:nvPr/>
        </p:nvSpPr>
        <p:spPr>
          <a:xfrm rot="10800000">
            <a:off x="11742974" y="6443726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8" name="Hexagon 206"/>
          <p:cNvSpPr/>
          <p:nvPr/>
        </p:nvSpPr>
        <p:spPr>
          <a:xfrm rot="10800000">
            <a:off x="-1745" y="5619913"/>
            <a:ext cx="439031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9" name="Hexagon 189"/>
          <p:cNvSpPr/>
          <p:nvPr/>
        </p:nvSpPr>
        <p:spPr>
          <a:xfrm rot="10800000">
            <a:off x="11750118" y="5592937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09307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977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77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43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8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00809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11429998" y="236525"/>
            <a:ext cx="761127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0440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0440"/>
              <a:gd name="connsiteY0" fmla="*/ 426983 h 853966"/>
              <a:gd name="connsiteX1" fmla="*/ 213492 w 760440"/>
              <a:gd name="connsiteY1" fmla="*/ 0 h 853966"/>
              <a:gd name="connsiteX2" fmla="*/ 760440 w 760440"/>
              <a:gd name="connsiteY2" fmla="*/ 0 h 853966"/>
              <a:gd name="connsiteX3" fmla="*/ 753296 w 760440"/>
              <a:gd name="connsiteY3" fmla="*/ 853966 h 853966"/>
              <a:gd name="connsiteX4" fmla="*/ 213492 w 760440"/>
              <a:gd name="connsiteY4" fmla="*/ 853966 h 853966"/>
              <a:gd name="connsiteX5" fmla="*/ 0 w 760440"/>
              <a:gd name="connsiteY5" fmla="*/ 426983 h 853966"/>
              <a:gd name="connsiteX0" fmla="*/ 0 w 763314"/>
              <a:gd name="connsiteY0" fmla="*/ 426983 h 853966"/>
              <a:gd name="connsiteX1" fmla="*/ 213492 w 763314"/>
              <a:gd name="connsiteY1" fmla="*/ 0 h 853966"/>
              <a:gd name="connsiteX2" fmla="*/ 760440 w 763314"/>
              <a:gd name="connsiteY2" fmla="*/ 0 h 853966"/>
              <a:gd name="connsiteX3" fmla="*/ 762821 w 763314"/>
              <a:gd name="connsiteY3" fmla="*/ 853966 h 853966"/>
              <a:gd name="connsiteX4" fmla="*/ 213492 w 763314"/>
              <a:gd name="connsiteY4" fmla="*/ 853966 h 853966"/>
              <a:gd name="connsiteX5" fmla="*/ 0 w 763314"/>
              <a:gd name="connsiteY5" fmla="*/ 426983 h 853966"/>
              <a:gd name="connsiteX0" fmla="*/ 0 w 761127"/>
              <a:gd name="connsiteY0" fmla="*/ 426983 h 853966"/>
              <a:gd name="connsiteX1" fmla="*/ 213492 w 761127"/>
              <a:gd name="connsiteY1" fmla="*/ 0 h 853966"/>
              <a:gd name="connsiteX2" fmla="*/ 760440 w 761127"/>
              <a:gd name="connsiteY2" fmla="*/ 0 h 853966"/>
              <a:gd name="connsiteX3" fmla="*/ 760440 w 761127"/>
              <a:gd name="connsiteY3" fmla="*/ 853966 h 853966"/>
              <a:gd name="connsiteX4" fmla="*/ 213492 w 761127"/>
              <a:gd name="connsiteY4" fmla="*/ 853966 h 853966"/>
              <a:gd name="connsiteX5" fmla="*/ 0 w 761127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127" h="853966">
                <a:moveTo>
                  <a:pt x="0" y="426983"/>
                </a:moveTo>
                <a:lnTo>
                  <a:pt x="213492" y="0"/>
                </a:lnTo>
                <a:lnTo>
                  <a:pt x="760440" y="0"/>
                </a:lnTo>
                <a:cubicBezTo>
                  <a:pt x="758059" y="284655"/>
                  <a:pt x="762821" y="569311"/>
                  <a:pt x="760440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Hexagon 11"/>
          <p:cNvSpPr/>
          <p:nvPr/>
        </p:nvSpPr>
        <p:spPr>
          <a:xfrm>
            <a:off x="11429999" y="1085380"/>
            <a:ext cx="762822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2822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2822"/>
              <a:gd name="connsiteY0" fmla="*/ 426983 h 853966"/>
              <a:gd name="connsiteX1" fmla="*/ 213492 w 762822"/>
              <a:gd name="connsiteY1" fmla="*/ 0 h 853966"/>
              <a:gd name="connsiteX2" fmla="*/ 762822 w 762822"/>
              <a:gd name="connsiteY2" fmla="*/ 0 h 853966"/>
              <a:gd name="connsiteX3" fmla="*/ 762822 w 762822"/>
              <a:gd name="connsiteY3" fmla="*/ 853966 h 853966"/>
              <a:gd name="connsiteX4" fmla="*/ 213492 w 762822"/>
              <a:gd name="connsiteY4" fmla="*/ 853966 h 853966"/>
              <a:gd name="connsiteX5" fmla="*/ 0 w 762822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822" h="853966">
                <a:moveTo>
                  <a:pt x="0" y="426983"/>
                </a:moveTo>
                <a:lnTo>
                  <a:pt x="213492" y="0"/>
                </a:lnTo>
                <a:lnTo>
                  <a:pt x="762822" y="0"/>
                </a:lnTo>
                <a:lnTo>
                  <a:pt x="762822" y="853966"/>
                </a:ln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Hexagon 12"/>
          <p:cNvSpPr/>
          <p:nvPr/>
        </p:nvSpPr>
        <p:spPr>
          <a:xfrm>
            <a:off x="10660222" y="-1698"/>
            <a:ext cx="990600" cy="672991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120624 w 990600"/>
              <a:gd name="connsiteY1" fmla="*/ 180975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246008 h 672991"/>
              <a:gd name="connsiteX1" fmla="*/ 120624 w 990600"/>
              <a:gd name="connsiteY1" fmla="*/ 0 h 672991"/>
              <a:gd name="connsiteX2" fmla="*/ 867596 w 990600"/>
              <a:gd name="connsiteY2" fmla="*/ 0 h 672991"/>
              <a:gd name="connsiteX3" fmla="*/ 990600 w 990600"/>
              <a:gd name="connsiteY3" fmla="*/ 246008 h 672991"/>
              <a:gd name="connsiteX4" fmla="*/ 777109 w 990600"/>
              <a:gd name="connsiteY4" fmla="*/ 672991 h 672991"/>
              <a:gd name="connsiteX5" fmla="*/ 213492 w 990600"/>
              <a:gd name="connsiteY5" fmla="*/ 672991 h 672991"/>
              <a:gd name="connsiteX6" fmla="*/ 0 w 990600"/>
              <a:gd name="connsiteY6" fmla="*/ 246008 h 67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0600" h="672991">
                <a:moveTo>
                  <a:pt x="0" y="246008"/>
                </a:moveTo>
                <a:lnTo>
                  <a:pt x="120624" y="0"/>
                </a:lnTo>
                <a:lnTo>
                  <a:pt x="867596" y="0"/>
                </a:lnTo>
                <a:lnTo>
                  <a:pt x="990600" y="246008"/>
                </a:lnTo>
                <a:lnTo>
                  <a:pt x="777109" y="672991"/>
                </a:lnTo>
                <a:lnTo>
                  <a:pt x="213492" y="672991"/>
                </a:lnTo>
                <a:lnTo>
                  <a:pt x="0" y="246008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Hexagon 13"/>
          <p:cNvSpPr/>
          <p:nvPr/>
        </p:nvSpPr>
        <p:spPr>
          <a:xfrm>
            <a:off x="11515722" y="128"/>
            <a:ext cx="678657" cy="248389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0 w 907257"/>
              <a:gd name="connsiteY0" fmla="*/ 178594 h 426983"/>
              <a:gd name="connsiteX1" fmla="*/ 907257 w 907257"/>
              <a:gd name="connsiteY1" fmla="*/ 0 h 426983"/>
              <a:gd name="connsiteX2" fmla="*/ 693766 w 907257"/>
              <a:gd name="connsiteY2" fmla="*/ 426983 h 426983"/>
              <a:gd name="connsiteX3" fmla="*/ 130149 w 907257"/>
              <a:gd name="connsiteY3" fmla="*/ 426983 h 426983"/>
              <a:gd name="connsiteX4" fmla="*/ 0 w 907257"/>
              <a:gd name="connsiteY4" fmla="*/ 178594 h 426983"/>
              <a:gd name="connsiteX0" fmla="*/ 0 w 693766"/>
              <a:gd name="connsiteY0" fmla="*/ 7144 h 255533"/>
              <a:gd name="connsiteX1" fmla="*/ 566738 w 693766"/>
              <a:gd name="connsiteY1" fmla="*/ 0 h 255533"/>
              <a:gd name="connsiteX2" fmla="*/ 693766 w 693766"/>
              <a:gd name="connsiteY2" fmla="*/ 255533 h 255533"/>
              <a:gd name="connsiteX3" fmla="*/ 130149 w 693766"/>
              <a:gd name="connsiteY3" fmla="*/ 255533 h 255533"/>
              <a:gd name="connsiteX4" fmla="*/ 0 w 693766"/>
              <a:gd name="connsiteY4" fmla="*/ 7144 h 255533"/>
              <a:gd name="connsiteX0" fmla="*/ 0 w 693766"/>
              <a:gd name="connsiteY0" fmla="*/ 0 h 248389"/>
              <a:gd name="connsiteX1" fmla="*/ 678657 w 693766"/>
              <a:gd name="connsiteY1" fmla="*/ 0 h 248389"/>
              <a:gd name="connsiteX2" fmla="*/ 693766 w 693766"/>
              <a:gd name="connsiteY2" fmla="*/ 248389 h 248389"/>
              <a:gd name="connsiteX3" fmla="*/ 130149 w 693766"/>
              <a:gd name="connsiteY3" fmla="*/ 248389 h 248389"/>
              <a:gd name="connsiteX4" fmla="*/ 0 w 693766"/>
              <a:gd name="connsiteY4" fmla="*/ 0 h 248389"/>
              <a:gd name="connsiteX0" fmla="*/ 0 w 678657"/>
              <a:gd name="connsiteY0" fmla="*/ 0 h 248389"/>
              <a:gd name="connsiteX1" fmla="*/ 678657 w 678657"/>
              <a:gd name="connsiteY1" fmla="*/ 0 h 248389"/>
              <a:gd name="connsiteX2" fmla="*/ 677097 w 678657"/>
              <a:gd name="connsiteY2" fmla="*/ 248389 h 248389"/>
              <a:gd name="connsiteX3" fmla="*/ 130149 w 678657"/>
              <a:gd name="connsiteY3" fmla="*/ 248389 h 248389"/>
              <a:gd name="connsiteX4" fmla="*/ 0 w 678657"/>
              <a:gd name="connsiteY4" fmla="*/ 0 h 24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657" h="248389">
                <a:moveTo>
                  <a:pt x="0" y="0"/>
                </a:moveTo>
                <a:lnTo>
                  <a:pt x="678657" y="0"/>
                </a:lnTo>
                <a:lnTo>
                  <a:pt x="677097" y="248389"/>
                </a:lnTo>
                <a:lnTo>
                  <a:pt x="130149" y="248389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39831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68578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100">
                <a:effectLst>
                  <a:glow rad="101600">
                    <a:schemeClr val="bg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dirty="0"/>
              <a:t> Designed for chapter </a:t>
            </a:r>
            <a:r>
              <a:rPr lang="en-US" dirty="0" smtClean="0"/>
              <a:t>2, section 2.1. pages 25-30 </a:t>
            </a:r>
            <a:r>
              <a:rPr lang="en-US" dirty="0"/>
              <a:t>of </a:t>
            </a:r>
            <a:r>
              <a:rPr lang="en-US" i="1" dirty="0"/>
              <a:t>Project Team Leadership and Communication </a:t>
            </a:r>
            <a:r>
              <a:rPr lang="en-US" dirty="0"/>
              <a:t>by Samuel Malachowsky, ISBN 9781732378902, 9781732378919.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3345456"/>
          </a:xfrm>
        </p:spPr>
        <p:txBody>
          <a:bodyPr>
            <a:normAutofit/>
          </a:bodyPr>
          <a:lstStyle/>
          <a:p>
            <a:r>
              <a:rPr lang="en-US" dirty="0" smtClean="0"/>
              <a:t>Mini-Module: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What Makes Work a “Project”?</a:t>
            </a:r>
          </a:p>
        </p:txBody>
      </p:sp>
    </p:spTree>
    <p:extLst>
      <p:ext uri="{BB962C8B-B14F-4D97-AF65-F5344CB8AC3E}">
        <p14:creationId xmlns:p14="http://schemas.microsoft.com/office/powerpoint/2010/main" val="23966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a business need or opportunity</a:t>
            </a:r>
          </a:p>
          <a:p>
            <a:r>
              <a:rPr lang="en-US" dirty="0" smtClean="0"/>
              <a:t>Often explored and initiated by the </a:t>
            </a:r>
            <a:r>
              <a:rPr lang="en-US" i="1" dirty="0" smtClean="0"/>
              <a:t>Project Sponsor(s)</a:t>
            </a:r>
            <a:r>
              <a:rPr lang="en-US" dirty="0" smtClean="0"/>
              <a:t>, who writes or approves the </a:t>
            </a:r>
            <a:r>
              <a:rPr lang="en-US" i="1" dirty="0" smtClean="0"/>
              <a:t>Project Charter</a:t>
            </a:r>
            <a:endParaRPr lang="en-US" dirty="0"/>
          </a:p>
          <a:p>
            <a:r>
              <a:rPr lang="en-US" dirty="0" smtClean="0"/>
              <a:t>Has the following features:</a:t>
            </a:r>
          </a:p>
          <a:p>
            <a:pPr lvl="1"/>
            <a:r>
              <a:rPr lang="en-US" dirty="0" smtClean="0"/>
              <a:t>A defined beginning and end</a:t>
            </a:r>
          </a:p>
          <a:p>
            <a:pPr lvl="1"/>
            <a:r>
              <a:rPr lang="en-US" dirty="0" smtClean="0"/>
              <a:t>Unique goals and outcomes</a:t>
            </a:r>
          </a:p>
          <a:p>
            <a:pPr lvl="1"/>
            <a:r>
              <a:rPr lang="en-US" dirty="0" smtClean="0"/>
              <a:t>Typically requires team members with varied skills</a:t>
            </a:r>
          </a:p>
          <a:p>
            <a:r>
              <a:rPr lang="en-US" dirty="0" smtClean="0"/>
              <a:t>Contrasts with </a:t>
            </a:r>
            <a:r>
              <a:rPr lang="en-US" i="1" dirty="0" smtClean="0"/>
              <a:t>Operational Work</a:t>
            </a:r>
            <a:r>
              <a:rPr lang="en-US" dirty="0" smtClean="0"/>
              <a:t>, which is repetitive ‘business as usual’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Project?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 Project Management Institute. A Guide to the Project Management Body of Knowledge – Fifth Edition. Project Management Institute Inc. p. 3. 2013.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41901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2748989"/>
            <a:ext cx="10515600" cy="342797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Conception/Initiation Phase</a:t>
            </a:r>
          </a:p>
          <a:p>
            <a:pPr lvl="1"/>
            <a:r>
              <a:rPr lang="en-US" dirty="0" smtClean="0"/>
              <a:t>Research conducted, leadership chosen, goals and requirements established</a:t>
            </a:r>
          </a:p>
          <a:p>
            <a:r>
              <a:rPr lang="en-US" dirty="0" smtClean="0"/>
              <a:t>Planning Phase</a:t>
            </a:r>
          </a:p>
          <a:p>
            <a:pPr lvl="1"/>
            <a:r>
              <a:rPr lang="en-US" dirty="0" smtClean="0"/>
              <a:t>Detailed plans drafted and documented</a:t>
            </a:r>
          </a:p>
          <a:p>
            <a:r>
              <a:rPr lang="en-US" dirty="0" smtClean="0"/>
              <a:t>Execution Phase</a:t>
            </a:r>
          </a:p>
          <a:p>
            <a:pPr lvl="1"/>
            <a:r>
              <a:rPr lang="en-US" dirty="0" smtClean="0"/>
              <a:t>Plans are implemented, intended result of project takes shape</a:t>
            </a:r>
          </a:p>
          <a:p>
            <a:r>
              <a:rPr lang="en-US" dirty="0" smtClean="0"/>
              <a:t>Closing Phase</a:t>
            </a:r>
          </a:p>
          <a:p>
            <a:pPr lvl="1"/>
            <a:r>
              <a:rPr lang="en-US" dirty="0" smtClean="0"/>
              <a:t>Results handed off, lessons learned collected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71700" y="1730375"/>
            <a:ext cx="7848600" cy="78842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Phases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534" y="6396114"/>
            <a:ext cx="11997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27.</a:t>
            </a:r>
          </a:p>
          <a:p>
            <a:pPr algn="r"/>
            <a:r>
              <a:rPr lang="en-US" sz="1100" dirty="0" smtClean="0"/>
              <a:t>Project Management Institute. A Guide to the Project Management Body of Knowledge – Fifth Edition. Project Management Institute Inc. p. 42. 2013.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8532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3339548"/>
            <a:ext cx="10515600" cy="28374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Unlike individual phases, </a:t>
            </a:r>
            <a:r>
              <a:rPr lang="en-US" i="1" dirty="0" smtClean="0"/>
              <a:t>Project Functions </a:t>
            </a:r>
            <a:r>
              <a:rPr lang="en-US" dirty="0" smtClean="0"/>
              <a:t>don’t occur at one point in time – they require continuous attention and/or action</a:t>
            </a:r>
          </a:p>
          <a:p>
            <a:pPr lvl="1"/>
            <a:r>
              <a:rPr lang="en-US" dirty="0" smtClean="0"/>
              <a:t>Risk and Issue Management</a:t>
            </a:r>
          </a:p>
          <a:p>
            <a:pPr lvl="1"/>
            <a:r>
              <a:rPr lang="en-US" dirty="0" smtClean="0"/>
              <a:t>Quality Management</a:t>
            </a:r>
          </a:p>
          <a:p>
            <a:pPr lvl="1"/>
            <a:r>
              <a:rPr lang="en-US" dirty="0" smtClean="0"/>
              <a:t>Communications Management</a:t>
            </a:r>
          </a:p>
          <a:p>
            <a:pPr lvl="1"/>
            <a:r>
              <a:rPr lang="en-US" i="1" dirty="0" smtClean="0"/>
              <a:t>Project Management</a:t>
            </a:r>
            <a:r>
              <a:rPr lang="en-US" dirty="0" smtClean="0"/>
              <a:t> itself!</a:t>
            </a:r>
            <a:endParaRPr lang="en-US" i="1" dirty="0" smtClean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67887" y="1730444"/>
            <a:ext cx="7845552" cy="1355141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Functions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534" y="6396114"/>
            <a:ext cx="11997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28.</a:t>
            </a:r>
          </a:p>
          <a:p>
            <a:pPr algn="r"/>
            <a:r>
              <a:rPr lang="en-US" sz="1100" dirty="0" smtClean="0"/>
              <a:t>Project Management Institute. A Guide to the Project Management Body of Knowledge – Fifth Edition. Project Management Institute Inc. p. 42. 2013.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84747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1690688"/>
            <a:ext cx="6035857" cy="159481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 Can Vary in Size and Scale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18539" y="3768959"/>
            <a:ext cx="6335261" cy="247281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195930" y="1690688"/>
            <a:ext cx="41578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A large project can have multiple sub-projects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3768959"/>
            <a:ext cx="39855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A </a:t>
            </a:r>
            <a:r>
              <a:rPr lang="en-US" sz="2800" i="1" dirty="0" smtClean="0"/>
              <a:t>product life cycle </a:t>
            </a:r>
            <a:r>
              <a:rPr lang="en-US" sz="2800" dirty="0" smtClean="0"/>
              <a:t>includes projects in every phase 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18534" y="6396114"/>
            <a:ext cx="119972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Diagrams: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29, 30.</a:t>
            </a:r>
          </a:p>
          <a:p>
            <a:pPr algn="r"/>
            <a:r>
              <a:rPr lang="en-US" sz="1100" dirty="0" smtClean="0"/>
              <a:t>Project Management Institute. A Guide to the Project Management Body of Knowledge – Fifth Edition. Project Management Institute Inc. p. 42. 2013.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5027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 the following scenario: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b="1" i="1" dirty="0" smtClean="0"/>
              <a:t>Your team is overseeing the design, production, and marketing of a new type of non-stick frying pan.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List 10 projects that might be a part of this product's life cycle.  Be sure to include at least 1 from each phase (conception, growth, maturity, decline, withdrawal)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One Product, Multiple Projects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634" y="3257520"/>
            <a:ext cx="4742505" cy="185112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30.</a:t>
            </a:r>
          </a:p>
        </p:txBody>
      </p:sp>
    </p:spTree>
    <p:extLst>
      <p:ext uri="{BB962C8B-B14F-4D97-AF65-F5344CB8AC3E}">
        <p14:creationId xmlns:p14="http://schemas.microsoft.com/office/powerpoint/2010/main" val="370248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4400" y="3005069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783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Questions /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Leadersh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dershipBook3.potx" id="{FA589EC2-89E0-4490-BF87-66EAA3C17F0B}" vid="{9D6338BE-032C-45CD-9BF1-8912E18B15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LeadershipBook4</Template>
  <TotalTime>998</TotalTime>
  <Words>771</Words>
  <Application>Microsoft Office PowerPoint</Application>
  <PresentationFormat>Widescreen</PresentationFormat>
  <Paragraphs>93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ProjectLeadership</vt:lpstr>
      <vt:lpstr>Mini-Module: What Makes Work a “Project”?</vt:lpstr>
      <vt:lpstr>What is a Project?</vt:lpstr>
      <vt:lpstr>Project Phases</vt:lpstr>
      <vt:lpstr>Project Functions</vt:lpstr>
      <vt:lpstr>Projects Can Vary in Size and Scale</vt:lpstr>
      <vt:lpstr>Activity – One Product, Multiple Projects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Leadership</dc:title>
  <dc:creator>Samuel Malachowsky</dc:creator>
  <cp:lastModifiedBy>Samuel Malachowsky</cp:lastModifiedBy>
  <cp:revision>77</cp:revision>
  <dcterms:created xsi:type="dcterms:W3CDTF">2018-05-21T18:12:12Z</dcterms:created>
  <dcterms:modified xsi:type="dcterms:W3CDTF">2018-11-20T16:14:09Z</dcterms:modified>
</cp:coreProperties>
</file>