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8" r:id="rId3"/>
    <p:sldId id="279" r:id="rId4"/>
    <p:sldId id="280" r:id="rId5"/>
    <p:sldId id="281" r:id="rId6"/>
    <p:sldId id="282" r:id="rId7"/>
    <p:sldId id="284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684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</a:t>
            </a:r>
            <a:r>
              <a:rPr lang="fr-FR" i="1" baseline="0" dirty="0" smtClean="0"/>
              <a:t>2, section 2.3, pages 36-43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74-75)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  <a:endParaRPr lang="en-US" b="0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Recall factors influencing the values and needs of a project, team, or organization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List 3 fundamental process models and summarize the strengths and weaknesses of each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Recognize varying levels of detail/abstraction in documented processes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Activity: </a:t>
            </a:r>
            <a:r>
              <a:rPr lang="en-US" b="0" dirty="0" smtClean="0"/>
              <a:t>Analyze a scenario and c</a:t>
            </a:r>
            <a:r>
              <a:rPr lang="en-US" dirty="0" smtClean="0"/>
              <a:t>onstruct a basic process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r>
              <a:rPr lang="en-US" b="1" dirty="0" smtClean="0"/>
              <a:t>Activity</a:t>
            </a:r>
            <a:r>
              <a:rPr lang="en-US" b="1" dirty="0" smtClean="0"/>
              <a:t>: </a:t>
            </a:r>
            <a:r>
              <a:rPr lang="en-US" dirty="0" smtClean="0"/>
              <a:t>‘Rolling your own’ process </a:t>
            </a:r>
            <a:r>
              <a:rPr lang="en-US" dirty="0" smtClean="0"/>
              <a:t>(15-20 </a:t>
            </a:r>
            <a:r>
              <a:rPr lang="en-US" dirty="0" smtClean="0"/>
              <a:t>minutes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 </a:t>
            </a:r>
            <a:r>
              <a:rPr lang="en-US" dirty="0" smtClean="0">
                <a:effectLst/>
              </a:rPr>
              <a:t>(slides: 10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minutes, activity: 15-20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Organizational Values and Needs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Plan-Focused Process Models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Cyclical Process Models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Change-Focused Process Models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Process in Organizations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‘Rolling Your Own’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36-37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The next 3 slides cover 3 basic process structures each of which emphasize certain needs over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84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37-38 of the Project Team Leadership and Communication book.</a:t>
            </a:r>
          </a:p>
          <a:p>
            <a:endParaRPr lang="en-US" dirty="0" smtClean="0"/>
          </a:p>
          <a:p>
            <a:r>
              <a:rPr lang="en-US" i="1" dirty="0" smtClean="0"/>
              <a:t>The book (page 38) and website contain additional diagrams</a:t>
            </a:r>
            <a:r>
              <a:rPr lang="en-US" i="1" baseline="0" dirty="0" smtClean="0"/>
              <a:t> such as a ‘sub-projects’ illustration and a standardized (between the three types) graphic of strengths and weaknesses.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9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38-40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The book (page 40) and website contain an additional diagram,</a:t>
            </a:r>
            <a:r>
              <a:rPr lang="en-US" i="1" baseline="0" dirty="0" smtClean="0"/>
              <a:t> a standardized (between the three types) graphic of strengths and weaknesses.</a:t>
            </a:r>
            <a:endParaRPr lang="en-US" i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59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40-41 of the Project Team Leadership and Communication book.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The book (page 41) and website contain an additional diagram,</a:t>
            </a:r>
            <a:r>
              <a:rPr lang="en-US" i="1" baseline="0" dirty="0" smtClean="0"/>
              <a:t> a standardized (between the three types) graphic of strengths and weaknesses.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The appendix of the book (Agile: The Future of Projects?, pages 195-222) covers the most well-known change focused process models: Agile/Scrum.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03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42-43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10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2.3,</a:t>
            </a:r>
            <a:r>
              <a:rPr lang="en-US" i="1" baseline="0" dirty="0" smtClean="0"/>
              <a:t> pages 36-43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15-20</a:t>
            </a:r>
            <a:r>
              <a:rPr lang="en-US" baseline="0" dirty="0" smtClean="0"/>
              <a:t> minute 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Analyze a scenario and c</a:t>
            </a:r>
            <a:r>
              <a:rPr lang="en-US" dirty="0" smtClean="0"/>
              <a:t>onstruct a basic process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2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2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74-75.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75-76,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76-77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2, section 2.3, pages 36-43 </a:t>
            </a:r>
            <a:r>
              <a:rPr lang="en-US" dirty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Basics of Process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concept of </a:t>
            </a:r>
            <a:r>
              <a:rPr lang="en-US" i="1" dirty="0" smtClean="0"/>
              <a:t>culture</a:t>
            </a:r>
            <a:r>
              <a:rPr lang="en-US" dirty="0" smtClean="0"/>
              <a:t>, organizations have defining characteristics:</a:t>
            </a:r>
          </a:p>
          <a:p>
            <a:pPr lvl="1"/>
            <a:r>
              <a:rPr lang="en-US" dirty="0" smtClean="0"/>
              <a:t>How customers are treated (input, visibility into inner workings)</a:t>
            </a:r>
          </a:p>
          <a:p>
            <a:pPr lvl="1"/>
            <a:r>
              <a:rPr lang="en-US" dirty="0" smtClean="0"/>
              <a:t>Risk tolerance and preferred schedule certainty</a:t>
            </a:r>
          </a:p>
          <a:p>
            <a:pPr lvl="1"/>
            <a:r>
              <a:rPr lang="en-US" dirty="0" smtClean="0"/>
              <a:t>Experience level of personnel and management</a:t>
            </a:r>
          </a:p>
          <a:p>
            <a:r>
              <a:rPr lang="en-US" dirty="0" smtClean="0"/>
              <a:t>And these can highlight certain needs.  For example:</a:t>
            </a:r>
          </a:p>
          <a:p>
            <a:pPr lvl="1"/>
            <a:r>
              <a:rPr lang="en-US" dirty="0" smtClean="0"/>
              <a:t>The need for extremely clear requirements/specifications vs. the need for stakeholder input (prototypes, revisions, etc.)</a:t>
            </a:r>
          </a:p>
          <a:p>
            <a:pPr lvl="1"/>
            <a:r>
              <a:rPr lang="en-US" dirty="0" smtClean="0"/>
              <a:t>The need for a clear schedule vs. the need for a responsive project</a:t>
            </a:r>
          </a:p>
          <a:p>
            <a:pPr lvl="1"/>
            <a:r>
              <a:rPr lang="en-US" dirty="0" smtClean="0"/>
              <a:t>The need for many or few project </a:t>
            </a:r>
            <a:r>
              <a:rPr lang="en-US" i="1" dirty="0" smtClean="0"/>
              <a:t>artifacts</a:t>
            </a:r>
            <a:r>
              <a:rPr lang="en-US" dirty="0"/>
              <a:t> </a:t>
            </a:r>
            <a:r>
              <a:rPr lang="en-US" dirty="0" smtClean="0"/>
              <a:t>(documentation)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Values and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step must be</a:t>
            </a:r>
            <a:br>
              <a:rPr lang="en-US" dirty="0" smtClean="0"/>
            </a:br>
            <a:r>
              <a:rPr lang="en-US" dirty="0" smtClean="0"/>
              <a:t>completely done before</a:t>
            </a:r>
            <a:br>
              <a:rPr lang="en-US" dirty="0" smtClean="0"/>
            </a:br>
            <a:r>
              <a:rPr lang="en-US" dirty="0" smtClean="0"/>
              <a:t>the next can be begun</a:t>
            </a:r>
          </a:p>
          <a:p>
            <a:r>
              <a:rPr lang="en-US" dirty="0" smtClean="0"/>
              <a:t>Plans are made for each step, then</a:t>
            </a:r>
            <a:br>
              <a:rPr lang="en-US" dirty="0" smtClean="0"/>
            </a:br>
            <a:r>
              <a:rPr lang="en-US" dirty="0" smtClean="0"/>
              <a:t>executed ‘waterfall’ style</a:t>
            </a:r>
          </a:p>
          <a:p>
            <a:r>
              <a:rPr lang="en-US" dirty="0" smtClean="0"/>
              <a:t>Strengths: high, schedule certainty, easy to understand, straightforward, time-tested</a:t>
            </a:r>
          </a:p>
          <a:p>
            <a:r>
              <a:rPr lang="en-US" dirty="0" smtClean="0"/>
              <a:t>Weaknesses: does not handle uncertainty/change well, stakeholder </a:t>
            </a:r>
            <a:r>
              <a:rPr lang="en-US" i="1" dirty="0" smtClean="0"/>
              <a:t>visibility</a:t>
            </a:r>
            <a:r>
              <a:rPr lang="en-US" dirty="0" smtClean="0"/>
              <a:t> can be poor (only changes of phase)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Plan-Focused Process Models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7548" y="1809956"/>
            <a:ext cx="4979504" cy="18027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37.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44-46.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957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20409" cy="4351338"/>
          </a:xfrm>
        </p:spPr>
        <p:txBody>
          <a:bodyPr/>
          <a:lstStyle/>
          <a:p>
            <a:r>
              <a:rPr lang="en-US" dirty="0" smtClean="0"/>
              <a:t>Projects cycle through delivery or feedback phases</a:t>
            </a:r>
          </a:p>
          <a:p>
            <a:r>
              <a:rPr lang="en-US" dirty="0" smtClean="0"/>
              <a:t>Plans are made a little-at-a-time</a:t>
            </a:r>
          </a:p>
          <a:p>
            <a:r>
              <a:rPr lang="en-US" dirty="0" smtClean="0"/>
              <a:t>Strengths: stakeholder visibility is often higher than Plan-Focused</a:t>
            </a:r>
          </a:p>
          <a:p>
            <a:r>
              <a:rPr lang="en-US" dirty="0" smtClean="0"/>
              <a:t>Weaknesses: can be difficulty to know when to stop, requires </a:t>
            </a:r>
            <a:r>
              <a:rPr lang="en-US" dirty="0"/>
              <a:t>strong </a:t>
            </a:r>
            <a:r>
              <a:rPr lang="en-US" dirty="0" smtClean="0"/>
              <a:t>disciplined leadership or can get out of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Cyclical Process Models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39.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44-46. 2013.</a:t>
            </a:r>
            <a:endParaRPr lang="en-US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4432" y="4159717"/>
            <a:ext cx="4444721" cy="1273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4432" y="1785748"/>
            <a:ext cx="4444721" cy="16236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05192" y="345144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Incremental Process Model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05192" y="546865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Iterative Process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1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4965" y="1812373"/>
            <a:ext cx="5102087" cy="143793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Responsiveness to change and </a:t>
            </a:r>
            <a:br>
              <a:rPr lang="en-US" dirty="0" smtClean="0"/>
            </a:br>
            <a:r>
              <a:rPr lang="en-US" dirty="0" smtClean="0"/>
              <a:t>stakeholder input is the most </a:t>
            </a:r>
            <a:br>
              <a:rPr lang="en-US" dirty="0" smtClean="0"/>
            </a:br>
            <a:r>
              <a:rPr lang="en-US" dirty="0" smtClean="0"/>
              <a:t>important aspect</a:t>
            </a:r>
          </a:p>
          <a:p>
            <a:r>
              <a:rPr lang="en-US" dirty="0" smtClean="0"/>
              <a:t>Similar to Cyclical Process Models</a:t>
            </a:r>
          </a:p>
          <a:p>
            <a:r>
              <a:rPr lang="en-US" dirty="0" smtClean="0"/>
              <a:t>Requires experienced, disciplined leaders and team members</a:t>
            </a:r>
          </a:p>
          <a:p>
            <a:r>
              <a:rPr lang="en-US" dirty="0" smtClean="0"/>
              <a:t>Strengths: </a:t>
            </a:r>
            <a:r>
              <a:rPr lang="en-US" dirty="0"/>
              <a:t>stakeholder visibility is </a:t>
            </a:r>
            <a:r>
              <a:rPr lang="en-US" dirty="0" smtClean="0"/>
              <a:t>high (they’re consulted frequently), responds well to changing market conditions or circumstances</a:t>
            </a:r>
          </a:p>
          <a:p>
            <a:r>
              <a:rPr lang="en-US" dirty="0" smtClean="0"/>
              <a:t>Weaknesses: can ‘go on forever’ if stakeholders are uncertain or conditions keep changing, requires frequent customer interactions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Change-Focused Process Models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40.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44-46.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7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in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Process are actually much less abstract (they’re more exact) in organizations</a:t>
            </a:r>
          </a:p>
          <a:p>
            <a:r>
              <a:rPr lang="en-US" dirty="0" smtClean="0"/>
              <a:t>Steps in some processes may be other processes</a:t>
            </a:r>
          </a:p>
          <a:p>
            <a:r>
              <a:rPr lang="en-US" dirty="0" smtClean="0"/>
              <a:t>Standardization allows simplification, learning from experience of others, and cost savings</a:t>
            </a:r>
          </a:p>
          <a:p>
            <a:r>
              <a:rPr lang="en-US" dirty="0" smtClean="0"/>
              <a:t>ISO 9001 is a process certification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2200" y="1775102"/>
            <a:ext cx="5181600" cy="4081328"/>
          </a:xfrm>
        </p:spPr>
      </p:pic>
      <p:sp>
        <p:nvSpPr>
          <p:cNvPr id="6" name="TextBox 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42.</a:t>
            </a:r>
          </a:p>
        </p:txBody>
      </p:sp>
    </p:spTree>
    <p:extLst>
      <p:ext uri="{BB962C8B-B14F-4D97-AF65-F5344CB8AC3E}">
        <p14:creationId xmlns:p14="http://schemas.microsoft.com/office/powerpoint/2010/main" val="10609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teams of 3-4,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 smtClean="0"/>
              <a:t>Management at Austere Engineering, </a:t>
            </a:r>
            <a:r>
              <a:rPr lang="en-US" b="1" i="1" dirty="0"/>
              <a:t>I</a:t>
            </a:r>
            <a:r>
              <a:rPr lang="en-US" b="1" i="1" dirty="0" smtClean="0"/>
              <a:t>nc. has recently come to the realization that there is no formal onboarding (hiring, orientation, training, etc.) process for new engineering team members.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Look at the values and needs listed on page 36.  As a group, </a:t>
            </a:r>
            <a:r>
              <a:rPr lang="en-US" b="1" dirty="0" smtClean="0"/>
              <a:t>decide how important </a:t>
            </a:r>
            <a:r>
              <a:rPr lang="en-US" dirty="0" smtClean="0"/>
              <a:t>each of these elements are to Austere Engineering, </a:t>
            </a:r>
            <a:r>
              <a:rPr lang="en-US" dirty="0"/>
              <a:t>I</a:t>
            </a:r>
            <a:r>
              <a:rPr lang="en-US" dirty="0" smtClean="0"/>
              <a:t>nc.</a:t>
            </a:r>
          </a:p>
          <a:p>
            <a:r>
              <a:rPr lang="en-US" dirty="0" smtClean="0"/>
              <a:t>Considering the models illustrated on pages 37-41, </a:t>
            </a:r>
            <a:r>
              <a:rPr lang="en-US" b="1" dirty="0" smtClean="0"/>
              <a:t>create a basic process </a:t>
            </a:r>
            <a:r>
              <a:rPr lang="en-US" dirty="0" smtClean="0"/>
              <a:t>for onboarding a new engineer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‘Rolling Your Own’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7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2073</TotalTime>
  <Words>937</Words>
  <Application>Microsoft Office PowerPoint</Application>
  <PresentationFormat>Custom</PresentationFormat>
  <Paragraphs>101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ProjectLeadership</vt:lpstr>
      <vt:lpstr>Mini-Module: The Basics of Process</vt:lpstr>
      <vt:lpstr>Organizational Values and Needs</vt:lpstr>
      <vt:lpstr>Plan-Focused Process Models</vt:lpstr>
      <vt:lpstr>Cyclical Process Models</vt:lpstr>
      <vt:lpstr>Change-Focused Process Models</vt:lpstr>
      <vt:lpstr>Process in Organizations</vt:lpstr>
      <vt:lpstr>Activity – ‘Rolling Your Own’ Process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89</cp:revision>
  <dcterms:created xsi:type="dcterms:W3CDTF">2018-05-21T18:12:12Z</dcterms:created>
  <dcterms:modified xsi:type="dcterms:W3CDTF">2018-12-06T15:24:38Z</dcterms:modified>
</cp:coreProperties>
</file>