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78" r:id="rId3"/>
    <p:sldId id="279" r:id="rId4"/>
    <p:sldId id="280" r:id="rId5"/>
    <p:sldId id="281" r:id="rId6"/>
    <p:sldId id="283" r:id="rId7"/>
    <p:sldId id="277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921" autoAdjust="0"/>
    <p:restoredTop sz="55986" autoAdjust="0"/>
  </p:normalViewPr>
  <p:slideViewPr>
    <p:cSldViewPr snapToGrid="0">
      <p:cViewPr varScale="1">
        <p:scale>
          <a:sx n="39" d="100"/>
          <a:sy n="39" d="100"/>
        </p:scale>
        <p:origin x="-1548" y="-9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168"/>
    </p:cViewPr>
  </p:outlineViewPr>
  <p:notesTextViewPr>
    <p:cViewPr>
      <p:scale>
        <a:sx n="100" d="100"/>
        <a:sy n="100" d="100"/>
      </p:scale>
      <p:origin x="0" y="78"/>
    </p:cViewPr>
  </p:notesTextViewPr>
  <p:notesViewPr>
    <p:cSldViewPr snapToGrid="0">
      <p:cViewPr varScale="1">
        <p:scale>
          <a:sx n="89" d="100"/>
          <a:sy n="89" d="100"/>
        </p:scale>
        <p:origin x="289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E6916A-2F30-4BD5-A05E-656FEC62A0E7}" type="datetimeFigureOut">
              <a:rPr lang="en-US" smtClean="0"/>
              <a:t>12/6/2018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4432E4-4C49-4E27-8846-7ED75FA30D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2320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i="1" dirty="0" smtClean="0"/>
              <a:t>Corresponds to chapter</a:t>
            </a:r>
            <a:r>
              <a:rPr lang="en-US" i="1" baseline="0" dirty="0" smtClean="0"/>
              <a:t> </a:t>
            </a:r>
            <a:r>
              <a:rPr lang="fr-FR" i="1" baseline="0" dirty="0" smtClean="0"/>
              <a:t>2, section 2.4, pages 43-50, and section 2.7, pages 69-72 </a:t>
            </a:r>
            <a:r>
              <a:rPr lang="en-US" i="1" baseline="0" dirty="0" smtClean="0"/>
              <a:t>of the Project Team Leadership and Communication book.  ISBN: 9781732378902 (Softcover), 9781732378919 (Hardcover).  These slides may only be posted or used in conjunction with the book in a training or classroom environment. Key terms (pages 74-75) are often italicized on the slides.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i="1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 smtClean="0"/>
              <a:t>Learning Objectives:</a:t>
            </a:r>
            <a:r>
              <a:rPr lang="en-US" b="0" baseline="0" dirty="0" smtClean="0"/>
              <a:t> </a:t>
            </a:r>
            <a:endParaRPr lang="en-US" b="0" i="0" baseline="0" dirty="0" smtClean="0"/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b="0" dirty="0" smtClean="0"/>
              <a:t>Define 'quality,' identifying 4 main aspects/concerns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b="0" dirty="0" smtClean="0"/>
              <a:t>Give examples of elements that are 'cost of quality' and 'cost of poor quality' in a project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b="0" dirty="0" smtClean="0"/>
              <a:t>Label the project triangle's 4 components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b="0" dirty="0" smtClean="0"/>
              <a:t>Relate examples of each project triangle component and the relationships between them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b="0" dirty="0" smtClean="0"/>
              <a:t>Relate basic steps for determining a project’s quality objectives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b="0" dirty="0" smtClean="0"/>
              <a:t>Activity:</a:t>
            </a:r>
            <a:r>
              <a:rPr lang="en-US" b="0" baseline="0" dirty="0" smtClean="0"/>
              <a:t> </a:t>
            </a:r>
            <a:r>
              <a:rPr lang="en-US" b="0" dirty="0" smtClean="0"/>
              <a:t>Develop</a:t>
            </a:r>
            <a:r>
              <a:rPr lang="en-US" b="0" baseline="0" dirty="0" smtClean="0"/>
              <a:t> scenario-specific quality-related elements of consideration</a:t>
            </a:r>
          </a:p>
          <a:p>
            <a:endParaRPr lang="en-US" dirty="0" smtClean="0"/>
          </a:p>
          <a:p>
            <a:r>
              <a:rPr lang="en-US" b="1" dirty="0" smtClean="0"/>
              <a:t>Activity:</a:t>
            </a:r>
            <a:r>
              <a:rPr lang="en-US" dirty="0" smtClean="0"/>
              <a:t> Understanding quality (10-15 minutes</a:t>
            </a:r>
            <a:r>
              <a:rPr lang="en-US" dirty="0" smtClean="0"/>
              <a:t>)</a:t>
            </a:r>
          </a:p>
          <a:p>
            <a:endParaRPr lang="en-US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b="1" i="0" baseline="0" dirty="0" smtClean="0"/>
              <a:t>Outline</a:t>
            </a:r>
            <a:r>
              <a:rPr lang="en-US" b="1" i="0" baseline="0" dirty="0" smtClean="0"/>
              <a:t>: </a:t>
            </a:r>
            <a:r>
              <a:rPr lang="en-US" dirty="0" smtClean="0">
                <a:effectLst/>
              </a:rPr>
              <a:t>(slides: 10</a:t>
            </a:r>
            <a:r>
              <a:rPr lang="en-US" baseline="0" dirty="0" smtClean="0">
                <a:effectLst/>
              </a:rPr>
              <a:t> </a:t>
            </a:r>
            <a:r>
              <a:rPr lang="en-US" dirty="0" smtClean="0">
                <a:effectLst/>
              </a:rPr>
              <a:t>minutes, activity: 10-15 minutes)</a:t>
            </a:r>
            <a:endParaRPr lang="en-US" b="1" i="0" baseline="0" dirty="0" smtClean="0"/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 smtClean="0"/>
              <a:t>Project Quality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 smtClean="0"/>
              <a:t>Product and Process Quality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 smtClean="0"/>
              <a:t>Quality is a Balancing Act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200" dirty="0" smtClean="0"/>
              <a:t>Projects are a Balancing Act, The </a:t>
            </a:r>
            <a:r>
              <a:rPr lang="en-US" sz="1200" i="1" dirty="0" smtClean="0"/>
              <a:t>Project Triangle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 smtClean="0"/>
              <a:t>Activity – Understanding Quality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4432E4-4C49-4E27-8846-7ED75FA30D5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3944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i="1" dirty="0" smtClean="0"/>
              <a:t>Corresponds to</a:t>
            </a:r>
            <a:r>
              <a:rPr lang="en-US" i="1" baseline="0" dirty="0" smtClean="0"/>
              <a:t> pages 43-45 of the Project Team Leadership and Communication book.</a:t>
            </a:r>
          </a:p>
          <a:p>
            <a:endParaRPr lang="en-US" dirty="0" smtClean="0"/>
          </a:p>
          <a:p>
            <a:r>
              <a:rPr lang="en-US" i="1" dirty="0" smtClean="0"/>
              <a:t>The chapter</a:t>
            </a:r>
            <a:r>
              <a:rPr lang="en-US" i="1" baseline="0" dirty="0" smtClean="0"/>
              <a:t> tool, entitled Planning Project Quality includes a step-by-step process for determining what aspects of quality are important to a project or organization.  Elements from this are present on the next slide.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4432E4-4C49-4E27-8846-7ED75FA30D5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2598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i="1" dirty="0" smtClean="0"/>
              <a:t>Corresponds to</a:t>
            </a:r>
            <a:r>
              <a:rPr lang="en-US" i="1" baseline="0" dirty="0" smtClean="0"/>
              <a:t> section 2.7, pages 69-72 of the Project Team Leadership and Communication book.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4432E4-4C49-4E27-8846-7ED75FA30D5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7260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i="1" dirty="0" smtClean="0"/>
              <a:t>Corresponds to</a:t>
            </a:r>
            <a:r>
              <a:rPr lang="en-US" i="1" baseline="0" dirty="0" smtClean="0"/>
              <a:t> pages 45-46 of the Project Team Leadership and Communication book.</a:t>
            </a:r>
          </a:p>
          <a:p>
            <a:endParaRPr lang="en-US" dirty="0" smtClean="0"/>
          </a:p>
          <a:p>
            <a:r>
              <a:rPr lang="en-US" i="1" dirty="0" smtClean="0"/>
              <a:t>The chapter</a:t>
            </a:r>
            <a:r>
              <a:rPr lang="en-US" i="1" baseline="0" dirty="0" smtClean="0"/>
              <a:t> tool, entitled Planning Project Quality includes a step-by-step process for determining what aspects of quality are important to a project or organization.</a:t>
            </a:r>
          </a:p>
          <a:p>
            <a:endParaRPr lang="en-US" i="1" baseline="0" dirty="0" smtClean="0"/>
          </a:p>
          <a:p>
            <a:r>
              <a:rPr lang="en-US" i="1" baseline="0" dirty="0" smtClean="0"/>
              <a:t>Technical debt is explained on page 46.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4432E4-4C49-4E27-8846-7ED75FA30D5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10206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i="1" dirty="0" smtClean="0"/>
              <a:t>Corresponds to</a:t>
            </a:r>
            <a:r>
              <a:rPr lang="en-US" i="1" baseline="0" dirty="0" smtClean="0"/>
              <a:t> pages 46-50 of the Project Team Leadership and Communication book.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4432E4-4C49-4E27-8846-7ED75FA30D5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3817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i="1" dirty="0" smtClean="0"/>
              <a:t>Corresponds to </a:t>
            </a:r>
            <a:r>
              <a:rPr lang="en-US" i="1" baseline="0" dirty="0" smtClean="0"/>
              <a:t>pages 44-46 of the Project Team Leadership and Communication book.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10-15</a:t>
            </a:r>
            <a:r>
              <a:rPr lang="en-US" baseline="0" dirty="0" smtClean="0"/>
              <a:t> minute activity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 smtClean="0"/>
              <a:t>Learning Objective:</a:t>
            </a:r>
            <a:r>
              <a:rPr lang="en-US" b="0" dirty="0" smtClean="0"/>
              <a:t> Develop</a:t>
            </a:r>
            <a:r>
              <a:rPr lang="en-US" b="0" baseline="0" dirty="0" smtClean="0"/>
              <a:t> scenario-specific quality-related elements of consideration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r>
              <a:rPr lang="en-US" dirty="0" smtClean="0"/>
              <a:t>Scenario</a:t>
            </a:r>
            <a:r>
              <a:rPr lang="en-US" baseline="0" dirty="0" smtClean="0"/>
              <a:t>/p</a:t>
            </a:r>
            <a:r>
              <a:rPr lang="en-US" dirty="0" smtClean="0"/>
              <a:t>roduct</a:t>
            </a:r>
            <a:r>
              <a:rPr lang="en-US" baseline="0" dirty="0" smtClean="0"/>
              <a:t> can be changed to more closely match the student’s field of study, though thinking outside of their field can be beneficial for understanding.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4432E4-4C49-4E27-8846-7ED75FA30D5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706820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i="1" dirty="0" smtClean="0"/>
              <a:t>Chapter 2 includes several additional support elements</a:t>
            </a:r>
            <a:r>
              <a:rPr lang="en-US" i="1" baseline="0" dirty="0" smtClean="0"/>
              <a:t> which could become classroom activities or discussion elements.</a:t>
            </a:r>
          </a:p>
          <a:p>
            <a:endParaRPr lang="en-US" i="1" baseline="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i="1" baseline="0" dirty="0" smtClean="0"/>
              <a:t>There are quite a few key terms defined on pages 74-75.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i="1" baseline="0" dirty="0" smtClean="0"/>
              <a:t>Review questions cover most of the chapter (pages 75-76, answers on page 223).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i="1" dirty="0" smtClean="0"/>
              <a:t>The exercises</a:t>
            </a:r>
            <a:r>
              <a:rPr lang="en-US" i="1" baseline="0" dirty="0" smtClean="0"/>
              <a:t> on pages 76-77 are designed to allow readers to apply and extend what they’ve learned.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4432E4-4C49-4E27-8846-7ED75FA30D5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73556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1044472" y="978639"/>
            <a:ext cx="1143000" cy="990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886200"/>
            <a:ext cx="10363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8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7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6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4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3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4"/>
            <a:ext cx="10363200" cy="1470025"/>
          </a:xfrm>
        </p:spPr>
        <p:txBody>
          <a:bodyPr>
            <a:normAutofit/>
          </a:bodyPr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6" name="Rectangle 135"/>
          <p:cNvSpPr/>
          <p:nvPr/>
        </p:nvSpPr>
        <p:spPr>
          <a:xfrm>
            <a:off x="7560207" y="445848"/>
            <a:ext cx="1905000" cy="1676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/>
          </a:p>
        </p:txBody>
      </p:sp>
      <p:sp>
        <p:nvSpPr>
          <p:cNvPr id="13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05200" y="6489708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38" name="Hexagon 137"/>
          <p:cNvSpPr/>
          <p:nvPr/>
        </p:nvSpPr>
        <p:spPr>
          <a:xfrm>
            <a:off x="4069501" y="5615432"/>
            <a:ext cx="990600" cy="853966"/>
          </a:xfrm>
          <a:prstGeom prst="hexagon">
            <a:avLst/>
          </a:pr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40" name="Hexagon 139"/>
          <p:cNvSpPr/>
          <p:nvPr/>
        </p:nvSpPr>
        <p:spPr>
          <a:xfrm>
            <a:off x="1757559" y="6042415"/>
            <a:ext cx="990600" cy="853966"/>
          </a:xfrm>
          <a:prstGeom prst="hexagon">
            <a:avLst/>
          </a:pr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41" name="Hexagon 140"/>
          <p:cNvSpPr/>
          <p:nvPr/>
        </p:nvSpPr>
        <p:spPr>
          <a:xfrm>
            <a:off x="3299847" y="6042415"/>
            <a:ext cx="990600" cy="853966"/>
          </a:xfrm>
          <a:prstGeom prst="hexagon">
            <a:avLst/>
          </a:pr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42" name="Hexagon 141"/>
          <p:cNvSpPr/>
          <p:nvPr/>
        </p:nvSpPr>
        <p:spPr>
          <a:xfrm>
            <a:off x="6369541" y="6019720"/>
            <a:ext cx="990600" cy="853966"/>
          </a:xfrm>
          <a:prstGeom prst="hexagon">
            <a:avLst/>
          </a:prstGeom>
          <a:solidFill>
            <a:srgbClr val="0526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144" name="Hexagon 143"/>
          <p:cNvSpPr/>
          <p:nvPr/>
        </p:nvSpPr>
        <p:spPr>
          <a:xfrm>
            <a:off x="217161" y="6051914"/>
            <a:ext cx="990600" cy="853966"/>
          </a:xfrm>
          <a:prstGeom prst="hexagon">
            <a:avLst/>
          </a:pr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46" name="Hexagon 145"/>
          <p:cNvSpPr/>
          <p:nvPr/>
        </p:nvSpPr>
        <p:spPr>
          <a:xfrm>
            <a:off x="2531911" y="5621012"/>
            <a:ext cx="990600" cy="853966"/>
          </a:xfrm>
          <a:prstGeom prst="hexagon">
            <a:avLst/>
          </a:pr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47" name="Hexagon 146"/>
          <p:cNvSpPr/>
          <p:nvPr/>
        </p:nvSpPr>
        <p:spPr>
          <a:xfrm>
            <a:off x="989660" y="5636203"/>
            <a:ext cx="990600" cy="853966"/>
          </a:xfrm>
          <a:prstGeom prst="hexagon">
            <a:avLst/>
          </a:prstGeom>
          <a:solidFill>
            <a:srgbClr val="0526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48" name="Hexagon 147"/>
          <p:cNvSpPr/>
          <p:nvPr/>
        </p:nvSpPr>
        <p:spPr>
          <a:xfrm>
            <a:off x="5597689" y="5585380"/>
            <a:ext cx="990600" cy="868680"/>
          </a:xfrm>
          <a:prstGeom prst="hexagon">
            <a:avLst/>
          </a:pr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51" name="Hexagon 150"/>
          <p:cNvSpPr/>
          <p:nvPr/>
        </p:nvSpPr>
        <p:spPr>
          <a:xfrm>
            <a:off x="4828797" y="6014377"/>
            <a:ext cx="990600" cy="853966"/>
          </a:xfrm>
          <a:prstGeom prst="hexagon">
            <a:avLst/>
          </a:pr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55" name="Hexagon 154"/>
          <p:cNvSpPr/>
          <p:nvPr/>
        </p:nvSpPr>
        <p:spPr>
          <a:xfrm>
            <a:off x="7913461" y="6035295"/>
            <a:ext cx="990600" cy="853966"/>
          </a:xfrm>
          <a:prstGeom prst="hexagon">
            <a:avLst/>
          </a:pr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59" name="Hexagon 158"/>
          <p:cNvSpPr/>
          <p:nvPr/>
        </p:nvSpPr>
        <p:spPr>
          <a:xfrm>
            <a:off x="7146285" y="5598080"/>
            <a:ext cx="990600" cy="853966"/>
          </a:xfrm>
          <a:prstGeom prst="hexagon">
            <a:avLst/>
          </a:pr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63" name="Hexagon 162"/>
          <p:cNvSpPr/>
          <p:nvPr/>
        </p:nvSpPr>
        <p:spPr>
          <a:xfrm>
            <a:off x="210985" y="-14049"/>
            <a:ext cx="990600" cy="853966"/>
          </a:xfrm>
          <a:prstGeom prst="hexagon">
            <a:avLst/>
          </a:pr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64" name="Hexagon 163"/>
          <p:cNvSpPr/>
          <p:nvPr/>
        </p:nvSpPr>
        <p:spPr>
          <a:xfrm>
            <a:off x="8711852" y="405454"/>
            <a:ext cx="990600" cy="853966"/>
          </a:xfrm>
          <a:prstGeom prst="hexagon">
            <a:avLst/>
          </a:pr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65" name="Hexagon 164"/>
          <p:cNvSpPr/>
          <p:nvPr/>
        </p:nvSpPr>
        <p:spPr>
          <a:xfrm>
            <a:off x="3304609" y="-20094"/>
            <a:ext cx="990600" cy="853966"/>
          </a:xfrm>
          <a:prstGeom prst="hexagon">
            <a:avLst/>
          </a:pr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66" name="Hexagon 165"/>
          <p:cNvSpPr/>
          <p:nvPr/>
        </p:nvSpPr>
        <p:spPr>
          <a:xfrm>
            <a:off x="4849660" y="-18812"/>
            <a:ext cx="990600" cy="853966"/>
          </a:xfrm>
          <a:prstGeom prst="hexagon">
            <a:avLst/>
          </a:pr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67" name="Hexagon 166"/>
          <p:cNvSpPr/>
          <p:nvPr/>
        </p:nvSpPr>
        <p:spPr>
          <a:xfrm>
            <a:off x="972991" y="1259865"/>
            <a:ext cx="990600" cy="853966"/>
          </a:xfrm>
          <a:prstGeom prst="hexagon">
            <a:avLst/>
          </a:pr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68" name="Hexagon 167"/>
          <p:cNvSpPr/>
          <p:nvPr/>
        </p:nvSpPr>
        <p:spPr>
          <a:xfrm>
            <a:off x="8711852" y="1254309"/>
            <a:ext cx="990600" cy="853966"/>
          </a:xfrm>
          <a:prstGeom prst="hexagon">
            <a:avLst/>
          </a:pr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69" name="Hexagon 168"/>
          <p:cNvSpPr/>
          <p:nvPr/>
        </p:nvSpPr>
        <p:spPr>
          <a:xfrm>
            <a:off x="4852835" y="833872"/>
            <a:ext cx="990600" cy="853966"/>
          </a:xfrm>
          <a:prstGeom prst="hexagon">
            <a:avLst/>
          </a:pr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70" name="Hexagon 169"/>
          <p:cNvSpPr/>
          <p:nvPr/>
        </p:nvSpPr>
        <p:spPr>
          <a:xfrm>
            <a:off x="3304609" y="833872"/>
            <a:ext cx="990600" cy="853966"/>
          </a:xfrm>
          <a:prstGeom prst="hexagon">
            <a:avLst/>
          </a:pr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71" name="Hexagon 170"/>
          <p:cNvSpPr/>
          <p:nvPr/>
        </p:nvSpPr>
        <p:spPr>
          <a:xfrm>
            <a:off x="984899" y="405790"/>
            <a:ext cx="990600" cy="853966"/>
          </a:xfrm>
          <a:prstGeom prst="hexagon">
            <a:avLst/>
          </a:pr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72" name="Hexagon 171"/>
          <p:cNvSpPr/>
          <p:nvPr/>
        </p:nvSpPr>
        <p:spPr>
          <a:xfrm>
            <a:off x="4080615" y="1260855"/>
            <a:ext cx="990600" cy="853966"/>
          </a:xfrm>
          <a:prstGeom prst="hexagon">
            <a:avLst/>
          </a:pr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74" name="Hexagon 173"/>
          <p:cNvSpPr/>
          <p:nvPr/>
        </p:nvSpPr>
        <p:spPr>
          <a:xfrm>
            <a:off x="1752003" y="836057"/>
            <a:ext cx="990600" cy="853966"/>
          </a:xfrm>
          <a:prstGeom prst="hexagon">
            <a:avLst/>
          </a:pr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76" name="Hexagon 175"/>
          <p:cNvSpPr/>
          <p:nvPr/>
        </p:nvSpPr>
        <p:spPr>
          <a:xfrm>
            <a:off x="2531911" y="1259865"/>
            <a:ext cx="990600" cy="853966"/>
          </a:xfrm>
          <a:prstGeom prst="hexagon">
            <a:avLst/>
          </a:pr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78" name="Hexagon 177"/>
          <p:cNvSpPr/>
          <p:nvPr/>
        </p:nvSpPr>
        <p:spPr>
          <a:xfrm>
            <a:off x="1765496" y="-11668"/>
            <a:ext cx="990600" cy="853966"/>
          </a:xfrm>
          <a:prstGeom prst="hexagon">
            <a:avLst/>
          </a:prstGeom>
          <a:solidFill>
            <a:srgbClr val="0526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79" name="Hexagon 178"/>
          <p:cNvSpPr/>
          <p:nvPr/>
        </p:nvSpPr>
        <p:spPr>
          <a:xfrm>
            <a:off x="4074265" y="406889"/>
            <a:ext cx="990600" cy="853966"/>
          </a:xfrm>
          <a:prstGeom prst="hexagon">
            <a:avLst/>
          </a:pr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80" name="Hexagon 179"/>
          <p:cNvSpPr/>
          <p:nvPr/>
        </p:nvSpPr>
        <p:spPr>
          <a:xfrm>
            <a:off x="2529531" y="405790"/>
            <a:ext cx="990600" cy="853966"/>
          </a:xfrm>
          <a:prstGeom prst="hexagon">
            <a:avLst/>
          </a:pr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81" name="Hexagon 180"/>
          <p:cNvSpPr/>
          <p:nvPr/>
        </p:nvSpPr>
        <p:spPr>
          <a:xfrm>
            <a:off x="210985" y="840026"/>
            <a:ext cx="990600" cy="853966"/>
          </a:xfrm>
          <a:prstGeom prst="hexagon">
            <a:avLst/>
          </a:pr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82" name="Hexagon 181"/>
          <p:cNvSpPr/>
          <p:nvPr/>
        </p:nvSpPr>
        <p:spPr>
          <a:xfrm>
            <a:off x="7934455" y="-8981"/>
            <a:ext cx="990600" cy="853966"/>
          </a:xfrm>
          <a:prstGeom prst="hexagon">
            <a:avLst/>
          </a:pr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83" name="Hexagon 182"/>
          <p:cNvSpPr/>
          <p:nvPr/>
        </p:nvSpPr>
        <p:spPr>
          <a:xfrm>
            <a:off x="6396755" y="-1600"/>
            <a:ext cx="990600" cy="853966"/>
          </a:xfrm>
          <a:prstGeom prst="hexagon">
            <a:avLst/>
          </a:pr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84" name="Hexagon 183"/>
          <p:cNvSpPr/>
          <p:nvPr/>
        </p:nvSpPr>
        <p:spPr>
          <a:xfrm>
            <a:off x="6384228" y="832089"/>
            <a:ext cx="990600" cy="853966"/>
          </a:xfrm>
          <a:prstGeom prst="hexagon">
            <a:avLst/>
          </a:pr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85" name="Hexagon 184"/>
          <p:cNvSpPr/>
          <p:nvPr/>
        </p:nvSpPr>
        <p:spPr>
          <a:xfrm>
            <a:off x="7161756" y="412140"/>
            <a:ext cx="990600" cy="853966"/>
          </a:xfrm>
          <a:prstGeom prst="hexagon">
            <a:avLst/>
          </a:pr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86" name="Hexagon 185"/>
          <p:cNvSpPr/>
          <p:nvPr/>
        </p:nvSpPr>
        <p:spPr>
          <a:xfrm>
            <a:off x="5624187" y="399614"/>
            <a:ext cx="990600" cy="853966"/>
          </a:xfrm>
          <a:prstGeom prst="hexagon">
            <a:avLst/>
          </a:pr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90" name="Hexagon 189"/>
          <p:cNvSpPr/>
          <p:nvPr/>
        </p:nvSpPr>
        <p:spPr>
          <a:xfrm>
            <a:off x="-6278" y="406889"/>
            <a:ext cx="446908" cy="853966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777108"/>
              <a:gd name="connsiteY0" fmla="*/ 853966 h 853966"/>
              <a:gd name="connsiteX1" fmla="*/ 0 w 777108"/>
              <a:gd name="connsiteY1" fmla="*/ 0 h 853966"/>
              <a:gd name="connsiteX2" fmla="*/ 563617 w 777108"/>
              <a:gd name="connsiteY2" fmla="*/ 0 h 853966"/>
              <a:gd name="connsiteX3" fmla="*/ 777108 w 777108"/>
              <a:gd name="connsiteY3" fmla="*/ 426983 h 853966"/>
              <a:gd name="connsiteX4" fmla="*/ 563617 w 777108"/>
              <a:gd name="connsiteY4" fmla="*/ 853966 h 853966"/>
              <a:gd name="connsiteX5" fmla="*/ 0 w 777108"/>
              <a:gd name="connsiteY5" fmla="*/ 853966 h 853966"/>
              <a:gd name="connsiteX0" fmla="*/ 368300 w 777108"/>
              <a:gd name="connsiteY0" fmla="*/ 857141 h 857141"/>
              <a:gd name="connsiteX1" fmla="*/ 0 w 777108"/>
              <a:gd name="connsiteY1" fmla="*/ 0 h 857141"/>
              <a:gd name="connsiteX2" fmla="*/ 563617 w 777108"/>
              <a:gd name="connsiteY2" fmla="*/ 0 h 857141"/>
              <a:gd name="connsiteX3" fmla="*/ 777108 w 777108"/>
              <a:gd name="connsiteY3" fmla="*/ 426983 h 857141"/>
              <a:gd name="connsiteX4" fmla="*/ 563617 w 777108"/>
              <a:gd name="connsiteY4" fmla="*/ 853966 h 857141"/>
              <a:gd name="connsiteX5" fmla="*/ 368300 w 777108"/>
              <a:gd name="connsiteY5" fmla="*/ 857141 h 857141"/>
              <a:gd name="connsiteX0" fmla="*/ 327025 w 777108"/>
              <a:gd name="connsiteY0" fmla="*/ 857141 h 857141"/>
              <a:gd name="connsiteX1" fmla="*/ 0 w 777108"/>
              <a:gd name="connsiteY1" fmla="*/ 0 h 857141"/>
              <a:gd name="connsiteX2" fmla="*/ 563617 w 777108"/>
              <a:gd name="connsiteY2" fmla="*/ 0 h 857141"/>
              <a:gd name="connsiteX3" fmla="*/ 777108 w 777108"/>
              <a:gd name="connsiteY3" fmla="*/ 426983 h 857141"/>
              <a:gd name="connsiteX4" fmla="*/ 563617 w 777108"/>
              <a:gd name="connsiteY4" fmla="*/ 853966 h 857141"/>
              <a:gd name="connsiteX5" fmla="*/ 327025 w 777108"/>
              <a:gd name="connsiteY5" fmla="*/ 857141 h 857141"/>
              <a:gd name="connsiteX0" fmla="*/ 0 w 450083"/>
              <a:gd name="connsiteY0" fmla="*/ 857141 h 857141"/>
              <a:gd name="connsiteX1" fmla="*/ 6350 w 450083"/>
              <a:gd name="connsiteY1" fmla="*/ 3175 h 857141"/>
              <a:gd name="connsiteX2" fmla="*/ 236592 w 450083"/>
              <a:gd name="connsiteY2" fmla="*/ 0 h 857141"/>
              <a:gd name="connsiteX3" fmla="*/ 450083 w 450083"/>
              <a:gd name="connsiteY3" fmla="*/ 426983 h 857141"/>
              <a:gd name="connsiteX4" fmla="*/ 236592 w 450083"/>
              <a:gd name="connsiteY4" fmla="*/ 853966 h 857141"/>
              <a:gd name="connsiteX5" fmla="*/ 0 w 450083"/>
              <a:gd name="connsiteY5" fmla="*/ 857141 h 857141"/>
              <a:gd name="connsiteX0" fmla="*/ 0 w 446908"/>
              <a:gd name="connsiteY0" fmla="*/ 853966 h 853966"/>
              <a:gd name="connsiteX1" fmla="*/ 3175 w 446908"/>
              <a:gd name="connsiteY1" fmla="*/ 3175 h 853966"/>
              <a:gd name="connsiteX2" fmla="*/ 233417 w 446908"/>
              <a:gd name="connsiteY2" fmla="*/ 0 h 853966"/>
              <a:gd name="connsiteX3" fmla="*/ 446908 w 446908"/>
              <a:gd name="connsiteY3" fmla="*/ 426983 h 853966"/>
              <a:gd name="connsiteX4" fmla="*/ 233417 w 446908"/>
              <a:gd name="connsiteY4" fmla="*/ 853966 h 853966"/>
              <a:gd name="connsiteX5" fmla="*/ 0 w 446908"/>
              <a:gd name="connsiteY5" fmla="*/ 853966 h 853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6908" h="853966">
                <a:moveTo>
                  <a:pt x="0" y="853966"/>
                </a:moveTo>
                <a:cubicBezTo>
                  <a:pt x="2117" y="569311"/>
                  <a:pt x="1058" y="287830"/>
                  <a:pt x="3175" y="3175"/>
                </a:cubicBezTo>
                <a:lnTo>
                  <a:pt x="233417" y="0"/>
                </a:lnTo>
                <a:lnTo>
                  <a:pt x="446908" y="426983"/>
                </a:lnTo>
                <a:lnTo>
                  <a:pt x="233417" y="853966"/>
                </a:lnTo>
                <a:lnTo>
                  <a:pt x="0" y="853966"/>
                </a:lnTo>
                <a:close/>
              </a:path>
            </a:pathLst>
          </a:cu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91" name="Hexagon 190"/>
          <p:cNvSpPr/>
          <p:nvPr/>
        </p:nvSpPr>
        <p:spPr>
          <a:xfrm>
            <a:off x="7934455" y="826597"/>
            <a:ext cx="990600" cy="853966"/>
          </a:xfrm>
          <a:prstGeom prst="hexagon">
            <a:avLst/>
          </a:pr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92" name="Hexagon 191"/>
          <p:cNvSpPr/>
          <p:nvPr/>
        </p:nvSpPr>
        <p:spPr>
          <a:xfrm>
            <a:off x="7161593" y="1257875"/>
            <a:ext cx="990600" cy="853966"/>
          </a:xfrm>
          <a:prstGeom prst="hexagon">
            <a:avLst/>
          </a:pr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93" name="Hexagon 192"/>
          <p:cNvSpPr/>
          <p:nvPr/>
        </p:nvSpPr>
        <p:spPr>
          <a:xfrm>
            <a:off x="5622347" y="1253580"/>
            <a:ext cx="990600" cy="853966"/>
          </a:xfrm>
          <a:prstGeom prst="hexagon">
            <a:avLst/>
          </a:pr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97" name="Hexagon 196"/>
          <p:cNvSpPr/>
          <p:nvPr/>
        </p:nvSpPr>
        <p:spPr>
          <a:xfrm>
            <a:off x="8687813" y="5610837"/>
            <a:ext cx="990600" cy="853966"/>
          </a:xfrm>
          <a:prstGeom prst="hexagon">
            <a:avLst/>
          </a:pr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00" name="Hexagon 199"/>
          <p:cNvSpPr/>
          <p:nvPr/>
        </p:nvSpPr>
        <p:spPr>
          <a:xfrm>
            <a:off x="10237908" y="1250562"/>
            <a:ext cx="990600" cy="853966"/>
          </a:xfrm>
          <a:prstGeom prst="hexagon">
            <a:avLst/>
          </a:pr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01" name="Hexagon 200"/>
          <p:cNvSpPr/>
          <p:nvPr/>
        </p:nvSpPr>
        <p:spPr>
          <a:xfrm>
            <a:off x="10237908" y="-20373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02" name="Hexagon 201"/>
          <p:cNvSpPr/>
          <p:nvPr/>
        </p:nvSpPr>
        <p:spPr>
          <a:xfrm>
            <a:off x="10237908" y="396596"/>
            <a:ext cx="990600" cy="853966"/>
          </a:xfrm>
          <a:prstGeom prst="hexagon">
            <a:avLst/>
          </a:pr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03" name="Hexagon 202"/>
          <p:cNvSpPr/>
          <p:nvPr/>
        </p:nvSpPr>
        <p:spPr>
          <a:xfrm>
            <a:off x="9469741" y="-15917"/>
            <a:ext cx="990600" cy="853966"/>
          </a:xfrm>
          <a:prstGeom prst="hexagon">
            <a:avLst/>
          </a:pr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04" name="Hexagon 203"/>
          <p:cNvSpPr/>
          <p:nvPr/>
        </p:nvSpPr>
        <p:spPr>
          <a:xfrm>
            <a:off x="9474349" y="829424"/>
            <a:ext cx="990600" cy="853966"/>
          </a:xfrm>
          <a:prstGeom prst="hexagon">
            <a:avLst/>
          </a:prstGeom>
          <a:solidFill>
            <a:srgbClr val="0526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05" name="Hexagon 204"/>
          <p:cNvSpPr/>
          <p:nvPr/>
        </p:nvSpPr>
        <p:spPr>
          <a:xfrm>
            <a:off x="11006755" y="815948"/>
            <a:ext cx="990600" cy="853966"/>
          </a:xfrm>
          <a:prstGeom prst="hexagon">
            <a:avLst/>
          </a:pr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06" name="Hexagon 205"/>
          <p:cNvSpPr/>
          <p:nvPr/>
        </p:nvSpPr>
        <p:spPr>
          <a:xfrm>
            <a:off x="11009929" y="-28667"/>
            <a:ext cx="990600" cy="853966"/>
          </a:xfrm>
          <a:prstGeom prst="hexagon">
            <a:avLst/>
          </a:pr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07" name="Hexagon 206"/>
          <p:cNvSpPr/>
          <p:nvPr/>
        </p:nvSpPr>
        <p:spPr>
          <a:xfrm>
            <a:off x="11775331" y="1248155"/>
            <a:ext cx="417769" cy="853966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77710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41515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424684"/>
              <a:gd name="connsiteY0" fmla="*/ 426983 h 853966"/>
              <a:gd name="connsiteX1" fmla="*/ 213492 w 424684"/>
              <a:gd name="connsiteY1" fmla="*/ 0 h 853966"/>
              <a:gd name="connsiteX2" fmla="*/ 424684 w 424684"/>
              <a:gd name="connsiteY2" fmla="*/ 0 h 853966"/>
              <a:gd name="connsiteX3" fmla="*/ 415159 w 424684"/>
              <a:gd name="connsiteY3" fmla="*/ 853966 h 853966"/>
              <a:gd name="connsiteX4" fmla="*/ 213492 w 424684"/>
              <a:gd name="connsiteY4" fmla="*/ 853966 h 853966"/>
              <a:gd name="connsiteX5" fmla="*/ 0 w 424684"/>
              <a:gd name="connsiteY5" fmla="*/ 426983 h 853966"/>
              <a:gd name="connsiteX0" fmla="*/ 0 w 417540"/>
              <a:gd name="connsiteY0" fmla="*/ 426983 h 853966"/>
              <a:gd name="connsiteX1" fmla="*/ 213492 w 417540"/>
              <a:gd name="connsiteY1" fmla="*/ 0 h 853966"/>
              <a:gd name="connsiteX2" fmla="*/ 417540 w 417540"/>
              <a:gd name="connsiteY2" fmla="*/ 0 h 853966"/>
              <a:gd name="connsiteX3" fmla="*/ 415159 w 417540"/>
              <a:gd name="connsiteY3" fmla="*/ 853966 h 853966"/>
              <a:gd name="connsiteX4" fmla="*/ 213492 w 417540"/>
              <a:gd name="connsiteY4" fmla="*/ 853966 h 853966"/>
              <a:gd name="connsiteX5" fmla="*/ 0 w 417540"/>
              <a:gd name="connsiteY5" fmla="*/ 426983 h 853966"/>
              <a:gd name="connsiteX0" fmla="*/ 0 w 415264"/>
              <a:gd name="connsiteY0" fmla="*/ 426983 h 853966"/>
              <a:gd name="connsiteX1" fmla="*/ 213492 w 415264"/>
              <a:gd name="connsiteY1" fmla="*/ 0 h 853966"/>
              <a:gd name="connsiteX2" fmla="*/ 412777 w 415264"/>
              <a:gd name="connsiteY2" fmla="*/ 0 h 853966"/>
              <a:gd name="connsiteX3" fmla="*/ 415159 w 415264"/>
              <a:gd name="connsiteY3" fmla="*/ 853966 h 853966"/>
              <a:gd name="connsiteX4" fmla="*/ 213492 w 415264"/>
              <a:gd name="connsiteY4" fmla="*/ 853966 h 853966"/>
              <a:gd name="connsiteX5" fmla="*/ 0 w 415264"/>
              <a:gd name="connsiteY5" fmla="*/ 426983 h 853966"/>
              <a:gd name="connsiteX0" fmla="*/ 0 w 415388"/>
              <a:gd name="connsiteY0" fmla="*/ 426983 h 853966"/>
              <a:gd name="connsiteX1" fmla="*/ 213492 w 415388"/>
              <a:gd name="connsiteY1" fmla="*/ 0 h 853966"/>
              <a:gd name="connsiteX2" fmla="*/ 415158 w 415388"/>
              <a:gd name="connsiteY2" fmla="*/ 0 h 853966"/>
              <a:gd name="connsiteX3" fmla="*/ 415159 w 415388"/>
              <a:gd name="connsiteY3" fmla="*/ 853966 h 853966"/>
              <a:gd name="connsiteX4" fmla="*/ 213492 w 415388"/>
              <a:gd name="connsiteY4" fmla="*/ 853966 h 853966"/>
              <a:gd name="connsiteX5" fmla="*/ 0 w 415388"/>
              <a:gd name="connsiteY5" fmla="*/ 426983 h 853966"/>
              <a:gd name="connsiteX0" fmla="*/ 0 w 417646"/>
              <a:gd name="connsiteY0" fmla="*/ 426983 h 853966"/>
              <a:gd name="connsiteX1" fmla="*/ 213492 w 417646"/>
              <a:gd name="connsiteY1" fmla="*/ 0 h 853966"/>
              <a:gd name="connsiteX2" fmla="*/ 415158 w 417646"/>
              <a:gd name="connsiteY2" fmla="*/ 0 h 853966"/>
              <a:gd name="connsiteX3" fmla="*/ 417541 w 417646"/>
              <a:gd name="connsiteY3" fmla="*/ 853966 h 853966"/>
              <a:gd name="connsiteX4" fmla="*/ 213492 w 417646"/>
              <a:gd name="connsiteY4" fmla="*/ 853966 h 853966"/>
              <a:gd name="connsiteX5" fmla="*/ 0 w 417646"/>
              <a:gd name="connsiteY5" fmla="*/ 426983 h 853966"/>
              <a:gd name="connsiteX0" fmla="*/ 0 w 417769"/>
              <a:gd name="connsiteY0" fmla="*/ 426983 h 853966"/>
              <a:gd name="connsiteX1" fmla="*/ 213492 w 417769"/>
              <a:gd name="connsiteY1" fmla="*/ 0 h 853966"/>
              <a:gd name="connsiteX2" fmla="*/ 417539 w 417769"/>
              <a:gd name="connsiteY2" fmla="*/ 0 h 853966"/>
              <a:gd name="connsiteX3" fmla="*/ 417541 w 417769"/>
              <a:gd name="connsiteY3" fmla="*/ 853966 h 853966"/>
              <a:gd name="connsiteX4" fmla="*/ 213492 w 417769"/>
              <a:gd name="connsiteY4" fmla="*/ 853966 h 853966"/>
              <a:gd name="connsiteX5" fmla="*/ 0 w 417769"/>
              <a:gd name="connsiteY5" fmla="*/ 426983 h 853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17769" h="853966">
                <a:moveTo>
                  <a:pt x="0" y="426983"/>
                </a:moveTo>
                <a:lnTo>
                  <a:pt x="213492" y="0"/>
                </a:lnTo>
                <a:lnTo>
                  <a:pt x="417539" y="0"/>
                </a:lnTo>
                <a:cubicBezTo>
                  <a:pt x="416745" y="284655"/>
                  <a:pt x="418335" y="569311"/>
                  <a:pt x="417541" y="853966"/>
                </a:cubicBezTo>
                <a:lnTo>
                  <a:pt x="213492" y="853966"/>
                </a:lnTo>
                <a:lnTo>
                  <a:pt x="0" y="426983"/>
                </a:lnTo>
                <a:close/>
              </a:path>
            </a:pathLst>
          </a:cu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13" name="Hexagon 212"/>
          <p:cNvSpPr/>
          <p:nvPr/>
        </p:nvSpPr>
        <p:spPr>
          <a:xfrm>
            <a:off x="10218942" y="5627244"/>
            <a:ext cx="990600" cy="853966"/>
          </a:xfrm>
          <a:prstGeom prst="hexagon">
            <a:avLst/>
          </a:pr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14" name="Hexagon 213"/>
          <p:cNvSpPr/>
          <p:nvPr/>
        </p:nvSpPr>
        <p:spPr>
          <a:xfrm>
            <a:off x="9446244" y="6046896"/>
            <a:ext cx="990600" cy="853966"/>
          </a:xfrm>
          <a:prstGeom prst="hexagon">
            <a:avLst/>
          </a:pr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15" name="Hexagon 214"/>
          <p:cNvSpPr/>
          <p:nvPr/>
        </p:nvSpPr>
        <p:spPr>
          <a:xfrm>
            <a:off x="10980434" y="6015146"/>
            <a:ext cx="990600" cy="853966"/>
          </a:xfrm>
          <a:prstGeom prst="hexagon">
            <a:avLst/>
          </a:pr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18" name="Hexagon 206"/>
          <p:cNvSpPr/>
          <p:nvPr/>
        </p:nvSpPr>
        <p:spPr>
          <a:xfrm>
            <a:off x="11778096" y="396596"/>
            <a:ext cx="417769" cy="853966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77710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41515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424684"/>
              <a:gd name="connsiteY0" fmla="*/ 426983 h 853966"/>
              <a:gd name="connsiteX1" fmla="*/ 213492 w 424684"/>
              <a:gd name="connsiteY1" fmla="*/ 0 h 853966"/>
              <a:gd name="connsiteX2" fmla="*/ 424684 w 424684"/>
              <a:gd name="connsiteY2" fmla="*/ 0 h 853966"/>
              <a:gd name="connsiteX3" fmla="*/ 415159 w 424684"/>
              <a:gd name="connsiteY3" fmla="*/ 853966 h 853966"/>
              <a:gd name="connsiteX4" fmla="*/ 213492 w 424684"/>
              <a:gd name="connsiteY4" fmla="*/ 853966 h 853966"/>
              <a:gd name="connsiteX5" fmla="*/ 0 w 424684"/>
              <a:gd name="connsiteY5" fmla="*/ 426983 h 853966"/>
              <a:gd name="connsiteX0" fmla="*/ 0 w 417540"/>
              <a:gd name="connsiteY0" fmla="*/ 426983 h 853966"/>
              <a:gd name="connsiteX1" fmla="*/ 213492 w 417540"/>
              <a:gd name="connsiteY1" fmla="*/ 0 h 853966"/>
              <a:gd name="connsiteX2" fmla="*/ 417540 w 417540"/>
              <a:gd name="connsiteY2" fmla="*/ 0 h 853966"/>
              <a:gd name="connsiteX3" fmla="*/ 415159 w 417540"/>
              <a:gd name="connsiteY3" fmla="*/ 853966 h 853966"/>
              <a:gd name="connsiteX4" fmla="*/ 213492 w 417540"/>
              <a:gd name="connsiteY4" fmla="*/ 853966 h 853966"/>
              <a:gd name="connsiteX5" fmla="*/ 0 w 417540"/>
              <a:gd name="connsiteY5" fmla="*/ 426983 h 853966"/>
              <a:gd name="connsiteX0" fmla="*/ 0 w 415264"/>
              <a:gd name="connsiteY0" fmla="*/ 426983 h 853966"/>
              <a:gd name="connsiteX1" fmla="*/ 213492 w 415264"/>
              <a:gd name="connsiteY1" fmla="*/ 0 h 853966"/>
              <a:gd name="connsiteX2" fmla="*/ 412777 w 415264"/>
              <a:gd name="connsiteY2" fmla="*/ 0 h 853966"/>
              <a:gd name="connsiteX3" fmla="*/ 415159 w 415264"/>
              <a:gd name="connsiteY3" fmla="*/ 853966 h 853966"/>
              <a:gd name="connsiteX4" fmla="*/ 213492 w 415264"/>
              <a:gd name="connsiteY4" fmla="*/ 853966 h 853966"/>
              <a:gd name="connsiteX5" fmla="*/ 0 w 415264"/>
              <a:gd name="connsiteY5" fmla="*/ 426983 h 853966"/>
              <a:gd name="connsiteX0" fmla="*/ 0 w 415388"/>
              <a:gd name="connsiteY0" fmla="*/ 426983 h 853966"/>
              <a:gd name="connsiteX1" fmla="*/ 213492 w 415388"/>
              <a:gd name="connsiteY1" fmla="*/ 0 h 853966"/>
              <a:gd name="connsiteX2" fmla="*/ 415158 w 415388"/>
              <a:gd name="connsiteY2" fmla="*/ 0 h 853966"/>
              <a:gd name="connsiteX3" fmla="*/ 415159 w 415388"/>
              <a:gd name="connsiteY3" fmla="*/ 853966 h 853966"/>
              <a:gd name="connsiteX4" fmla="*/ 213492 w 415388"/>
              <a:gd name="connsiteY4" fmla="*/ 853966 h 853966"/>
              <a:gd name="connsiteX5" fmla="*/ 0 w 415388"/>
              <a:gd name="connsiteY5" fmla="*/ 426983 h 853966"/>
              <a:gd name="connsiteX0" fmla="*/ 0 w 417646"/>
              <a:gd name="connsiteY0" fmla="*/ 426983 h 853966"/>
              <a:gd name="connsiteX1" fmla="*/ 213492 w 417646"/>
              <a:gd name="connsiteY1" fmla="*/ 0 h 853966"/>
              <a:gd name="connsiteX2" fmla="*/ 415158 w 417646"/>
              <a:gd name="connsiteY2" fmla="*/ 0 h 853966"/>
              <a:gd name="connsiteX3" fmla="*/ 417541 w 417646"/>
              <a:gd name="connsiteY3" fmla="*/ 853966 h 853966"/>
              <a:gd name="connsiteX4" fmla="*/ 213492 w 417646"/>
              <a:gd name="connsiteY4" fmla="*/ 853966 h 853966"/>
              <a:gd name="connsiteX5" fmla="*/ 0 w 417646"/>
              <a:gd name="connsiteY5" fmla="*/ 426983 h 853966"/>
              <a:gd name="connsiteX0" fmla="*/ 0 w 417769"/>
              <a:gd name="connsiteY0" fmla="*/ 426983 h 853966"/>
              <a:gd name="connsiteX1" fmla="*/ 213492 w 417769"/>
              <a:gd name="connsiteY1" fmla="*/ 0 h 853966"/>
              <a:gd name="connsiteX2" fmla="*/ 417539 w 417769"/>
              <a:gd name="connsiteY2" fmla="*/ 0 h 853966"/>
              <a:gd name="connsiteX3" fmla="*/ 417541 w 417769"/>
              <a:gd name="connsiteY3" fmla="*/ 853966 h 853966"/>
              <a:gd name="connsiteX4" fmla="*/ 213492 w 417769"/>
              <a:gd name="connsiteY4" fmla="*/ 853966 h 853966"/>
              <a:gd name="connsiteX5" fmla="*/ 0 w 417769"/>
              <a:gd name="connsiteY5" fmla="*/ 426983 h 853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17769" h="853966">
                <a:moveTo>
                  <a:pt x="0" y="426983"/>
                </a:moveTo>
                <a:lnTo>
                  <a:pt x="213492" y="0"/>
                </a:lnTo>
                <a:lnTo>
                  <a:pt x="417539" y="0"/>
                </a:lnTo>
                <a:cubicBezTo>
                  <a:pt x="416745" y="284655"/>
                  <a:pt x="418335" y="569311"/>
                  <a:pt x="417541" y="853966"/>
                </a:cubicBezTo>
                <a:lnTo>
                  <a:pt x="213492" y="853966"/>
                </a:lnTo>
                <a:lnTo>
                  <a:pt x="0" y="426983"/>
                </a:lnTo>
                <a:close/>
              </a:path>
            </a:pathLst>
          </a:cu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19" name="Hexagon 206"/>
          <p:cNvSpPr/>
          <p:nvPr/>
        </p:nvSpPr>
        <p:spPr>
          <a:xfrm>
            <a:off x="11780160" y="-25136"/>
            <a:ext cx="417769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77710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41515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424684"/>
              <a:gd name="connsiteY0" fmla="*/ 426983 h 853966"/>
              <a:gd name="connsiteX1" fmla="*/ 213492 w 424684"/>
              <a:gd name="connsiteY1" fmla="*/ 0 h 853966"/>
              <a:gd name="connsiteX2" fmla="*/ 424684 w 424684"/>
              <a:gd name="connsiteY2" fmla="*/ 0 h 853966"/>
              <a:gd name="connsiteX3" fmla="*/ 415159 w 424684"/>
              <a:gd name="connsiteY3" fmla="*/ 853966 h 853966"/>
              <a:gd name="connsiteX4" fmla="*/ 213492 w 424684"/>
              <a:gd name="connsiteY4" fmla="*/ 853966 h 853966"/>
              <a:gd name="connsiteX5" fmla="*/ 0 w 424684"/>
              <a:gd name="connsiteY5" fmla="*/ 426983 h 853966"/>
              <a:gd name="connsiteX0" fmla="*/ 0 w 417540"/>
              <a:gd name="connsiteY0" fmla="*/ 426983 h 853966"/>
              <a:gd name="connsiteX1" fmla="*/ 213492 w 417540"/>
              <a:gd name="connsiteY1" fmla="*/ 0 h 853966"/>
              <a:gd name="connsiteX2" fmla="*/ 417540 w 417540"/>
              <a:gd name="connsiteY2" fmla="*/ 0 h 853966"/>
              <a:gd name="connsiteX3" fmla="*/ 415159 w 417540"/>
              <a:gd name="connsiteY3" fmla="*/ 853966 h 853966"/>
              <a:gd name="connsiteX4" fmla="*/ 213492 w 417540"/>
              <a:gd name="connsiteY4" fmla="*/ 853966 h 853966"/>
              <a:gd name="connsiteX5" fmla="*/ 0 w 417540"/>
              <a:gd name="connsiteY5" fmla="*/ 426983 h 853966"/>
              <a:gd name="connsiteX0" fmla="*/ 0 w 415264"/>
              <a:gd name="connsiteY0" fmla="*/ 426983 h 853966"/>
              <a:gd name="connsiteX1" fmla="*/ 213492 w 415264"/>
              <a:gd name="connsiteY1" fmla="*/ 0 h 853966"/>
              <a:gd name="connsiteX2" fmla="*/ 412777 w 415264"/>
              <a:gd name="connsiteY2" fmla="*/ 0 h 853966"/>
              <a:gd name="connsiteX3" fmla="*/ 415159 w 415264"/>
              <a:gd name="connsiteY3" fmla="*/ 853966 h 853966"/>
              <a:gd name="connsiteX4" fmla="*/ 213492 w 415264"/>
              <a:gd name="connsiteY4" fmla="*/ 853966 h 853966"/>
              <a:gd name="connsiteX5" fmla="*/ 0 w 415264"/>
              <a:gd name="connsiteY5" fmla="*/ 426983 h 853966"/>
              <a:gd name="connsiteX0" fmla="*/ 0 w 415388"/>
              <a:gd name="connsiteY0" fmla="*/ 426983 h 853966"/>
              <a:gd name="connsiteX1" fmla="*/ 213492 w 415388"/>
              <a:gd name="connsiteY1" fmla="*/ 0 h 853966"/>
              <a:gd name="connsiteX2" fmla="*/ 415158 w 415388"/>
              <a:gd name="connsiteY2" fmla="*/ 0 h 853966"/>
              <a:gd name="connsiteX3" fmla="*/ 415159 w 415388"/>
              <a:gd name="connsiteY3" fmla="*/ 853966 h 853966"/>
              <a:gd name="connsiteX4" fmla="*/ 213492 w 415388"/>
              <a:gd name="connsiteY4" fmla="*/ 853966 h 853966"/>
              <a:gd name="connsiteX5" fmla="*/ 0 w 415388"/>
              <a:gd name="connsiteY5" fmla="*/ 426983 h 853966"/>
              <a:gd name="connsiteX0" fmla="*/ 0 w 417646"/>
              <a:gd name="connsiteY0" fmla="*/ 426983 h 853966"/>
              <a:gd name="connsiteX1" fmla="*/ 213492 w 417646"/>
              <a:gd name="connsiteY1" fmla="*/ 0 h 853966"/>
              <a:gd name="connsiteX2" fmla="*/ 415158 w 417646"/>
              <a:gd name="connsiteY2" fmla="*/ 0 h 853966"/>
              <a:gd name="connsiteX3" fmla="*/ 417541 w 417646"/>
              <a:gd name="connsiteY3" fmla="*/ 853966 h 853966"/>
              <a:gd name="connsiteX4" fmla="*/ 213492 w 417646"/>
              <a:gd name="connsiteY4" fmla="*/ 853966 h 853966"/>
              <a:gd name="connsiteX5" fmla="*/ 0 w 417646"/>
              <a:gd name="connsiteY5" fmla="*/ 426983 h 853966"/>
              <a:gd name="connsiteX0" fmla="*/ 0 w 417769"/>
              <a:gd name="connsiteY0" fmla="*/ 426983 h 853966"/>
              <a:gd name="connsiteX1" fmla="*/ 213492 w 417769"/>
              <a:gd name="connsiteY1" fmla="*/ 0 h 853966"/>
              <a:gd name="connsiteX2" fmla="*/ 417539 w 417769"/>
              <a:gd name="connsiteY2" fmla="*/ 0 h 853966"/>
              <a:gd name="connsiteX3" fmla="*/ 417541 w 417769"/>
              <a:gd name="connsiteY3" fmla="*/ 853966 h 853966"/>
              <a:gd name="connsiteX4" fmla="*/ 213492 w 417769"/>
              <a:gd name="connsiteY4" fmla="*/ 853966 h 853966"/>
              <a:gd name="connsiteX5" fmla="*/ 0 w 417769"/>
              <a:gd name="connsiteY5" fmla="*/ 426983 h 853966"/>
              <a:gd name="connsiteX0" fmla="*/ 0 w 417769"/>
              <a:gd name="connsiteY0" fmla="*/ 426983 h 853966"/>
              <a:gd name="connsiteX1" fmla="*/ 417539 w 417769"/>
              <a:gd name="connsiteY1" fmla="*/ 0 h 853966"/>
              <a:gd name="connsiteX2" fmla="*/ 417541 w 417769"/>
              <a:gd name="connsiteY2" fmla="*/ 853966 h 853966"/>
              <a:gd name="connsiteX3" fmla="*/ 213492 w 417769"/>
              <a:gd name="connsiteY3" fmla="*/ 853966 h 853966"/>
              <a:gd name="connsiteX4" fmla="*/ 0 w 417769"/>
              <a:gd name="connsiteY4" fmla="*/ 426983 h 853966"/>
              <a:gd name="connsiteX0" fmla="*/ 0 w 417769"/>
              <a:gd name="connsiteY0" fmla="*/ 3121 h 430104"/>
              <a:gd name="connsiteX1" fmla="*/ 417539 w 417769"/>
              <a:gd name="connsiteY1" fmla="*/ 0 h 430104"/>
              <a:gd name="connsiteX2" fmla="*/ 417541 w 417769"/>
              <a:gd name="connsiteY2" fmla="*/ 430104 h 430104"/>
              <a:gd name="connsiteX3" fmla="*/ 213492 w 417769"/>
              <a:gd name="connsiteY3" fmla="*/ 430104 h 430104"/>
              <a:gd name="connsiteX4" fmla="*/ 0 w 417769"/>
              <a:gd name="connsiteY4" fmla="*/ 3121 h 430104"/>
              <a:gd name="connsiteX0" fmla="*/ 0 w 417769"/>
              <a:gd name="connsiteY0" fmla="*/ 0 h 426983"/>
              <a:gd name="connsiteX1" fmla="*/ 417539 w 417769"/>
              <a:gd name="connsiteY1" fmla="*/ 1642 h 426983"/>
              <a:gd name="connsiteX2" fmla="*/ 417541 w 417769"/>
              <a:gd name="connsiteY2" fmla="*/ 426983 h 426983"/>
              <a:gd name="connsiteX3" fmla="*/ 213492 w 417769"/>
              <a:gd name="connsiteY3" fmla="*/ 426983 h 426983"/>
              <a:gd name="connsiteX4" fmla="*/ 0 w 417769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17769" h="426983">
                <a:moveTo>
                  <a:pt x="0" y="0"/>
                </a:moveTo>
                <a:lnTo>
                  <a:pt x="417539" y="1642"/>
                </a:lnTo>
                <a:cubicBezTo>
                  <a:pt x="416745" y="286297"/>
                  <a:pt x="418335" y="142328"/>
                  <a:pt x="417541" y="426983"/>
                </a:cubicBez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20" name="Hexagon 200"/>
          <p:cNvSpPr/>
          <p:nvPr/>
        </p:nvSpPr>
        <p:spPr>
          <a:xfrm>
            <a:off x="8705025" y="-14951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21" name="Hexagon 200"/>
          <p:cNvSpPr/>
          <p:nvPr/>
        </p:nvSpPr>
        <p:spPr>
          <a:xfrm>
            <a:off x="7160799" y="-5785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22" name="Hexagon 200"/>
          <p:cNvSpPr/>
          <p:nvPr/>
        </p:nvSpPr>
        <p:spPr>
          <a:xfrm>
            <a:off x="5627407" y="-15286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23" name="Hexagon 200"/>
          <p:cNvSpPr/>
          <p:nvPr/>
        </p:nvSpPr>
        <p:spPr>
          <a:xfrm>
            <a:off x="4076162" y="-19050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24" name="Hexagon 200"/>
          <p:cNvSpPr/>
          <p:nvPr/>
        </p:nvSpPr>
        <p:spPr>
          <a:xfrm>
            <a:off x="2543279" y="-13628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25" name="Hexagon 200"/>
          <p:cNvSpPr/>
          <p:nvPr/>
        </p:nvSpPr>
        <p:spPr>
          <a:xfrm>
            <a:off x="986353" y="-7637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26" name="Hexagon 200"/>
          <p:cNvSpPr/>
          <p:nvPr/>
        </p:nvSpPr>
        <p:spPr>
          <a:xfrm>
            <a:off x="-172" y="-13963"/>
            <a:ext cx="450083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  <a:gd name="connsiteX0" fmla="*/ 332608 w 777108"/>
              <a:gd name="connsiteY0" fmla="*/ 0 h 426983"/>
              <a:gd name="connsiteX1" fmla="*/ 777108 w 777108"/>
              <a:gd name="connsiteY1" fmla="*/ 0 h 426983"/>
              <a:gd name="connsiteX2" fmla="*/ 563617 w 777108"/>
              <a:gd name="connsiteY2" fmla="*/ 426983 h 426983"/>
              <a:gd name="connsiteX3" fmla="*/ 0 w 777108"/>
              <a:gd name="connsiteY3" fmla="*/ 426983 h 426983"/>
              <a:gd name="connsiteX4" fmla="*/ 332608 w 777108"/>
              <a:gd name="connsiteY4" fmla="*/ 0 h 426983"/>
              <a:gd name="connsiteX0" fmla="*/ 15108 w 459608"/>
              <a:gd name="connsiteY0" fmla="*/ 0 h 430158"/>
              <a:gd name="connsiteX1" fmla="*/ 459608 w 459608"/>
              <a:gd name="connsiteY1" fmla="*/ 0 h 430158"/>
              <a:gd name="connsiteX2" fmla="*/ 246117 w 459608"/>
              <a:gd name="connsiteY2" fmla="*/ 426983 h 430158"/>
              <a:gd name="connsiteX3" fmla="*/ 0 w 459608"/>
              <a:gd name="connsiteY3" fmla="*/ 430158 h 430158"/>
              <a:gd name="connsiteX4" fmla="*/ 15108 w 459608"/>
              <a:gd name="connsiteY4" fmla="*/ 0 h 430158"/>
              <a:gd name="connsiteX0" fmla="*/ 5583 w 450083"/>
              <a:gd name="connsiteY0" fmla="*/ 0 h 426983"/>
              <a:gd name="connsiteX1" fmla="*/ 450083 w 450083"/>
              <a:gd name="connsiteY1" fmla="*/ 0 h 426983"/>
              <a:gd name="connsiteX2" fmla="*/ 236592 w 450083"/>
              <a:gd name="connsiteY2" fmla="*/ 426983 h 426983"/>
              <a:gd name="connsiteX3" fmla="*/ 0 w 450083"/>
              <a:gd name="connsiteY3" fmla="*/ 426983 h 426983"/>
              <a:gd name="connsiteX4" fmla="*/ 5583 w 450083"/>
              <a:gd name="connsiteY4" fmla="*/ 0 h 426983"/>
              <a:gd name="connsiteX0" fmla="*/ 820 w 450083"/>
              <a:gd name="connsiteY0" fmla="*/ 7144 h 426983"/>
              <a:gd name="connsiteX1" fmla="*/ 450083 w 450083"/>
              <a:gd name="connsiteY1" fmla="*/ 0 h 426983"/>
              <a:gd name="connsiteX2" fmla="*/ 236592 w 450083"/>
              <a:gd name="connsiteY2" fmla="*/ 426983 h 426983"/>
              <a:gd name="connsiteX3" fmla="*/ 0 w 450083"/>
              <a:gd name="connsiteY3" fmla="*/ 426983 h 426983"/>
              <a:gd name="connsiteX4" fmla="*/ 820 w 450083"/>
              <a:gd name="connsiteY4" fmla="*/ 7144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50083" h="426983">
                <a:moveTo>
                  <a:pt x="820" y="7144"/>
                </a:moveTo>
                <a:lnTo>
                  <a:pt x="450083" y="0"/>
                </a:lnTo>
                <a:lnTo>
                  <a:pt x="236592" y="426983"/>
                </a:lnTo>
                <a:lnTo>
                  <a:pt x="0" y="426983"/>
                </a:lnTo>
                <a:cubicBezTo>
                  <a:pt x="273" y="287037"/>
                  <a:pt x="547" y="147090"/>
                  <a:pt x="820" y="7144"/>
                </a:cubicBezTo>
                <a:close/>
              </a:path>
            </a:pathLst>
          </a:cu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27" name="Hexagon 189"/>
          <p:cNvSpPr/>
          <p:nvPr/>
        </p:nvSpPr>
        <p:spPr>
          <a:xfrm>
            <a:off x="-6279" y="1254968"/>
            <a:ext cx="446908" cy="853966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777108"/>
              <a:gd name="connsiteY0" fmla="*/ 853966 h 853966"/>
              <a:gd name="connsiteX1" fmla="*/ 0 w 777108"/>
              <a:gd name="connsiteY1" fmla="*/ 0 h 853966"/>
              <a:gd name="connsiteX2" fmla="*/ 563617 w 777108"/>
              <a:gd name="connsiteY2" fmla="*/ 0 h 853966"/>
              <a:gd name="connsiteX3" fmla="*/ 777108 w 777108"/>
              <a:gd name="connsiteY3" fmla="*/ 426983 h 853966"/>
              <a:gd name="connsiteX4" fmla="*/ 563617 w 777108"/>
              <a:gd name="connsiteY4" fmla="*/ 853966 h 853966"/>
              <a:gd name="connsiteX5" fmla="*/ 0 w 777108"/>
              <a:gd name="connsiteY5" fmla="*/ 853966 h 853966"/>
              <a:gd name="connsiteX0" fmla="*/ 368300 w 777108"/>
              <a:gd name="connsiteY0" fmla="*/ 857141 h 857141"/>
              <a:gd name="connsiteX1" fmla="*/ 0 w 777108"/>
              <a:gd name="connsiteY1" fmla="*/ 0 h 857141"/>
              <a:gd name="connsiteX2" fmla="*/ 563617 w 777108"/>
              <a:gd name="connsiteY2" fmla="*/ 0 h 857141"/>
              <a:gd name="connsiteX3" fmla="*/ 777108 w 777108"/>
              <a:gd name="connsiteY3" fmla="*/ 426983 h 857141"/>
              <a:gd name="connsiteX4" fmla="*/ 563617 w 777108"/>
              <a:gd name="connsiteY4" fmla="*/ 853966 h 857141"/>
              <a:gd name="connsiteX5" fmla="*/ 368300 w 777108"/>
              <a:gd name="connsiteY5" fmla="*/ 857141 h 857141"/>
              <a:gd name="connsiteX0" fmla="*/ 327025 w 777108"/>
              <a:gd name="connsiteY0" fmla="*/ 857141 h 857141"/>
              <a:gd name="connsiteX1" fmla="*/ 0 w 777108"/>
              <a:gd name="connsiteY1" fmla="*/ 0 h 857141"/>
              <a:gd name="connsiteX2" fmla="*/ 563617 w 777108"/>
              <a:gd name="connsiteY2" fmla="*/ 0 h 857141"/>
              <a:gd name="connsiteX3" fmla="*/ 777108 w 777108"/>
              <a:gd name="connsiteY3" fmla="*/ 426983 h 857141"/>
              <a:gd name="connsiteX4" fmla="*/ 563617 w 777108"/>
              <a:gd name="connsiteY4" fmla="*/ 853966 h 857141"/>
              <a:gd name="connsiteX5" fmla="*/ 327025 w 777108"/>
              <a:gd name="connsiteY5" fmla="*/ 857141 h 857141"/>
              <a:gd name="connsiteX0" fmla="*/ 0 w 450083"/>
              <a:gd name="connsiteY0" fmla="*/ 857141 h 857141"/>
              <a:gd name="connsiteX1" fmla="*/ 6350 w 450083"/>
              <a:gd name="connsiteY1" fmla="*/ 3175 h 857141"/>
              <a:gd name="connsiteX2" fmla="*/ 236592 w 450083"/>
              <a:gd name="connsiteY2" fmla="*/ 0 h 857141"/>
              <a:gd name="connsiteX3" fmla="*/ 450083 w 450083"/>
              <a:gd name="connsiteY3" fmla="*/ 426983 h 857141"/>
              <a:gd name="connsiteX4" fmla="*/ 236592 w 450083"/>
              <a:gd name="connsiteY4" fmla="*/ 853966 h 857141"/>
              <a:gd name="connsiteX5" fmla="*/ 0 w 450083"/>
              <a:gd name="connsiteY5" fmla="*/ 857141 h 857141"/>
              <a:gd name="connsiteX0" fmla="*/ 0 w 446908"/>
              <a:gd name="connsiteY0" fmla="*/ 853966 h 853966"/>
              <a:gd name="connsiteX1" fmla="*/ 3175 w 446908"/>
              <a:gd name="connsiteY1" fmla="*/ 3175 h 853966"/>
              <a:gd name="connsiteX2" fmla="*/ 233417 w 446908"/>
              <a:gd name="connsiteY2" fmla="*/ 0 h 853966"/>
              <a:gd name="connsiteX3" fmla="*/ 446908 w 446908"/>
              <a:gd name="connsiteY3" fmla="*/ 426983 h 853966"/>
              <a:gd name="connsiteX4" fmla="*/ 233417 w 446908"/>
              <a:gd name="connsiteY4" fmla="*/ 853966 h 853966"/>
              <a:gd name="connsiteX5" fmla="*/ 0 w 446908"/>
              <a:gd name="connsiteY5" fmla="*/ 853966 h 853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6908" h="853966">
                <a:moveTo>
                  <a:pt x="0" y="853966"/>
                </a:moveTo>
                <a:cubicBezTo>
                  <a:pt x="2117" y="569311"/>
                  <a:pt x="1058" y="287830"/>
                  <a:pt x="3175" y="3175"/>
                </a:cubicBezTo>
                <a:lnTo>
                  <a:pt x="233417" y="0"/>
                </a:lnTo>
                <a:lnTo>
                  <a:pt x="446908" y="426983"/>
                </a:lnTo>
                <a:lnTo>
                  <a:pt x="233417" y="853966"/>
                </a:lnTo>
                <a:lnTo>
                  <a:pt x="0" y="853966"/>
                </a:lnTo>
                <a:close/>
              </a:path>
            </a:pathLst>
          </a:cu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29" name="Hexagon 200"/>
          <p:cNvSpPr/>
          <p:nvPr/>
        </p:nvSpPr>
        <p:spPr>
          <a:xfrm rot="10800000">
            <a:off x="10211799" y="6437077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30" name="Hexagon 206"/>
          <p:cNvSpPr/>
          <p:nvPr/>
        </p:nvSpPr>
        <p:spPr>
          <a:xfrm rot="10800000">
            <a:off x="-1516" y="6469397"/>
            <a:ext cx="438414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77710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41515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424684"/>
              <a:gd name="connsiteY0" fmla="*/ 426983 h 853966"/>
              <a:gd name="connsiteX1" fmla="*/ 213492 w 424684"/>
              <a:gd name="connsiteY1" fmla="*/ 0 h 853966"/>
              <a:gd name="connsiteX2" fmla="*/ 424684 w 424684"/>
              <a:gd name="connsiteY2" fmla="*/ 0 h 853966"/>
              <a:gd name="connsiteX3" fmla="*/ 415159 w 424684"/>
              <a:gd name="connsiteY3" fmla="*/ 853966 h 853966"/>
              <a:gd name="connsiteX4" fmla="*/ 213492 w 424684"/>
              <a:gd name="connsiteY4" fmla="*/ 853966 h 853966"/>
              <a:gd name="connsiteX5" fmla="*/ 0 w 424684"/>
              <a:gd name="connsiteY5" fmla="*/ 426983 h 853966"/>
              <a:gd name="connsiteX0" fmla="*/ 0 w 417540"/>
              <a:gd name="connsiteY0" fmla="*/ 426983 h 853966"/>
              <a:gd name="connsiteX1" fmla="*/ 213492 w 417540"/>
              <a:gd name="connsiteY1" fmla="*/ 0 h 853966"/>
              <a:gd name="connsiteX2" fmla="*/ 417540 w 417540"/>
              <a:gd name="connsiteY2" fmla="*/ 0 h 853966"/>
              <a:gd name="connsiteX3" fmla="*/ 415159 w 417540"/>
              <a:gd name="connsiteY3" fmla="*/ 853966 h 853966"/>
              <a:gd name="connsiteX4" fmla="*/ 213492 w 417540"/>
              <a:gd name="connsiteY4" fmla="*/ 853966 h 853966"/>
              <a:gd name="connsiteX5" fmla="*/ 0 w 417540"/>
              <a:gd name="connsiteY5" fmla="*/ 426983 h 853966"/>
              <a:gd name="connsiteX0" fmla="*/ 0 w 415264"/>
              <a:gd name="connsiteY0" fmla="*/ 426983 h 853966"/>
              <a:gd name="connsiteX1" fmla="*/ 213492 w 415264"/>
              <a:gd name="connsiteY1" fmla="*/ 0 h 853966"/>
              <a:gd name="connsiteX2" fmla="*/ 412777 w 415264"/>
              <a:gd name="connsiteY2" fmla="*/ 0 h 853966"/>
              <a:gd name="connsiteX3" fmla="*/ 415159 w 415264"/>
              <a:gd name="connsiteY3" fmla="*/ 853966 h 853966"/>
              <a:gd name="connsiteX4" fmla="*/ 213492 w 415264"/>
              <a:gd name="connsiteY4" fmla="*/ 853966 h 853966"/>
              <a:gd name="connsiteX5" fmla="*/ 0 w 415264"/>
              <a:gd name="connsiteY5" fmla="*/ 426983 h 853966"/>
              <a:gd name="connsiteX0" fmla="*/ 0 w 415388"/>
              <a:gd name="connsiteY0" fmla="*/ 426983 h 853966"/>
              <a:gd name="connsiteX1" fmla="*/ 213492 w 415388"/>
              <a:gd name="connsiteY1" fmla="*/ 0 h 853966"/>
              <a:gd name="connsiteX2" fmla="*/ 415158 w 415388"/>
              <a:gd name="connsiteY2" fmla="*/ 0 h 853966"/>
              <a:gd name="connsiteX3" fmla="*/ 415159 w 415388"/>
              <a:gd name="connsiteY3" fmla="*/ 853966 h 853966"/>
              <a:gd name="connsiteX4" fmla="*/ 213492 w 415388"/>
              <a:gd name="connsiteY4" fmla="*/ 853966 h 853966"/>
              <a:gd name="connsiteX5" fmla="*/ 0 w 415388"/>
              <a:gd name="connsiteY5" fmla="*/ 426983 h 853966"/>
              <a:gd name="connsiteX0" fmla="*/ 0 w 417646"/>
              <a:gd name="connsiteY0" fmla="*/ 426983 h 853966"/>
              <a:gd name="connsiteX1" fmla="*/ 213492 w 417646"/>
              <a:gd name="connsiteY1" fmla="*/ 0 h 853966"/>
              <a:gd name="connsiteX2" fmla="*/ 415158 w 417646"/>
              <a:gd name="connsiteY2" fmla="*/ 0 h 853966"/>
              <a:gd name="connsiteX3" fmla="*/ 417541 w 417646"/>
              <a:gd name="connsiteY3" fmla="*/ 853966 h 853966"/>
              <a:gd name="connsiteX4" fmla="*/ 213492 w 417646"/>
              <a:gd name="connsiteY4" fmla="*/ 853966 h 853966"/>
              <a:gd name="connsiteX5" fmla="*/ 0 w 417646"/>
              <a:gd name="connsiteY5" fmla="*/ 426983 h 853966"/>
              <a:gd name="connsiteX0" fmla="*/ 0 w 417769"/>
              <a:gd name="connsiteY0" fmla="*/ 426983 h 853966"/>
              <a:gd name="connsiteX1" fmla="*/ 213492 w 417769"/>
              <a:gd name="connsiteY1" fmla="*/ 0 h 853966"/>
              <a:gd name="connsiteX2" fmla="*/ 417539 w 417769"/>
              <a:gd name="connsiteY2" fmla="*/ 0 h 853966"/>
              <a:gd name="connsiteX3" fmla="*/ 417541 w 417769"/>
              <a:gd name="connsiteY3" fmla="*/ 853966 h 853966"/>
              <a:gd name="connsiteX4" fmla="*/ 213492 w 417769"/>
              <a:gd name="connsiteY4" fmla="*/ 853966 h 853966"/>
              <a:gd name="connsiteX5" fmla="*/ 0 w 417769"/>
              <a:gd name="connsiteY5" fmla="*/ 426983 h 853966"/>
              <a:gd name="connsiteX0" fmla="*/ 0 w 417769"/>
              <a:gd name="connsiteY0" fmla="*/ 426983 h 853966"/>
              <a:gd name="connsiteX1" fmla="*/ 417539 w 417769"/>
              <a:gd name="connsiteY1" fmla="*/ 0 h 853966"/>
              <a:gd name="connsiteX2" fmla="*/ 417541 w 417769"/>
              <a:gd name="connsiteY2" fmla="*/ 853966 h 853966"/>
              <a:gd name="connsiteX3" fmla="*/ 213492 w 417769"/>
              <a:gd name="connsiteY3" fmla="*/ 853966 h 853966"/>
              <a:gd name="connsiteX4" fmla="*/ 0 w 417769"/>
              <a:gd name="connsiteY4" fmla="*/ 426983 h 853966"/>
              <a:gd name="connsiteX0" fmla="*/ 0 w 417769"/>
              <a:gd name="connsiteY0" fmla="*/ 3121 h 430104"/>
              <a:gd name="connsiteX1" fmla="*/ 417539 w 417769"/>
              <a:gd name="connsiteY1" fmla="*/ 0 h 430104"/>
              <a:gd name="connsiteX2" fmla="*/ 417541 w 417769"/>
              <a:gd name="connsiteY2" fmla="*/ 430104 h 430104"/>
              <a:gd name="connsiteX3" fmla="*/ 213492 w 417769"/>
              <a:gd name="connsiteY3" fmla="*/ 430104 h 430104"/>
              <a:gd name="connsiteX4" fmla="*/ 0 w 417769"/>
              <a:gd name="connsiteY4" fmla="*/ 3121 h 430104"/>
              <a:gd name="connsiteX0" fmla="*/ 0 w 417769"/>
              <a:gd name="connsiteY0" fmla="*/ 0 h 426983"/>
              <a:gd name="connsiteX1" fmla="*/ 417539 w 417769"/>
              <a:gd name="connsiteY1" fmla="*/ 1642 h 426983"/>
              <a:gd name="connsiteX2" fmla="*/ 417541 w 417769"/>
              <a:gd name="connsiteY2" fmla="*/ 426983 h 426983"/>
              <a:gd name="connsiteX3" fmla="*/ 213492 w 417769"/>
              <a:gd name="connsiteY3" fmla="*/ 426983 h 426983"/>
              <a:gd name="connsiteX4" fmla="*/ 0 w 417769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17769" h="426983">
                <a:moveTo>
                  <a:pt x="0" y="0"/>
                </a:moveTo>
                <a:lnTo>
                  <a:pt x="417539" y="1642"/>
                </a:lnTo>
                <a:cubicBezTo>
                  <a:pt x="416745" y="286297"/>
                  <a:pt x="418335" y="142328"/>
                  <a:pt x="417541" y="426983"/>
                </a:cubicBez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31" name="Hexagon 200"/>
          <p:cNvSpPr/>
          <p:nvPr/>
        </p:nvSpPr>
        <p:spPr>
          <a:xfrm rot="10800000">
            <a:off x="8678916" y="6442499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32" name="Hexagon 200"/>
          <p:cNvSpPr/>
          <p:nvPr/>
        </p:nvSpPr>
        <p:spPr>
          <a:xfrm rot="10800000">
            <a:off x="7134690" y="6451665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33" name="Hexagon 200"/>
          <p:cNvSpPr/>
          <p:nvPr/>
        </p:nvSpPr>
        <p:spPr>
          <a:xfrm rot="10800000">
            <a:off x="5601298" y="6442164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34" name="Hexagon 200"/>
          <p:cNvSpPr/>
          <p:nvPr/>
        </p:nvSpPr>
        <p:spPr>
          <a:xfrm rot="10800000">
            <a:off x="4064567" y="6438400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35" name="Hexagon 200"/>
          <p:cNvSpPr/>
          <p:nvPr/>
        </p:nvSpPr>
        <p:spPr>
          <a:xfrm rot="10800000">
            <a:off x="2531684" y="6458336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36" name="Hexagon 200"/>
          <p:cNvSpPr/>
          <p:nvPr/>
        </p:nvSpPr>
        <p:spPr>
          <a:xfrm rot="10800000">
            <a:off x="989998" y="6472673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37" name="Hexagon 200"/>
          <p:cNvSpPr/>
          <p:nvPr/>
        </p:nvSpPr>
        <p:spPr>
          <a:xfrm rot="10800000">
            <a:off x="11742974" y="6443726"/>
            <a:ext cx="450083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  <a:gd name="connsiteX0" fmla="*/ 332608 w 777108"/>
              <a:gd name="connsiteY0" fmla="*/ 0 h 426983"/>
              <a:gd name="connsiteX1" fmla="*/ 777108 w 777108"/>
              <a:gd name="connsiteY1" fmla="*/ 0 h 426983"/>
              <a:gd name="connsiteX2" fmla="*/ 563617 w 777108"/>
              <a:gd name="connsiteY2" fmla="*/ 426983 h 426983"/>
              <a:gd name="connsiteX3" fmla="*/ 0 w 777108"/>
              <a:gd name="connsiteY3" fmla="*/ 426983 h 426983"/>
              <a:gd name="connsiteX4" fmla="*/ 332608 w 777108"/>
              <a:gd name="connsiteY4" fmla="*/ 0 h 426983"/>
              <a:gd name="connsiteX0" fmla="*/ 15108 w 459608"/>
              <a:gd name="connsiteY0" fmla="*/ 0 h 430158"/>
              <a:gd name="connsiteX1" fmla="*/ 459608 w 459608"/>
              <a:gd name="connsiteY1" fmla="*/ 0 h 430158"/>
              <a:gd name="connsiteX2" fmla="*/ 246117 w 459608"/>
              <a:gd name="connsiteY2" fmla="*/ 426983 h 430158"/>
              <a:gd name="connsiteX3" fmla="*/ 0 w 459608"/>
              <a:gd name="connsiteY3" fmla="*/ 430158 h 430158"/>
              <a:gd name="connsiteX4" fmla="*/ 15108 w 459608"/>
              <a:gd name="connsiteY4" fmla="*/ 0 h 430158"/>
              <a:gd name="connsiteX0" fmla="*/ 5583 w 450083"/>
              <a:gd name="connsiteY0" fmla="*/ 0 h 426983"/>
              <a:gd name="connsiteX1" fmla="*/ 450083 w 450083"/>
              <a:gd name="connsiteY1" fmla="*/ 0 h 426983"/>
              <a:gd name="connsiteX2" fmla="*/ 236592 w 450083"/>
              <a:gd name="connsiteY2" fmla="*/ 426983 h 426983"/>
              <a:gd name="connsiteX3" fmla="*/ 0 w 450083"/>
              <a:gd name="connsiteY3" fmla="*/ 426983 h 426983"/>
              <a:gd name="connsiteX4" fmla="*/ 5583 w 450083"/>
              <a:gd name="connsiteY4" fmla="*/ 0 h 426983"/>
              <a:gd name="connsiteX0" fmla="*/ 820 w 450083"/>
              <a:gd name="connsiteY0" fmla="*/ 7144 h 426983"/>
              <a:gd name="connsiteX1" fmla="*/ 450083 w 450083"/>
              <a:gd name="connsiteY1" fmla="*/ 0 h 426983"/>
              <a:gd name="connsiteX2" fmla="*/ 236592 w 450083"/>
              <a:gd name="connsiteY2" fmla="*/ 426983 h 426983"/>
              <a:gd name="connsiteX3" fmla="*/ 0 w 450083"/>
              <a:gd name="connsiteY3" fmla="*/ 426983 h 426983"/>
              <a:gd name="connsiteX4" fmla="*/ 820 w 450083"/>
              <a:gd name="connsiteY4" fmla="*/ 7144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50083" h="426983">
                <a:moveTo>
                  <a:pt x="820" y="7144"/>
                </a:moveTo>
                <a:lnTo>
                  <a:pt x="450083" y="0"/>
                </a:lnTo>
                <a:lnTo>
                  <a:pt x="236592" y="426983"/>
                </a:lnTo>
                <a:lnTo>
                  <a:pt x="0" y="426983"/>
                </a:lnTo>
                <a:cubicBezTo>
                  <a:pt x="273" y="287037"/>
                  <a:pt x="547" y="147090"/>
                  <a:pt x="820" y="7144"/>
                </a:cubicBezTo>
                <a:close/>
              </a:path>
            </a:pathLst>
          </a:cu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38" name="Hexagon 206"/>
          <p:cNvSpPr/>
          <p:nvPr/>
        </p:nvSpPr>
        <p:spPr>
          <a:xfrm rot="10800000">
            <a:off x="-1745" y="5619913"/>
            <a:ext cx="439031" cy="853966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77710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41515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424684"/>
              <a:gd name="connsiteY0" fmla="*/ 426983 h 853966"/>
              <a:gd name="connsiteX1" fmla="*/ 213492 w 424684"/>
              <a:gd name="connsiteY1" fmla="*/ 0 h 853966"/>
              <a:gd name="connsiteX2" fmla="*/ 424684 w 424684"/>
              <a:gd name="connsiteY2" fmla="*/ 0 h 853966"/>
              <a:gd name="connsiteX3" fmla="*/ 415159 w 424684"/>
              <a:gd name="connsiteY3" fmla="*/ 853966 h 853966"/>
              <a:gd name="connsiteX4" fmla="*/ 213492 w 424684"/>
              <a:gd name="connsiteY4" fmla="*/ 853966 h 853966"/>
              <a:gd name="connsiteX5" fmla="*/ 0 w 424684"/>
              <a:gd name="connsiteY5" fmla="*/ 426983 h 853966"/>
              <a:gd name="connsiteX0" fmla="*/ 0 w 417540"/>
              <a:gd name="connsiteY0" fmla="*/ 426983 h 853966"/>
              <a:gd name="connsiteX1" fmla="*/ 213492 w 417540"/>
              <a:gd name="connsiteY1" fmla="*/ 0 h 853966"/>
              <a:gd name="connsiteX2" fmla="*/ 417540 w 417540"/>
              <a:gd name="connsiteY2" fmla="*/ 0 h 853966"/>
              <a:gd name="connsiteX3" fmla="*/ 415159 w 417540"/>
              <a:gd name="connsiteY3" fmla="*/ 853966 h 853966"/>
              <a:gd name="connsiteX4" fmla="*/ 213492 w 417540"/>
              <a:gd name="connsiteY4" fmla="*/ 853966 h 853966"/>
              <a:gd name="connsiteX5" fmla="*/ 0 w 417540"/>
              <a:gd name="connsiteY5" fmla="*/ 426983 h 853966"/>
              <a:gd name="connsiteX0" fmla="*/ 0 w 415264"/>
              <a:gd name="connsiteY0" fmla="*/ 426983 h 853966"/>
              <a:gd name="connsiteX1" fmla="*/ 213492 w 415264"/>
              <a:gd name="connsiteY1" fmla="*/ 0 h 853966"/>
              <a:gd name="connsiteX2" fmla="*/ 412777 w 415264"/>
              <a:gd name="connsiteY2" fmla="*/ 0 h 853966"/>
              <a:gd name="connsiteX3" fmla="*/ 415159 w 415264"/>
              <a:gd name="connsiteY3" fmla="*/ 853966 h 853966"/>
              <a:gd name="connsiteX4" fmla="*/ 213492 w 415264"/>
              <a:gd name="connsiteY4" fmla="*/ 853966 h 853966"/>
              <a:gd name="connsiteX5" fmla="*/ 0 w 415264"/>
              <a:gd name="connsiteY5" fmla="*/ 426983 h 853966"/>
              <a:gd name="connsiteX0" fmla="*/ 0 w 415388"/>
              <a:gd name="connsiteY0" fmla="*/ 426983 h 853966"/>
              <a:gd name="connsiteX1" fmla="*/ 213492 w 415388"/>
              <a:gd name="connsiteY1" fmla="*/ 0 h 853966"/>
              <a:gd name="connsiteX2" fmla="*/ 415158 w 415388"/>
              <a:gd name="connsiteY2" fmla="*/ 0 h 853966"/>
              <a:gd name="connsiteX3" fmla="*/ 415159 w 415388"/>
              <a:gd name="connsiteY3" fmla="*/ 853966 h 853966"/>
              <a:gd name="connsiteX4" fmla="*/ 213492 w 415388"/>
              <a:gd name="connsiteY4" fmla="*/ 853966 h 853966"/>
              <a:gd name="connsiteX5" fmla="*/ 0 w 415388"/>
              <a:gd name="connsiteY5" fmla="*/ 426983 h 853966"/>
              <a:gd name="connsiteX0" fmla="*/ 0 w 417646"/>
              <a:gd name="connsiteY0" fmla="*/ 426983 h 853966"/>
              <a:gd name="connsiteX1" fmla="*/ 213492 w 417646"/>
              <a:gd name="connsiteY1" fmla="*/ 0 h 853966"/>
              <a:gd name="connsiteX2" fmla="*/ 415158 w 417646"/>
              <a:gd name="connsiteY2" fmla="*/ 0 h 853966"/>
              <a:gd name="connsiteX3" fmla="*/ 417541 w 417646"/>
              <a:gd name="connsiteY3" fmla="*/ 853966 h 853966"/>
              <a:gd name="connsiteX4" fmla="*/ 213492 w 417646"/>
              <a:gd name="connsiteY4" fmla="*/ 853966 h 853966"/>
              <a:gd name="connsiteX5" fmla="*/ 0 w 417646"/>
              <a:gd name="connsiteY5" fmla="*/ 426983 h 853966"/>
              <a:gd name="connsiteX0" fmla="*/ 0 w 417769"/>
              <a:gd name="connsiteY0" fmla="*/ 426983 h 853966"/>
              <a:gd name="connsiteX1" fmla="*/ 213492 w 417769"/>
              <a:gd name="connsiteY1" fmla="*/ 0 h 853966"/>
              <a:gd name="connsiteX2" fmla="*/ 417539 w 417769"/>
              <a:gd name="connsiteY2" fmla="*/ 0 h 853966"/>
              <a:gd name="connsiteX3" fmla="*/ 417541 w 417769"/>
              <a:gd name="connsiteY3" fmla="*/ 853966 h 853966"/>
              <a:gd name="connsiteX4" fmla="*/ 213492 w 417769"/>
              <a:gd name="connsiteY4" fmla="*/ 853966 h 853966"/>
              <a:gd name="connsiteX5" fmla="*/ 0 w 417769"/>
              <a:gd name="connsiteY5" fmla="*/ 426983 h 853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17769" h="853966">
                <a:moveTo>
                  <a:pt x="0" y="426983"/>
                </a:moveTo>
                <a:lnTo>
                  <a:pt x="213492" y="0"/>
                </a:lnTo>
                <a:lnTo>
                  <a:pt x="417539" y="0"/>
                </a:lnTo>
                <a:cubicBezTo>
                  <a:pt x="416745" y="284655"/>
                  <a:pt x="418335" y="569311"/>
                  <a:pt x="417541" y="853966"/>
                </a:cubicBezTo>
                <a:lnTo>
                  <a:pt x="213492" y="853966"/>
                </a:lnTo>
                <a:lnTo>
                  <a:pt x="0" y="426983"/>
                </a:lnTo>
                <a:close/>
              </a:path>
            </a:pathLst>
          </a:cu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39" name="Hexagon 189"/>
          <p:cNvSpPr/>
          <p:nvPr/>
        </p:nvSpPr>
        <p:spPr>
          <a:xfrm rot="10800000">
            <a:off x="11750118" y="5592937"/>
            <a:ext cx="446908" cy="853966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777108"/>
              <a:gd name="connsiteY0" fmla="*/ 853966 h 853966"/>
              <a:gd name="connsiteX1" fmla="*/ 0 w 777108"/>
              <a:gd name="connsiteY1" fmla="*/ 0 h 853966"/>
              <a:gd name="connsiteX2" fmla="*/ 563617 w 777108"/>
              <a:gd name="connsiteY2" fmla="*/ 0 h 853966"/>
              <a:gd name="connsiteX3" fmla="*/ 777108 w 777108"/>
              <a:gd name="connsiteY3" fmla="*/ 426983 h 853966"/>
              <a:gd name="connsiteX4" fmla="*/ 563617 w 777108"/>
              <a:gd name="connsiteY4" fmla="*/ 853966 h 853966"/>
              <a:gd name="connsiteX5" fmla="*/ 0 w 777108"/>
              <a:gd name="connsiteY5" fmla="*/ 853966 h 853966"/>
              <a:gd name="connsiteX0" fmla="*/ 368300 w 777108"/>
              <a:gd name="connsiteY0" fmla="*/ 857141 h 857141"/>
              <a:gd name="connsiteX1" fmla="*/ 0 w 777108"/>
              <a:gd name="connsiteY1" fmla="*/ 0 h 857141"/>
              <a:gd name="connsiteX2" fmla="*/ 563617 w 777108"/>
              <a:gd name="connsiteY2" fmla="*/ 0 h 857141"/>
              <a:gd name="connsiteX3" fmla="*/ 777108 w 777108"/>
              <a:gd name="connsiteY3" fmla="*/ 426983 h 857141"/>
              <a:gd name="connsiteX4" fmla="*/ 563617 w 777108"/>
              <a:gd name="connsiteY4" fmla="*/ 853966 h 857141"/>
              <a:gd name="connsiteX5" fmla="*/ 368300 w 777108"/>
              <a:gd name="connsiteY5" fmla="*/ 857141 h 857141"/>
              <a:gd name="connsiteX0" fmla="*/ 327025 w 777108"/>
              <a:gd name="connsiteY0" fmla="*/ 857141 h 857141"/>
              <a:gd name="connsiteX1" fmla="*/ 0 w 777108"/>
              <a:gd name="connsiteY1" fmla="*/ 0 h 857141"/>
              <a:gd name="connsiteX2" fmla="*/ 563617 w 777108"/>
              <a:gd name="connsiteY2" fmla="*/ 0 h 857141"/>
              <a:gd name="connsiteX3" fmla="*/ 777108 w 777108"/>
              <a:gd name="connsiteY3" fmla="*/ 426983 h 857141"/>
              <a:gd name="connsiteX4" fmla="*/ 563617 w 777108"/>
              <a:gd name="connsiteY4" fmla="*/ 853966 h 857141"/>
              <a:gd name="connsiteX5" fmla="*/ 327025 w 777108"/>
              <a:gd name="connsiteY5" fmla="*/ 857141 h 857141"/>
              <a:gd name="connsiteX0" fmla="*/ 0 w 450083"/>
              <a:gd name="connsiteY0" fmla="*/ 857141 h 857141"/>
              <a:gd name="connsiteX1" fmla="*/ 6350 w 450083"/>
              <a:gd name="connsiteY1" fmla="*/ 3175 h 857141"/>
              <a:gd name="connsiteX2" fmla="*/ 236592 w 450083"/>
              <a:gd name="connsiteY2" fmla="*/ 0 h 857141"/>
              <a:gd name="connsiteX3" fmla="*/ 450083 w 450083"/>
              <a:gd name="connsiteY3" fmla="*/ 426983 h 857141"/>
              <a:gd name="connsiteX4" fmla="*/ 236592 w 450083"/>
              <a:gd name="connsiteY4" fmla="*/ 853966 h 857141"/>
              <a:gd name="connsiteX5" fmla="*/ 0 w 450083"/>
              <a:gd name="connsiteY5" fmla="*/ 857141 h 857141"/>
              <a:gd name="connsiteX0" fmla="*/ 0 w 446908"/>
              <a:gd name="connsiteY0" fmla="*/ 853966 h 853966"/>
              <a:gd name="connsiteX1" fmla="*/ 3175 w 446908"/>
              <a:gd name="connsiteY1" fmla="*/ 3175 h 853966"/>
              <a:gd name="connsiteX2" fmla="*/ 233417 w 446908"/>
              <a:gd name="connsiteY2" fmla="*/ 0 h 853966"/>
              <a:gd name="connsiteX3" fmla="*/ 446908 w 446908"/>
              <a:gd name="connsiteY3" fmla="*/ 426983 h 853966"/>
              <a:gd name="connsiteX4" fmla="*/ 233417 w 446908"/>
              <a:gd name="connsiteY4" fmla="*/ 853966 h 853966"/>
              <a:gd name="connsiteX5" fmla="*/ 0 w 446908"/>
              <a:gd name="connsiteY5" fmla="*/ 853966 h 853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6908" h="853966">
                <a:moveTo>
                  <a:pt x="0" y="853966"/>
                </a:moveTo>
                <a:cubicBezTo>
                  <a:pt x="2117" y="569311"/>
                  <a:pt x="1058" y="287830"/>
                  <a:pt x="3175" y="3175"/>
                </a:cubicBezTo>
                <a:lnTo>
                  <a:pt x="233417" y="0"/>
                </a:lnTo>
                <a:lnTo>
                  <a:pt x="446908" y="426983"/>
                </a:lnTo>
                <a:lnTo>
                  <a:pt x="233417" y="853966"/>
                </a:lnTo>
                <a:lnTo>
                  <a:pt x="0" y="853966"/>
                </a:lnTo>
                <a:close/>
              </a:path>
            </a:pathLst>
          </a:cu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26093075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F3204-F301-448C-9BE9-66AA9ACB5F98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59772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F3204-F301-448C-9BE9-66AA9ACB5F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9775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F3204-F301-448C-9BE9-66AA9ACB5F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1431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F3204-F301-448C-9BE9-66AA9ACB5F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2820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6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09600" y="6400809"/>
            <a:ext cx="142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0F3204-F301-448C-9BE9-66AA9ACB5F98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Hexagon 10"/>
          <p:cNvSpPr/>
          <p:nvPr/>
        </p:nvSpPr>
        <p:spPr>
          <a:xfrm>
            <a:off x="11429998" y="236525"/>
            <a:ext cx="761127" cy="853966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77710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60440 w 777109"/>
              <a:gd name="connsiteY2" fmla="*/ 0 h 853966"/>
              <a:gd name="connsiteX3" fmla="*/ 77710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760440"/>
              <a:gd name="connsiteY0" fmla="*/ 426983 h 853966"/>
              <a:gd name="connsiteX1" fmla="*/ 213492 w 760440"/>
              <a:gd name="connsiteY1" fmla="*/ 0 h 853966"/>
              <a:gd name="connsiteX2" fmla="*/ 760440 w 760440"/>
              <a:gd name="connsiteY2" fmla="*/ 0 h 853966"/>
              <a:gd name="connsiteX3" fmla="*/ 753296 w 760440"/>
              <a:gd name="connsiteY3" fmla="*/ 853966 h 853966"/>
              <a:gd name="connsiteX4" fmla="*/ 213492 w 760440"/>
              <a:gd name="connsiteY4" fmla="*/ 853966 h 853966"/>
              <a:gd name="connsiteX5" fmla="*/ 0 w 760440"/>
              <a:gd name="connsiteY5" fmla="*/ 426983 h 853966"/>
              <a:gd name="connsiteX0" fmla="*/ 0 w 763314"/>
              <a:gd name="connsiteY0" fmla="*/ 426983 h 853966"/>
              <a:gd name="connsiteX1" fmla="*/ 213492 w 763314"/>
              <a:gd name="connsiteY1" fmla="*/ 0 h 853966"/>
              <a:gd name="connsiteX2" fmla="*/ 760440 w 763314"/>
              <a:gd name="connsiteY2" fmla="*/ 0 h 853966"/>
              <a:gd name="connsiteX3" fmla="*/ 762821 w 763314"/>
              <a:gd name="connsiteY3" fmla="*/ 853966 h 853966"/>
              <a:gd name="connsiteX4" fmla="*/ 213492 w 763314"/>
              <a:gd name="connsiteY4" fmla="*/ 853966 h 853966"/>
              <a:gd name="connsiteX5" fmla="*/ 0 w 763314"/>
              <a:gd name="connsiteY5" fmla="*/ 426983 h 853966"/>
              <a:gd name="connsiteX0" fmla="*/ 0 w 761127"/>
              <a:gd name="connsiteY0" fmla="*/ 426983 h 853966"/>
              <a:gd name="connsiteX1" fmla="*/ 213492 w 761127"/>
              <a:gd name="connsiteY1" fmla="*/ 0 h 853966"/>
              <a:gd name="connsiteX2" fmla="*/ 760440 w 761127"/>
              <a:gd name="connsiteY2" fmla="*/ 0 h 853966"/>
              <a:gd name="connsiteX3" fmla="*/ 760440 w 761127"/>
              <a:gd name="connsiteY3" fmla="*/ 853966 h 853966"/>
              <a:gd name="connsiteX4" fmla="*/ 213492 w 761127"/>
              <a:gd name="connsiteY4" fmla="*/ 853966 h 853966"/>
              <a:gd name="connsiteX5" fmla="*/ 0 w 761127"/>
              <a:gd name="connsiteY5" fmla="*/ 426983 h 853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61127" h="853966">
                <a:moveTo>
                  <a:pt x="0" y="426983"/>
                </a:moveTo>
                <a:lnTo>
                  <a:pt x="213492" y="0"/>
                </a:lnTo>
                <a:lnTo>
                  <a:pt x="760440" y="0"/>
                </a:lnTo>
                <a:cubicBezTo>
                  <a:pt x="758059" y="284655"/>
                  <a:pt x="762821" y="569311"/>
                  <a:pt x="760440" y="853966"/>
                </a:cubicBezTo>
                <a:lnTo>
                  <a:pt x="213492" y="853966"/>
                </a:lnTo>
                <a:lnTo>
                  <a:pt x="0" y="426983"/>
                </a:lnTo>
                <a:close/>
              </a:path>
            </a:pathLst>
          </a:cu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2" name="Hexagon 11"/>
          <p:cNvSpPr/>
          <p:nvPr/>
        </p:nvSpPr>
        <p:spPr>
          <a:xfrm>
            <a:off x="11429999" y="1085380"/>
            <a:ext cx="762822" cy="853966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77710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62822 w 777109"/>
              <a:gd name="connsiteY2" fmla="*/ 0 h 853966"/>
              <a:gd name="connsiteX3" fmla="*/ 77710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762822"/>
              <a:gd name="connsiteY0" fmla="*/ 426983 h 853966"/>
              <a:gd name="connsiteX1" fmla="*/ 213492 w 762822"/>
              <a:gd name="connsiteY1" fmla="*/ 0 h 853966"/>
              <a:gd name="connsiteX2" fmla="*/ 762822 w 762822"/>
              <a:gd name="connsiteY2" fmla="*/ 0 h 853966"/>
              <a:gd name="connsiteX3" fmla="*/ 762822 w 762822"/>
              <a:gd name="connsiteY3" fmla="*/ 853966 h 853966"/>
              <a:gd name="connsiteX4" fmla="*/ 213492 w 762822"/>
              <a:gd name="connsiteY4" fmla="*/ 853966 h 853966"/>
              <a:gd name="connsiteX5" fmla="*/ 0 w 762822"/>
              <a:gd name="connsiteY5" fmla="*/ 426983 h 853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62822" h="853966">
                <a:moveTo>
                  <a:pt x="0" y="426983"/>
                </a:moveTo>
                <a:lnTo>
                  <a:pt x="213492" y="0"/>
                </a:lnTo>
                <a:lnTo>
                  <a:pt x="762822" y="0"/>
                </a:lnTo>
                <a:lnTo>
                  <a:pt x="762822" y="853966"/>
                </a:lnTo>
                <a:lnTo>
                  <a:pt x="213492" y="853966"/>
                </a:lnTo>
                <a:lnTo>
                  <a:pt x="0" y="426983"/>
                </a:lnTo>
                <a:close/>
              </a:path>
            </a:pathLst>
          </a:cu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3" name="Hexagon 12"/>
          <p:cNvSpPr/>
          <p:nvPr/>
        </p:nvSpPr>
        <p:spPr>
          <a:xfrm>
            <a:off x="10660222" y="-1698"/>
            <a:ext cx="990600" cy="672991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120624 w 990600"/>
              <a:gd name="connsiteY1" fmla="*/ 180975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246008 h 672991"/>
              <a:gd name="connsiteX1" fmla="*/ 120624 w 990600"/>
              <a:gd name="connsiteY1" fmla="*/ 0 h 672991"/>
              <a:gd name="connsiteX2" fmla="*/ 867596 w 990600"/>
              <a:gd name="connsiteY2" fmla="*/ 0 h 672991"/>
              <a:gd name="connsiteX3" fmla="*/ 990600 w 990600"/>
              <a:gd name="connsiteY3" fmla="*/ 246008 h 672991"/>
              <a:gd name="connsiteX4" fmla="*/ 777109 w 990600"/>
              <a:gd name="connsiteY4" fmla="*/ 672991 h 672991"/>
              <a:gd name="connsiteX5" fmla="*/ 213492 w 990600"/>
              <a:gd name="connsiteY5" fmla="*/ 672991 h 672991"/>
              <a:gd name="connsiteX6" fmla="*/ 0 w 990600"/>
              <a:gd name="connsiteY6" fmla="*/ 246008 h 6729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90600" h="672991">
                <a:moveTo>
                  <a:pt x="0" y="246008"/>
                </a:moveTo>
                <a:lnTo>
                  <a:pt x="120624" y="0"/>
                </a:lnTo>
                <a:lnTo>
                  <a:pt x="867596" y="0"/>
                </a:lnTo>
                <a:lnTo>
                  <a:pt x="990600" y="246008"/>
                </a:lnTo>
                <a:lnTo>
                  <a:pt x="777109" y="672991"/>
                </a:lnTo>
                <a:lnTo>
                  <a:pt x="213492" y="672991"/>
                </a:lnTo>
                <a:lnTo>
                  <a:pt x="0" y="246008"/>
                </a:lnTo>
                <a:close/>
              </a:path>
            </a:pathLst>
          </a:cu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4" name="Hexagon 13"/>
          <p:cNvSpPr/>
          <p:nvPr/>
        </p:nvSpPr>
        <p:spPr>
          <a:xfrm>
            <a:off x="11515722" y="128"/>
            <a:ext cx="678657" cy="248389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  <a:gd name="connsiteX0" fmla="*/ 0 w 907257"/>
              <a:gd name="connsiteY0" fmla="*/ 178594 h 426983"/>
              <a:gd name="connsiteX1" fmla="*/ 907257 w 907257"/>
              <a:gd name="connsiteY1" fmla="*/ 0 h 426983"/>
              <a:gd name="connsiteX2" fmla="*/ 693766 w 907257"/>
              <a:gd name="connsiteY2" fmla="*/ 426983 h 426983"/>
              <a:gd name="connsiteX3" fmla="*/ 130149 w 907257"/>
              <a:gd name="connsiteY3" fmla="*/ 426983 h 426983"/>
              <a:gd name="connsiteX4" fmla="*/ 0 w 907257"/>
              <a:gd name="connsiteY4" fmla="*/ 178594 h 426983"/>
              <a:gd name="connsiteX0" fmla="*/ 0 w 693766"/>
              <a:gd name="connsiteY0" fmla="*/ 7144 h 255533"/>
              <a:gd name="connsiteX1" fmla="*/ 566738 w 693766"/>
              <a:gd name="connsiteY1" fmla="*/ 0 h 255533"/>
              <a:gd name="connsiteX2" fmla="*/ 693766 w 693766"/>
              <a:gd name="connsiteY2" fmla="*/ 255533 h 255533"/>
              <a:gd name="connsiteX3" fmla="*/ 130149 w 693766"/>
              <a:gd name="connsiteY3" fmla="*/ 255533 h 255533"/>
              <a:gd name="connsiteX4" fmla="*/ 0 w 693766"/>
              <a:gd name="connsiteY4" fmla="*/ 7144 h 255533"/>
              <a:gd name="connsiteX0" fmla="*/ 0 w 693766"/>
              <a:gd name="connsiteY0" fmla="*/ 0 h 248389"/>
              <a:gd name="connsiteX1" fmla="*/ 678657 w 693766"/>
              <a:gd name="connsiteY1" fmla="*/ 0 h 248389"/>
              <a:gd name="connsiteX2" fmla="*/ 693766 w 693766"/>
              <a:gd name="connsiteY2" fmla="*/ 248389 h 248389"/>
              <a:gd name="connsiteX3" fmla="*/ 130149 w 693766"/>
              <a:gd name="connsiteY3" fmla="*/ 248389 h 248389"/>
              <a:gd name="connsiteX4" fmla="*/ 0 w 693766"/>
              <a:gd name="connsiteY4" fmla="*/ 0 h 248389"/>
              <a:gd name="connsiteX0" fmla="*/ 0 w 678657"/>
              <a:gd name="connsiteY0" fmla="*/ 0 h 248389"/>
              <a:gd name="connsiteX1" fmla="*/ 678657 w 678657"/>
              <a:gd name="connsiteY1" fmla="*/ 0 h 248389"/>
              <a:gd name="connsiteX2" fmla="*/ 677097 w 678657"/>
              <a:gd name="connsiteY2" fmla="*/ 248389 h 248389"/>
              <a:gd name="connsiteX3" fmla="*/ 130149 w 678657"/>
              <a:gd name="connsiteY3" fmla="*/ 248389 h 248389"/>
              <a:gd name="connsiteX4" fmla="*/ 0 w 678657"/>
              <a:gd name="connsiteY4" fmla="*/ 0 h 2483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78657" h="248389">
                <a:moveTo>
                  <a:pt x="0" y="0"/>
                </a:moveTo>
                <a:lnTo>
                  <a:pt x="678657" y="0"/>
                </a:lnTo>
                <a:lnTo>
                  <a:pt x="677097" y="248389"/>
                </a:lnTo>
                <a:lnTo>
                  <a:pt x="130149" y="248389"/>
                </a:lnTo>
                <a:lnTo>
                  <a:pt x="0" y="0"/>
                </a:lnTo>
                <a:close/>
              </a:path>
            </a:pathLst>
          </a:cu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33983140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iming>
    <p:tnLst>
      <p:par>
        <p:cTn id="1" dur="indefinite" restart="never" nodeType="tmRoot"/>
      </p:par>
    </p:tnLst>
  </p:timing>
  <p:txStyles>
    <p:titleStyle>
      <a:lvl1pPr algn="ctr" defTabSz="685783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68" indent="-257168" algn="l" defTabSz="685783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199" indent="-214308" algn="l" defTabSz="685783" rtl="0" eaLnBrk="1" latinLnBrk="0" hangingPunct="1">
        <a:spcBef>
          <a:spcPct val="20000"/>
        </a:spcBef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8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8534" y="6541886"/>
            <a:ext cx="119972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100">
                <a:effectLst>
                  <a:glow rad="101600">
                    <a:schemeClr val="bg1">
                      <a:alpha val="60000"/>
                    </a:schemeClr>
                  </a:glow>
                </a:effectLst>
              </a:defRPr>
            </a:lvl1pPr>
          </a:lstStyle>
          <a:p>
            <a:r>
              <a:rPr lang="en-US" dirty="0"/>
              <a:t> Designed for </a:t>
            </a:r>
            <a:r>
              <a:rPr lang="en-US" dirty="0" smtClean="0"/>
              <a:t>chapter 2, </a:t>
            </a:r>
            <a:r>
              <a:rPr lang="fr-FR" i="1" dirty="0"/>
              <a:t>section 2.4, pages 43-50, and section 2.7, pages 69-72</a:t>
            </a:r>
            <a:r>
              <a:rPr lang="en-US" dirty="0" smtClean="0"/>
              <a:t> </a:t>
            </a:r>
            <a:r>
              <a:rPr lang="en-US" dirty="0"/>
              <a:t>of </a:t>
            </a:r>
            <a:r>
              <a:rPr lang="en-US" i="1" dirty="0"/>
              <a:t>Project Team Leadership and Communication </a:t>
            </a:r>
            <a:r>
              <a:rPr lang="en-US" dirty="0"/>
              <a:t>by Samuel Malachowsky, ISBN 9781732378902, 9781732378919.</a:t>
            </a:r>
          </a:p>
        </p:txBody>
      </p:sp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914400" y="2130434"/>
            <a:ext cx="10363200" cy="3345456"/>
          </a:xfrm>
        </p:spPr>
        <p:txBody>
          <a:bodyPr>
            <a:normAutofit/>
          </a:bodyPr>
          <a:lstStyle/>
          <a:p>
            <a:r>
              <a:rPr lang="en-US" dirty="0" smtClean="0"/>
              <a:t>Mini-Module: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Project Quality</a:t>
            </a:r>
          </a:p>
        </p:txBody>
      </p:sp>
    </p:spTree>
    <p:extLst>
      <p:ext uri="{BB962C8B-B14F-4D97-AF65-F5344CB8AC3E}">
        <p14:creationId xmlns:p14="http://schemas.microsoft.com/office/powerpoint/2010/main" val="2396646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344167" y="1796704"/>
            <a:ext cx="2022885" cy="2405270"/>
          </a:xfrm>
          <a:prstGeom prst="rect">
            <a:avLst/>
          </a:prstGeom>
        </p:spPr>
      </p:pic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Quality is hard to define; most agree there are </a:t>
            </a:r>
            <a:br>
              <a:rPr lang="en-US" dirty="0" smtClean="0"/>
            </a:br>
            <a:r>
              <a:rPr lang="en-US" dirty="0" smtClean="0"/>
              <a:t>three main aspects:</a:t>
            </a:r>
          </a:p>
          <a:p>
            <a:pPr lvl="1"/>
            <a:r>
              <a:rPr lang="en-US" b="1" dirty="0" smtClean="0"/>
              <a:t>Standards</a:t>
            </a:r>
            <a:r>
              <a:rPr lang="en-US" dirty="0" smtClean="0"/>
              <a:t> defined by the industry, organization, or team</a:t>
            </a:r>
          </a:p>
          <a:p>
            <a:pPr lvl="1"/>
            <a:r>
              <a:rPr lang="en-US" b="1" dirty="0" smtClean="0"/>
              <a:t>Conformance</a:t>
            </a:r>
            <a:r>
              <a:rPr lang="en-US" dirty="0" smtClean="0"/>
              <a:t> to the requirements, specifications, and</a:t>
            </a:r>
            <a:br>
              <a:rPr lang="en-US" dirty="0" smtClean="0"/>
            </a:br>
            <a:r>
              <a:rPr lang="en-US" dirty="0" smtClean="0"/>
              <a:t>commitments inherent to the project</a:t>
            </a:r>
          </a:p>
          <a:p>
            <a:pPr lvl="1"/>
            <a:r>
              <a:rPr lang="en-US" b="1" dirty="0" smtClean="0"/>
              <a:t>Excellence</a:t>
            </a:r>
            <a:r>
              <a:rPr lang="en-US" dirty="0" smtClean="0"/>
              <a:t>, the need to go beyond strictly meeting basic</a:t>
            </a:r>
            <a:br>
              <a:rPr lang="en-US" dirty="0" smtClean="0"/>
            </a:br>
            <a:r>
              <a:rPr lang="en-US" dirty="0" smtClean="0"/>
              <a:t>requirements/specifications.  Thinking about elements such</a:t>
            </a:r>
            <a:br>
              <a:rPr lang="en-US" dirty="0" smtClean="0"/>
            </a:br>
            <a:r>
              <a:rPr lang="en-US" dirty="0" smtClean="0"/>
              <a:t>as the user’s perspective, maintenance, long-term cost, etc.</a:t>
            </a:r>
          </a:p>
          <a:p>
            <a:r>
              <a:rPr lang="en-US" dirty="0" smtClean="0"/>
              <a:t>A fourth element can’t be ignored, though:</a:t>
            </a:r>
          </a:p>
          <a:p>
            <a:pPr lvl="1"/>
            <a:r>
              <a:rPr lang="en-US" b="1" dirty="0" smtClean="0"/>
              <a:t>Perception</a:t>
            </a:r>
            <a:r>
              <a:rPr lang="en-US" dirty="0" smtClean="0"/>
              <a:t> – do stakeholders have an appropriate, well-informed view of the project?  Are communications appropriate?  Is the team acting professionally?</a:t>
            </a:r>
          </a:p>
          <a:p>
            <a:pPr lvl="1"/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Quality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18534" y="6396114"/>
            <a:ext cx="1199726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dirty="0" smtClean="0"/>
              <a:t>Diagram: Malachowsky, Samuel. Project Team Leadership and Communication. </a:t>
            </a:r>
            <a:r>
              <a:rPr lang="en-US" sz="1100" dirty="0" err="1" smtClean="0"/>
              <a:t>Lintwood</a:t>
            </a:r>
            <a:r>
              <a:rPr lang="en-US" sz="1100" dirty="0" smtClean="0"/>
              <a:t> Press. 2018. p. 44.</a:t>
            </a:r>
          </a:p>
          <a:p>
            <a:pPr algn="r"/>
            <a:r>
              <a:rPr lang="en-US" sz="1100" dirty="0"/>
              <a:t>Crosby, P.B. Completeness: Quality for the 21st century. Plume. p. 45. 1992.</a:t>
            </a:r>
          </a:p>
        </p:txBody>
      </p:sp>
    </p:spTree>
    <p:extLst>
      <p:ext uri="{BB962C8B-B14F-4D97-AF65-F5344CB8AC3E}">
        <p14:creationId xmlns:p14="http://schemas.microsoft.com/office/powerpoint/2010/main" val="2763778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Product and Process Quality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838199" y="1825625"/>
            <a:ext cx="6105939" cy="4351338"/>
          </a:xfrm>
        </p:spPr>
        <p:txBody>
          <a:bodyPr>
            <a:normAutofit/>
          </a:bodyPr>
          <a:lstStyle/>
          <a:p>
            <a:r>
              <a:rPr lang="en-US" sz="2400" dirty="0" smtClean="0"/>
              <a:t>Product Quality relates to what the project is trying to produce</a:t>
            </a:r>
          </a:p>
          <a:p>
            <a:pPr lvl="1"/>
            <a:r>
              <a:rPr lang="en-US" sz="2000" dirty="0" smtClean="0"/>
              <a:t>Examples include: Features, performance, durability, reliability, resources consumed</a:t>
            </a:r>
          </a:p>
          <a:p>
            <a:r>
              <a:rPr lang="en-US" sz="2400" dirty="0" smtClean="0"/>
              <a:t>Process Quality relates to the team’s planning and execution of the project</a:t>
            </a:r>
          </a:p>
          <a:p>
            <a:pPr lvl="1"/>
            <a:r>
              <a:rPr lang="en-US" sz="2000" dirty="0" smtClean="0"/>
              <a:t>Examples include: Timeliness, safety, compliance, responsiveness to customer</a:t>
            </a:r>
          </a:p>
          <a:p>
            <a:r>
              <a:rPr lang="en-US" sz="2400" dirty="0" smtClean="0"/>
              <a:t>Both must be addressed, balance must be achieved</a:t>
            </a:r>
            <a:endParaRPr lang="en-US" sz="2400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851374" y="1703940"/>
            <a:ext cx="4502426" cy="2904965"/>
          </a:xfrm>
        </p:spPr>
      </p:pic>
      <p:sp>
        <p:nvSpPr>
          <p:cNvPr id="9" name="TextBox 8"/>
          <p:cNvSpPr txBox="1"/>
          <p:nvPr/>
        </p:nvSpPr>
        <p:spPr>
          <a:xfrm>
            <a:off x="7730987" y="4925313"/>
            <a:ext cx="2743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‘Radar Chart’ Showing Balance/Prioritization of Quality in a Project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18534" y="6541887"/>
            <a:ext cx="119972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dirty="0" smtClean="0"/>
              <a:t>Diagram: Malachowsky, Samuel. Project Team Leadership and Communication. </a:t>
            </a:r>
            <a:r>
              <a:rPr lang="en-US" sz="1100" dirty="0" err="1" smtClean="0"/>
              <a:t>Lintwood</a:t>
            </a:r>
            <a:r>
              <a:rPr lang="en-US" sz="1100" dirty="0" smtClean="0"/>
              <a:t> Press. 2018. p. 71.</a:t>
            </a:r>
          </a:p>
        </p:txBody>
      </p:sp>
    </p:spTree>
    <p:extLst>
      <p:ext uri="{BB962C8B-B14F-4D97-AF65-F5344CB8AC3E}">
        <p14:creationId xmlns:p14="http://schemas.microsoft.com/office/powerpoint/2010/main" val="1654919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4585251"/>
            <a:ext cx="10515600" cy="1591711"/>
          </a:xfrm>
        </p:spPr>
        <p:txBody>
          <a:bodyPr/>
          <a:lstStyle/>
          <a:p>
            <a:r>
              <a:rPr lang="en-US" dirty="0" smtClean="0"/>
              <a:t>Projects must balance the </a:t>
            </a:r>
            <a:r>
              <a:rPr lang="en-US" i="1" dirty="0" smtClean="0"/>
              <a:t>cost of quality</a:t>
            </a:r>
            <a:r>
              <a:rPr lang="en-US" dirty="0" smtClean="0"/>
              <a:t> with the </a:t>
            </a:r>
            <a:r>
              <a:rPr lang="en-US" i="1" dirty="0" smtClean="0"/>
              <a:t>cost of poor quality</a:t>
            </a:r>
          </a:p>
          <a:p>
            <a:r>
              <a:rPr lang="en-US" dirty="0" smtClean="0"/>
              <a:t>Determining where that balance lies requires teams to think about future implications of their actions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Quality is a Balancing Act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18534" y="6396114"/>
            <a:ext cx="1199726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dirty="0" smtClean="0"/>
              <a:t>Diagram: Malachowsky, Samuel. Project Team Leadership and Communication. </a:t>
            </a:r>
            <a:r>
              <a:rPr lang="en-US" sz="1100" dirty="0" err="1" smtClean="0"/>
              <a:t>Lintwood</a:t>
            </a:r>
            <a:r>
              <a:rPr lang="en-US" sz="1100" dirty="0" smtClean="0"/>
              <a:t> Press. 2018. p. 46.</a:t>
            </a:r>
          </a:p>
          <a:p>
            <a:pPr algn="r"/>
            <a:r>
              <a:rPr lang="en-US" sz="1100" dirty="0" err="1"/>
              <a:t>Feigenbaum</a:t>
            </a:r>
            <a:r>
              <a:rPr lang="en-US" sz="1100" dirty="0"/>
              <a:t>, Armand V. Total Quality Control, Harvard Business Review November 1956, p. </a:t>
            </a:r>
            <a:r>
              <a:rPr lang="en-US" sz="1100" dirty="0" smtClean="0"/>
              <a:t>34.</a:t>
            </a:r>
            <a:endParaRPr lang="en-US" sz="1100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433658" y="1812373"/>
            <a:ext cx="5324683" cy="23716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152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3173527"/>
            <a:ext cx="10515600" cy="3003436"/>
          </a:xfrm>
        </p:spPr>
        <p:txBody>
          <a:bodyPr>
            <a:normAutofit/>
          </a:bodyPr>
          <a:lstStyle/>
          <a:p>
            <a:r>
              <a:rPr lang="en-US" b="1" dirty="0" smtClean="0"/>
              <a:t>Resources</a:t>
            </a:r>
            <a:r>
              <a:rPr lang="en-US" dirty="0" smtClean="0"/>
              <a:t>: The budget, materials, wages, etc.</a:t>
            </a:r>
          </a:p>
          <a:p>
            <a:r>
              <a:rPr lang="en-US" b="1" dirty="0" smtClean="0"/>
              <a:t>Schedule</a:t>
            </a:r>
            <a:r>
              <a:rPr lang="en-US" dirty="0" smtClean="0"/>
              <a:t>: The time expended</a:t>
            </a:r>
          </a:p>
          <a:p>
            <a:r>
              <a:rPr lang="en-US" b="1" i="1" dirty="0" smtClean="0"/>
              <a:t>Scope</a:t>
            </a:r>
            <a:r>
              <a:rPr lang="en-US" dirty="0" smtClean="0"/>
              <a:t>: What is and isn’t included in the project outcomes</a:t>
            </a:r>
          </a:p>
          <a:p>
            <a:r>
              <a:rPr lang="en-US" b="1" dirty="0" smtClean="0"/>
              <a:t>Quality</a:t>
            </a:r>
            <a:r>
              <a:rPr lang="en-US" dirty="0" smtClean="0"/>
              <a:t> can relate to any or all of the three</a:t>
            </a:r>
          </a:p>
          <a:p>
            <a:r>
              <a:rPr lang="en-US" dirty="0" smtClean="0"/>
              <a:t>Balance: More scope requires more resources, more schedule, or both.  Faster project means less scope/more resources, etc.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Projects are a Balancing Act, The </a:t>
            </a:r>
            <a:r>
              <a:rPr lang="en-US" sz="4000" i="1" dirty="0" smtClean="0"/>
              <a:t>Project Triangle</a:t>
            </a:r>
            <a:endParaRPr lang="en-US" sz="4000" i="1" dirty="0"/>
          </a:p>
        </p:txBody>
      </p:sp>
      <p:sp>
        <p:nvSpPr>
          <p:cNvPr id="8" name="TextBox 7"/>
          <p:cNvSpPr txBox="1"/>
          <p:nvPr/>
        </p:nvSpPr>
        <p:spPr>
          <a:xfrm>
            <a:off x="118534" y="6541886"/>
            <a:ext cx="119972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dirty="0" smtClean="0"/>
              <a:t>Diagram: Malachowsky, Samuel. Project Team Leadership and Communication. </a:t>
            </a:r>
            <a:r>
              <a:rPr lang="en-US" sz="1100" dirty="0" err="1" smtClean="0"/>
              <a:t>Lintwood</a:t>
            </a:r>
            <a:r>
              <a:rPr lang="en-US" sz="1100" dirty="0" smtClean="0"/>
              <a:t> Press. 2018. p. 46.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15855" y="1783885"/>
            <a:ext cx="2760287" cy="1243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8673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Organize into teams of 3-4 and consider the following scenario:</a:t>
            </a:r>
          </a:p>
          <a:p>
            <a:pPr marL="0" indent="0">
              <a:buNone/>
            </a:pPr>
            <a:endParaRPr lang="en-US" sz="1400" dirty="0" smtClean="0"/>
          </a:p>
          <a:p>
            <a:pPr marL="0" indent="0">
              <a:buNone/>
            </a:pPr>
            <a:r>
              <a:rPr lang="en-US" b="1" i="1" dirty="0" smtClean="0"/>
              <a:t>Your team is developing a ladder that is 30% lighter than most competing products.  Recent tests have indicated that there are quality problems with both the design of the ladder and manufacturing process used to create it.</a:t>
            </a:r>
          </a:p>
          <a:p>
            <a:pPr marL="0" indent="0">
              <a:buNone/>
            </a:pPr>
            <a:endParaRPr lang="en-US" sz="1400" dirty="0" smtClean="0"/>
          </a:p>
          <a:p>
            <a:r>
              <a:rPr lang="en-US" dirty="0" smtClean="0"/>
              <a:t>For each of the 4 quality concerns listed on pages 44-45 (standards, conformance, excellence, and perception), </a:t>
            </a:r>
            <a:r>
              <a:rPr lang="en-US" b="1" dirty="0" smtClean="0"/>
              <a:t>describe factors </a:t>
            </a:r>
            <a:r>
              <a:rPr lang="en-US" dirty="0" smtClean="0"/>
              <a:t>teams might examine when considering each aspect of quality (OSHA and ANSI standards, for instance)</a:t>
            </a:r>
            <a:endParaRPr lang="en-US" dirty="0"/>
          </a:p>
          <a:p>
            <a:r>
              <a:rPr lang="en-US" dirty="0" smtClean="0"/>
              <a:t>Using a template similar to the balance-scales on page 46, list at least 5 scenario-specific </a:t>
            </a:r>
            <a:r>
              <a:rPr lang="en-US" b="1" dirty="0" smtClean="0"/>
              <a:t>costs of quality </a:t>
            </a:r>
            <a:r>
              <a:rPr lang="en-US" dirty="0" smtClean="0"/>
              <a:t>and 5 scenario-specific </a:t>
            </a:r>
            <a:r>
              <a:rPr lang="en-US" b="1" dirty="0" smtClean="0"/>
              <a:t>costs of poor quality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Activity – Understanding Quality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27832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914400" y="3005069"/>
            <a:ext cx="103632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685783" rtl="0" eaLnBrk="1" latinLnBrk="0" hangingPunct="1"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Questions / Discussion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4338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ojectLeadership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LeadershipBook3.potx" id="{FA589EC2-89E0-4490-BF87-66EAA3C17F0B}" vid="{9D6338BE-032C-45CD-9BF1-8912E18B153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LeadershipBook4</Template>
  <TotalTime>3172</TotalTime>
  <Words>850</Words>
  <Application>Microsoft Office PowerPoint</Application>
  <PresentationFormat>Custom</PresentationFormat>
  <Paragraphs>86</Paragraphs>
  <Slides>7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ProjectLeadership</vt:lpstr>
      <vt:lpstr>Mini-Module: Project Quality</vt:lpstr>
      <vt:lpstr>Project Quality</vt:lpstr>
      <vt:lpstr>Product and Process Quality</vt:lpstr>
      <vt:lpstr>Quality is a Balancing Act</vt:lpstr>
      <vt:lpstr>Projects are a Balancing Act, The Project Triangle</vt:lpstr>
      <vt:lpstr>Activity – Understanding Quality</vt:lpstr>
      <vt:lpstr>PowerPoint Presentation</vt:lpstr>
    </vt:vector>
  </TitlesOfParts>
  <Company>Rochester Institute of Technology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Understanding Leadership</dc:title>
  <dc:creator>Samuel Malachowsky</dc:creator>
  <cp:lastModifiedBy>Samuel Malachowsky</cp:lastModifiedBy>
  <cp:revision>90</cp:revision>
  <dcterms:created xsi:type="dcterms:W3CDTF">2018-05-21T18:12:12Z</dcterms:created>
  <dcterms:modified xsi:type="dcterms:W3CDTF">2018-12-06T15:29:20Z</dcterms:modified>
</cp:coreProperties>
</file>