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9" r:id="rId3"/>
    <p:sldId id="257" r:id="rId4"/>
    <p:sldId id="263" r:id="rId5"/>
    <p:sldId id="274" r:id="rId6"/>
    <p:sldId id="260" r:id="rId7"/>
    <p:sldId id="262" r:id="rId8"/>
    <p:sldId id="264" r:id="rId9"/>
    <p:sldId id="266" r:id="rId10"/>
    <p:sldId id="258" r:id="rId11"/>
    <p:sldId id="272" r:id="rId12"/>
    <p:sldId id="267" r:id="rId13"/>
    <p:sldId id="269" r:id="rId14"/>
    <p:sldId id="270" r:id="rId15"/>
    <p:sldId id="268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secure?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myth but a reality</a:t>
            </a:r>
          </a:p>
          <a:p>
            <a:endParaRPr lang="en-US" dirty="0" smtClean="0"/>
          </a:p>
          <a:p>
            <a:r>
              <a:rPr lang="en-US" dirty="0" smtClean="0"/>
              <a:t>PlayStation Network, Windows, Browsers… just read the news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dire apocalyptic future</a:t>
            </a:r>
          </a:p>
          <a:p>
            <a:endParaRPr lang="en-US" dirty="0" smtClean="0"/>
          </a:p>
          <a:p>
            <a:r>
              <a:rPr lang="en-US" dirty="0" smtClean="0"/>
              <a:t>Fear-mongering will not be tolerated here</a:t>
            </a:r>
          </a:p>
          <a:p>
            <a:endParaRPr lang="en-US" dirty="0" smtClean="0"/>
          </a:p>
          <a:p>
            <a:r>
              <a:rPr lang="en-US" dirty="0" smtClean="0"/>
              <a:t>Risk management dictates that we deal in the </a:t>
            </a:r>
            <a:r>
              <a:rPr lang="en-US" i="1" dirty="0" smtClean="0"/>
              <a:t>probable </a:t>
            </a:r>
            <a:r>
              <a:rPr lang="en-US" dirty="0" smtClean="0"/>
              <a:t>more than the </a:t>
            </a:r>
            <a:r>
              <a:rPr lang="en-US" i="1" dirty="0" smtClean="0"/>
              <a:t>possible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NOT a set of features</a:t>
            </a:r>
          </a:p>
          <a:p>
            <a:endParaRPr lang="en-US" dirty="0" smtClean="0"/>
          </a:p>
          <a:p>
            <a:r>
              <a:rPr lang="en-US" dirty="0" smtClean="0"/>
              <a:t>Secure software &gt; Security software</a:t>
            </a:r>
          </a:p>
          <a:p>
            <a:endParaRPr lang="en-US" dirty="0" smtClean="0"/>
          </a:p>
          <a:p>
            <a:r>
              <a:rPr lang="en-US" dirty="0" smtClean="0"/>
              <a:t>Although tools and experts are helpful,</a:t>
            </a:r>
          </a:p>
          <a:p>
            <a:pPr lvl="1"/>
            <a:r>
              <a:rPr lang="en-US" dirty="0" smtClean="0"/>
              <a:t>You can’t just deploy a magical tool and expect all vulnerabilities to disappear</a:t>
            </a:r>
          </a:p>
          <a:p>
            <a:pPr lvl="1"/>
            <a:r>
              <a:rPr lang="en-US" dirty="0" smtClean="0"/>
              <a:t>You can’t outsource all of your security knowledge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Even if you are using a security library, know </a:t>
            </a:r>
            <a:r>
              <a:rPr lang="en-US" i="1" dirty="0" smtClean="0"/>
              <a:t>how</a:t>
            </a:r>
            <a:r>
              <a:rPr lang="en-US" dirty="0" smtClean="0"/>
              <a:t> to use it properly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 a problem for just mathematicians</a:t>
            </a:r>
          </a:p>
          <a:p>
            <a:endParaRPr lang="en-US" dirty="0" smtClean="0"/>
          </a:p>
          <a:p>
            <a:r>
              <a:rPr lang="en-US" dirty="0" smtClean="0"/>
              <a:t>Cryptography </a:t>
            </a:r>
          </a:p>
          <a:p>
            <a:pPr lvl="1"/>
            <a:r>
              <a:rPr lang="en-US" dirty="0" smtClean="0"/>
              <a:t>Is important and needed</a:t>
            </a:r>
          </a:p>
          <a:p>
            <a:pPr lvl="1"/>
            <a:r>
              <a:rPr lang="en-US" dirty="0" smtClean="0"/>
              <a:t>Cannot solve all of your security problems</a:t>
            </a:r>
          </a:p>
          <a:p>
            <a:pPr lvl="1"/>
            <a:r>
              <a:rPr lang="en-US" dirty="0" smtClean="0"/>
              <a:t>Pick-proof lock vs. open window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Proofs, access control rules, and verification are helpful, but inherently incomplete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 problem for just networking and operating systems</a:t>
            </a:r>
          </a:p>
          <a:p>
            <a:endParaRPr lang="en-US" dirty="0" smtClean="0"/>
          </a:p>
          <a:p>
            <a:r>
              <a:rPr lang="en-US" dirty="0" smtClean="0"/>
              <a:t>Software had security problems long before we had the internet</a:t>
            </a:r>
          </a:p>
          <a:p>
            <a:endParaRPr lang="en-US" dirty="0" smtClean="0"/>
          </a:p>
          <a:p>
            <a:r>
              <a:rPr lang="en-US" dirty="0" smtClean="0"/>
              <a:t>If you left a window open in your house, would you try to fix the roads?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reality that everyone must face</a:t>
            </a:r>
          </a:p>
          <a:p>
            <a:pPr lvl="1"/>
            <a:r>
              <a:rPr lang="en-US" dirty="0" smtClean="0"/>
              <a:t>Not just developers, all stakeholders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learnable mindset for software engineers</a:t>
            </a:r>
          </a:p>
          <a:p>
            <a:endParaRPr lang="en-US" dirty="0" smtClean="0"/>
          </a:p>
          <a:p>
            <a:r>
              <a:rPr lang="en-US" dirty="0" smtClean="0"/>
              <a:t>The ability to prevent </a:t>
            </a:r>
            <a:r>
              <a:rPr lang="en-US" i="1" dirty="0" smtClean="0"/>
              <a:t>unintended functionality</a:t>
            </a:r>
          </a:p>
          <a:p>
            <a:pPr lvl="1"/>
            <a:r>
              <a:rPr lang="en-US" dirty="0" smtClean="0"/>
              <a:t>At </a:t>
            </a:r>
            <a:r>
              <a:rPr lang="en-US" i="1" dirty="0" smtClean="0"/>
              <a:t>all</a:t>
            </a:r>
            <a:r>
              <a:rPr lang="en-US" dirty="0" smtClean="0"/>
              <a:t> layers of the stack</a:t>
            </a:r>
          </a:p>
          <a:p>
            <a:pPr lvl="1"/>
            <a:r>
              <a:rPr lang="en-US" dirty="0" smtClean="0"/>
              <a:t>In </a:t>
            </a:r>
            <a:r>
              <a:rPr lang="en-US" i="1" dirty="0" smtClean="0"/>
              <a:t>all</a:t>
            </a:r>
            <a:r>
              <a:rPr lang="en-US" dirty="0" smtClean="0"/>
              <a:t> parts of your system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Meneely’s</a:t>
            </a:r>
            <a:r>
              <a:rPr lang="en-US" dirty="0" smtClean="0"/>
              <a:t> Manifesto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924800" cy="4724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We are discovering that the software we develop must be secure. Through this experience we have come to value:</a:t>
            </a:r>
          </a:p>
          <a:p>
            <a:pPr>
              <a:buNone/>
            </a:pPr>
            <a:endParaRPr lang="en-US" dirty="0" smtClean="0"/>
          </a:p>
          <a:p>
            <a:r>
              <a:rPr lang="en-US" sz="4000" b="1" dirty="0" smtClean="0"/>
              <a:t>Vulnerability Prevention </a:t>
            </a:r>
            <a:r>
              <a:rPr lang="en-US" dirty="0" smtClean="0"/>
              <a:t>over Exploit Avoidance</a:t>
            </a:r>
          </a:p>
          <a:p>
            <a:r>
              <a:rPr lang="en-US" sz="4000" b="1" dirty="0" smtClean="0"/>
              <a:t>Developer Responsibility </a:t>
            </a:r>
            <a:r>
              <a:rPr lang="en-US" dirty="0" smtClean="0"/>
              <a:t>over Expert Reliance</a:t>
            </a:r>
          </a:p>
          <a:p>
            <a:r>
              <a:rPr lang="en-US" sz="4000" b="1" dirty="0" smtClean="0"/>
              <a:t>Risk Management </a:t>
            </a:r>
            <a:r>
              <a:rPr lang="en-US" dirty="0" smtClean="0"/>
              <a:t>over Comprehensive Fortification</a:t>
            </a:r>
          </a:p>
          <a:p>
            <a:r>
              <a:rPr lang="en-US" sz="4000" b="1" dirty="0" smtClean="0"/>
              <a:t>Secure Software </a:t>
            </a:r>
            <a:r>
              <a:rPr lang="en-US" dirty="0" smtClean="0"/>
              <a:t>over Security Software</a:t>
            </a:r>
          </a:p>
          <a:p>
            <a:r>
              <a:rPr lang="en-US" sz="4000" b="1" dirty="0" smtClean="0"/>
              <a:t>Engineering Knowledge </a:t>
            </a:r>
            <a:r>
              <a:rPr lang="en-US" dirty="0" smtClean="0"/>
              <a:t>over Clever Tools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That is, while we value the things on the right, we emphasize the things on the left more.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Security Even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tIns="91440" bIns="91440"/>
          <a:lstStyle/>
          <a:p>
            <a:r>
              <a:rPr lang="en-US" dirty="0" smtClean="0"/>
              <a:t>At your table, introduce yourselves:</a:t>
            </a:r>
          </a:p>
          <a:p>
            <a:pPr lvl="1"/>
            <a:r>
              <a:rPr lang="en-US" dirty="0" smtClean="0"/>
              <a:t>Your name, degree, &amp; app domain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is your favorite software development technology? (language, tool, library, etc.)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Have you ever written software where security mattered?</a:t>
            </a:r>
          </a:p>
          <a:p>
            <a:pPr lvl="2"/>
            <a:r>
              <a:rPr lang="en-US" dirty="0" smtClean="0"/>
              <a:t>Did you do anything about it then?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airport security measures</a:t>
            </a:r>
          </a:p>
          <a:p>
            <a:pPr lvl="1"/>
            <a:r>
              <a:rPr lang="en-US" dirty="0" smtClean="0"/>
              <a:t>Think: TSA agents, full-body scanners, taking off your shoes, etc.</a:t>
            </a:r>
          </a:p>
          <a:p>
            <a:pPr lvl="1"/>
            <a:r>
              <a:rPr lang="en-US" dirty="0" smtClean="0"/>
              <a:t>Are we safer because of these measures?</a:t>
            </a:r>
          </a:p>
          <a:p>
            <a:pPr lvl="1"/>
            <a:r>
              <a:rPr lang="en-US" dirty="0" smtClean="0"/>
              <a:t>If so, is it worthwhile?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Are we safer after the death of Osama bin Laden?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Security is not black-and-white</a:t>
            </a:r>
          </a:p>
          <a:p>
            <a:endParaRPr lang="en-US" dirty="0" smtClean="0"/>
          </a:p>
          <a:p>
            <a:r>
              <a:rPr lang="en-US" dirty="0" smtClean="0"/>
              <a:t>Security “Theater”</a:t>
            </a:r>
          </a:p>
          <a:p>
            <a:pPr lvl="1"/>
            <a:r>
              <a:rPr lang="en-US" dirty="0" smtClean="0"/>
              <a:t>Feeling safer vs. Being safer</a:t>
            </a:r>
          </a:p>
          <a:p>
            <a:pPr lvl="1"/>
            <a:r>
              <a:rPr lang="en-US" dirty="0" smtClean="0"/>
              <a:t>People act on their perception of reality, not necessarily on reality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Protection can be costly</a:t>
            </a:r>
          </a:p>
          <a:p>
            <a:pPr lvl="1"/>
            <a:r>
              <a:rPr lang="en-US" dirty="0" smtClean="0"/>
              <a:t>E.g. personal liberty and privacy</a:t>
            </a:r>
          </a:p>
          <a:p>
            <a:endParaRPr lang="en-US" dirty="0" smtClean="0"/>
          </a:p>
          <a:p>
            <a:r>
              <a:rPr lang="en-US" dirty="0" smtClean="0"/>
              <a:t>Eliminating a Threat vs. Protection</a:t>
            </a:r>
          </a:p>
          <a:p>
            <a:endParaRPr lang="en-US" dirty="0" smtClean="0"/>
          </a:p>
          <a:p>
            <a:r>
              <a:rPr lang="en-US" dirty="0" smtClean="0"/>
              <a:t>Vulnerability vs. Exploit vs. Threat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SE we teach you how to </a:t>
            </a:r>
            <a:r>
              <a:rPr lang="en-US" b="1" i="1" dirty="0" smtClean="0"/>
              <a:t>build </a:t>
            </a:r>
            <a:r>
              <a:rPr lang="en-US" dirty="0" smtClean="0"/>
              <a:t>software</a:t>
            </a:r>
          </a:p>
          <a:p>
            <a:pPr lvl="1">
              <a:buNone/>
            </a:pPr>
            <a:r>
              <a:rPr lang="en-US" dirty="0" smtClean="0"/>
              <a:t>…but not as much </a:t>
            </a:r>
            <a:r>
              <a:rPr lang="en-US" b="1" i="1" dirty="0" smtClean="0"/>
              <a:t>breaking </a:t>
            </a:r>
            <a:r>
              <a:rPr lang="en-US" dirty="0" smtClean="0"/>
              <a:t>software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do you know that you have built a system that cannot be broken into?</a:t>
            </a:r>
          </a:p>
          <a:p>
            <a:pPr lvl="1"/>
            <a:r>
              <a:rPr lang="en-US" dirty="0" smtClean="0"/>
              <a:t>What evidence do you look for?</a:t>
            </a:r>
          </a:p>
          <a:p>
            <a:pPr lvl="1"/>
            <a:r>
              <a:rPr lang="en-US" dirty="0" smtClean="0"/>
              <a:t>How do you know you’re done?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Informally, a bug with security consequences</a:t>
            </a:r>
          </a:p>
          <a:p>
            <a:endParaRPr lang="en-US" dirty="0" smtClean="0"/>
          </a:p>
          <a:p>
            <a:r>
              <a:rPr lang="en-US" dirty="0" smtClean="0"/>
              <a:t>A design flaw or poor coding that may allow an attacker to exploit software for a malicious purpose</a:t>
            </a:r>
          </a:p>
          <a:p>
            <a:pPr lvl="1"/>
            <a:r>
              <a:rPr lang="en-US" dirty="0" smtClean="0"/>
              <a:t>Non-software equivalent to “lack of shoe-examining at the airport”</a:t>
            </a:r>
          </a:p>
          <a:p>
            <a:pPr lvl="1"/>
            <a:r>
              <a:rPr lang="en-US" dirty="0" smtClean="0"/>
              <a:t>E.g. allowing easily-guessed passwords (poor coding)</a:t>
            </a:r>
          </a:p>
          <a:p>
            <a:pPr lvl="1"/>
            <a:r>
              <a:rPr lang="en-US" dirty="0" smtClean="0"/>
              <a:t>E.g. complete lack of passwords when needed (design flaw)</a:t>
            </a:r>
          </a:p>
          <a:p>
            <a:pPr lvl="1"/>
            <a:r>
              <a:rPr lang="en-US" dirty="0" smtClean="0"/>
              <a:t>McGraw: 50% are coding mistakes, 50% are design flaws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Alternative definition: “an instance of a fault that violates an [implicit or explicit] security policy”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 and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Exploit: a piece of software, a chunk of data, or a sequence of commands that takes advantage of a vulnerability in an effort to cause unintended or unanticipated behavior</a:t>
            </a:r>
          </a:p>
          <a:p>
            <a:pPr lvl="1"/>
            <a:r>
              <a:rPr lang="en-US" dirty="0" smtClean="0"/>
              <a:t>i.e. maliciously using a vulnerability</a:t>
            </a:r>
          </a:p>
          <a:p>
            <a:pPr lvl="1"/>
            <a:r>
              <a:rPr lang="en-US" dirty="0" smtClean="0"/>
              <a:t>Can manual or automated</a:t>
            </a:r>
          </a:p>
          <a:p>
            <a:pPr lvl="1"/>
            <a:r>
              <a:rPr lang="en-US" dirty="0" smtClean="0"/>
              <a:t>Viruses are merely automated exploits</a:t>
            </a:r>
          </a:p>
          <a:p>
            <a:pPr lvl="1"/>
            <a:r>
              <a:rPr lang="en-US" dirty="0" smtClean="0"/>
              <a:t>Many different ways to exploit just one vulnerability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Threat </a:t>
            </a:r>
            <a:r>
              <a:rPr lang="en-US" dirty="0" smtClean="0"/>
              <a:t>– two usages of the word</a:t>
            </a:r>
          </a:p>
          <a:p>
            <a:pPr lvl="1"/>
            <a:r>
              <a:rPr lang="en-US" dirty="0" smtClean="0"/>
              <a:t>(a) An actor or agent that is a source of danger, capable of violating confidentiality, availability, or integrity of information assets and security policy</a:t>
            </a:r>
          </a:p>
          <a:p>
            <a:pPr lvl="2"/>
            <a:r>
              <a:rPr lang="en-US" dirty="0" smtClean="0"/>
              <a:t>e.g. black-hat hackers</a:t>
            </a:r>
          </a:p>
          <a:p>
            <a:pPr lvl="1"/>
            <a:r>
              <a:rPr lang="en-US" dirty="0" smtClean="0"/>
              <a:t>(b) A class of exploits </a:t>
            </a:r>
          </a:p>
          <a:p>
            <a:pPr lvl="2"/>
            <a:r>
              <a:rPr lang="en-US" dirty="0" smtClean="0"/>
              <a:t>e.g. spoofing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[</a:t>
            </a:r>
            <a:r>
              <a:rPr lang="en-US" sz="3600" dirty="0" err="1" smtClean="0"/>
              <a:t>Exploit|Threat|Vulnerability</a:t>
            </a:r>
            <a:r>
              <a:rPr lang="en-US" sz="3600" dirty="0" smtClean="0"/>
              <a:t>] Protection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Protect against exploits? </a:t>
            </a:r>
          </a:p>
          <a:p>
            <a:pPr lvl="1">
              <a:buNone/>
            </a:pPr>
            <a:r>
              <a:rPr lang="en-US" sz="2400" i="1" dirty="0" smtClean="0"/>
              <a:t>Anti-virus, intrusion detection, firewalls, etc.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Protect against threats?</a:t>
            </a:r>
          </a:p>
          <a:p>
            <a:pPr lvl="1"/>
            <a:r>
              <a:rPr lang="en-US" i="1" dirty="0" smtClean="0"/>
              <a:t>Use forensics to find &amp; eliminate</a:t>
            </a:r>
          </a:p>
          <a:p>
            <a:pPr lvl="1"/>
            <a:r>
              <a:rPr lang="en-US" i="1" dirty="0" smtClean="0"/>
              <a:t>Mitigate by </a:t>
            </a:r>
            <a:r>
              <a:rPr lang="en-US" i="1" dirty="0" smtClean="0"/>
              <a:t>punishment, if possible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Protect against vulnerabilities? </a:t>
            </a:r>
          </a:p>
          <a:p>
            <a:pPr lvl="1">
              <a:buNone/>
            </a:pPr>
            <a:r>
              <a:rPr lang="en-US" i="1" dirty="0" smtClean="0"/>
              <a:t>Engineer secure software!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 an arcane black art</a:t>
            </a:r>
          </a:p>
          <a:p>
            <a:endParaRPr lang="en-US" dirty="0" smtClean="0"/>
          </a:p>
          <a:p>
            <a:r>
              <a:rPr lang="en-US" dirty="0" smtClean="0"/>
              <a:t>Much of it seems arcane</a:t>
            </a:r>
          </a:p>
          <a:p>
            <a:pPr lvl="1"/>
            <a:r>
              <a:rPr lang="en-US" dirty="0" smtClean="0"/>
              <a:t>Finding a severe vulnerability w/o source code</a:t>
            </a:r>
          </a:p>
          <a:p>
            <a:pPr lvl="1"/>
            <a:r>
              <a:rPr lang="en-US" dirty="0" smtClean="0"/>
              <a:t>Crafting the exploit</a:t>
            </a:r>
          </a:p>
          <a:p>
            <a:pPr lvl="1"/>
            <a:r>
              <a:rPr lang="en-US" dirty="0" smtClean="0"/>
              <a:t>Endless clever ways to break software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But, you have much more knowledge than the attackers do</a:t>
            </a:r>
          </a:p>
          <a:p>
            <a:endParaRPr lang="en-US" dirty="0" smtClean="0"/>
          </a:p>
          <a:p>
            <a:r>
              <a:rPr lang="en-US" dirty="0" smtClean="0"/>
              <a:t>Don’t just leave it to the experts, take responsibility for knowing security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296</TotalTime>
  <Words>804</Words>
  <Application>Microsoft Office PowerPoint</Application>
  <PresentationFormat>On-screen Show (4:3)</PresentationFormat>
  <Paragraphs>140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What is secure?</vt:lpstr>
      <vt:lpstr>Does Security Even Matter?</vt:lpstr>
      <vt:lpstr>Discussion</vt:lpstr>
      <vt:lpstr>Discussion Takeaways</vt:lpstr>
      <vt:lpstr>More Discussion</vt:lpstr>
      <vt:lpstr>Vulnerability</vt:lpstr>
      <vt:lpstr>Exploit and Threat</vt:lpstr>
      <vt:lpstr>[Exploit|Threat|Vulnerability] Protection</vt:lpstr>
      <vt:lpstr>Software Security is…</vt:lpstr>
      <vt:lpstr>Software Security is…</vt:lpstr>
      <vt:lpstr>Software Security is…</vt:lpstr>
      <vt:lpstr>Software Security is…</vt:lpstr>
      <vt:lpstr>Software Security is…</vt:lpstr>
      <vt:lpstr>Software Security is…</vt:lpstr>
      <vt:lpstr>Software Security is…</vt:lpstr>
      <vt:lpstr>Prof. Meneely’s Manifesto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152</cp:revision>
  <dcterms:created xsi:type="dcterms:W3CDTF">2011-11-14T18:23:03Z</dcterms:created>
  <dcterms:modified xsi:type="dcterms:W3CDTF">2013-03-04T13:53:00Z</dcterms:modified>
</cp:coreProperties>
</file>