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266" r:id="rId3"/>
    <p:sldId id="267" r:id="rId4"/>
    <p:sldId id="257" r:id="rId5"/>
    <p:sldId id="258" r:id="rId6"/>
    <p:sldId id="261" r:id="rId7"/>
    <p:sldId id="259" r:id="rId8"/>
    <p:sldId id="260" r:id="rId9"/>
    <p:sldId id="262" r:id="rId10"/>
    <p:sldId id="263" r:id="rId11"/>
    <p:sldId id="269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12/3/2012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Risk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Planning &gt; 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One of the most important elements of risk analysis is the process itself</a:t>
            </a:r>
          </a:p>
          <a:p>
            <a:pPr lvl="1"/>
            <a:r>
              <a:rPr lang="en-US" dirty="0" smtClean="0"/>
              <a:t>Discussions that are brought up</a:t>
            </a:r>
          </a:p>
          <a:p>
            <a:pPr lvl="1"/>
            <a:r>
              <a:rPr lang="en-US" dirty="0" smtClean="0"/>
              <a:t>Fighting over the mitigation strategies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Communication is very important at this </a:t>
            </a:r>
            <a:r>
              <a:rPr lang="en-US" dirty="0" smtClean="0"/>
              <a:t>stage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Assessing the </a:t>
            </a:r>
            <a:r>
              <a:rPr lang="en-US" i="1" dirty="0" smtClean="0"/>
              <a:t>change</a:t>
            </a:r>
            <a:r>
              <a:rPr lang="en-US" dirty="0" smtClean="0"/>
              <a:t> in risk is more sound than the final numbers</a:t>
            </a:r>
          </a:p>
          <a:p>
            <a:pPr lvl="1"/>
            <a:r>
              <a:rPr lang="en-US" dirty="0" smtClean="0"/>
              <a:t>New assets?</a:t>
            </a:r>
          </a:p>
          <a:p>
            <a:pPr lvl="1"/>
            <a:r>
              <a:rPr lang="en-US" dirty="0" smtClean="0"/>
              <a:t>Increased p(exploit)?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Abuse Cases vs. 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029200" cy="4525963"/>
          </a:xfrm>
        </p:spPr>
        <p:txBody>
          <a:bodyPr/>
          <a:lstStyle/>
          <a:p>
            <a:r>
              <a:rPr lang="en-US" dirty="0" smtClean="0"/>
              <a:t>Abuse &amp; Misuse Cases</a:t>
            </a:r>
          </a:p>
          <a:p>
            <a:pPr lvl="1"/>
            <a:r>
              <a:rPr lang="en-US" dirty="0" smtClean="0"/>
              <a:t>Involves planning</a:t>
            </a:r>
          </a:p>
          <a:p>
            <a:pPr lvl="1"/>
            <a:r>
              <a:rPr lang="en-US" dirty="0" smtClean="0"/>
              <a:t>Potentially infinite</a:t>
            </a:r>
          </a:p>
          <a:p>
            <a:pPr lvl="1"/>
            <a:r>
              <a:rPr lang="en-US" dirty="0" smtClean="0"/>
              <a:t>Emphasize domain</a:t>
            </a:r>
          </a:p>
          <a:p>
            <a:pPr lvl="1"/>
            <a:r>
              <a:rPr lang="en-US" dirty="0" smtClean="0"/>
              <a:t>Scenario-driven</a:t>
            </a:r>
          </a:p>
          <a:p>
            <a:pPr lvl="1"/>
            <a:r>
              <a:rPr lang="en-US" dirty="0" smtClean="0"/>
              <a:t>Originates from abusing functionality</a:t>
            </a:r>
          </a:p>
          <a:p>
            <a:pPr lvl="1"/>
            <a:r>
              <a:rPr lang="en-US" dirty="0" smtClean="0"/>
              <a:t>What if?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Risk Assessment</a:t>
            </a: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Involves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planning</a:t>
            </a: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lang="en-US" sz="2600" baseline="0" dirty="0" smtClean="0"/>
              <a:t>Potentially infinite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Emphasize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 risks</a:t>
            </a: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lang="en-US" sz="2600" baseline="0" dirty="0" smtClean="0"/>
              <a:t>Quantitative</a:t>
            </a: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lang="en-US" sz="2600" dirty="0" smtClean="0"/>
              <a:t>Originates from CIA, assets, p(exploit)</a:t>
            </a:r>
          </a:p>
          <a:p>
            <a:pPr marL="722376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might?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Poker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combination of product &amp; process risk</a:t>
            </a:r>
          </a:p>
          <a:p>
            <a:pPr lvl="1"/>
            <a:r>
              <a:rPr lang="en-US" dirty="0" smtClean="0"/>
              <a:t>Trace stories to assets</a:t>
            </a:r>
          </a:p>
          <a:p>
            <a:pPr lvl="1"/>
            <a:r>
              <a:rPr lang="en-US" dirty="0" smtClean="0"/>
              <a:t>Quantify the risk for prioritization</a:t>
            </a:r>
          </a:p>
          <a:p>
            <a:pPr lvl="2"/>
            <a:r>
              <a:rPr lang="en-US" dirty="0" smtClean="0"/>
              <a:t>Ease of attack</a:t>
            </a:r>
          </a:p>
          <a:p>
            <a:pPr lvl="2"/>
            <a:r>
              <a:rPr lang="en-US" dirty="0" smtClean="0"/>
              <a:t>Value of the asset</a:t>
            </a:r>
          </a:p>
          <a:p>
            <a:pPr lvl="1"/>
            <a:r>
              <a:rPr lang="en-US" dirty="0" smtClean="0"/>
              <a:t>Discuss the elements of the risk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Originally designed for agile processes</a:t>
            </a:r>
          </a:p>
          <a:p>
            <a:pPr lvl="1"/>
            <a:r>
              <a:rPr lang="en-US" dirty="0" smtClean="0"/>
              <a:t>Assumes we are in a sprint</a:t>
            </a:r>
          </a:p>
          <a:p>
            <a:pPr lvl="1"/>
            <a:r>
              <a:rPr lang="en-US" dirty="0" smtClean="0"/>
              <a:t>Not comprehensive, but just-in-time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Points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PP, we use story points</a:t>
            </a:r>
          </a:p>
          <a:p>
            <a:pPr lvl="1"/>
            <a:r>
              <a:rPr lang="en-US" dirty="0" smtClean="0"/>
              <a:t>Dimensionless (unit-less)</a:t>
            </a:r>
          </a:p>
          <a:p>
            <a:pPr lvl="1"/>
            <a:r>
              <a:rPr lang="en-US" dirty="0" smtClean="0"/>
              <a:t>Should </a:t>
            </a:r>
            <a:r>
              <a:rPr lang="en-US" i="1" dirty="0" smtClean="0"/>
              <a:t>not</a:t>
            </a:r>
            <a:r>
              <a:rPr lang="en-US" dirty="0" smtClean="0"/>
              <a:t> translate to hours, effort,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Limited to a few choices</a:t>
            </a:r>
          </a:p>
          <a:p>
            <a:pPr lvl="1"/>
            <a:r>
              <a:rPr lang="en-US" dirty="0" smtClean="0"/>
              <a:t>Why argue over 51 vs. 50?</a:t>
            </a:r>
          </a:p>
          <a:p>
            <a:pPr lvl="1"/>
            <a:r>
              <a:rPr lang="en-US" dirty="0" smtClean="0"/>
              <a:t>Exponential in scale (~Fibonacci)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Ease of attack ~ p(vulnerability)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Poker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Identify some assets</a:t>
            </a:r>
          </a:p>
          <a:p>
            <a:endParaRPr lang="en-US" dirty="0" smtClean="0"/>
          </a:p>
          <a:p>
            <a:r>
              <a:rPr lang="en-US" dirty="0" smtClean="0"/>
              <a:t>Calibrate your asset values</a:t>
            </a:r>
          </a:p>
          <a:p>
            <a:endParaRPr lang="en-US" dirty="0" smtClean="0"/>
          </a:p>
          <a:p>
            <a:r>
              <a:rPr lang="en-US" dirty="0" smtClean="0"/>
              <a:t>Calibrate your ease of attack</a:t>
            </a:r>
          </a:p>
          <a:p>
            <a:endParaRPr lang="en-US" dirty="0" smtClean="0"/>
          </a:p>
          <a:p>
            <a:r>
              <a:rPr lang="en-US" dirty="0" smtClean="0"/>
              <a:t>For each item</a:t>
            </a:r>
          </a:p>
          <a:p>
            <a:pPr lvl="1"/>
            <a:r>
              <a:rPr lang="en-US" dirty="0" smtClean="0"/>
              <a:t>Trace the item to the assets affected</a:t>
            </a:r>
          </a:p>
          <a:p>
            <a:pPr lvl="1"/>
            <a:r>
              <a:rPr lang="en-US" dirty="0" smtClean="0"/>
              <a:t>Vote on affected asset values, as needed</a:t>
            </a:r>
          </a:p>
          <a:p>
            <a:pPr lvl="1"/>
            <a:r>
              <a:rPr lang="en-US" dirty="0" smtClean="0"/>
              <a:t>Vote on ease of attack</a:t>
            </a:r>
          </a:p>
          <a:p>
            <a:endParaRPr lang="en-US" dirty="0" smtClean="0"/>
          </a:p>
          <a:p>
            <a:r>
              <a:rPr lang="en-US" dirty="0" smtClean="0"/>
              <a:t>Examine two rankings</a:t>
            </a:r>
          </a:p>
          <a:p>
            <a:pPr lvl="1"/>
            <a:r>
              <a:rPr lang="en-US" dirty="0" smtClean="0"/>
              <a:t>Ease*Max(value)</a:t>
            </a:r>
          </a:p>
          <a:p>
            <a:pPr lvl="1"/>
            <a:r>
              <a:rPr lang="en-US" dirty="0" smtClean="0"/>
              <a:t>Ease*Sum(value)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study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outcomes are possible, not all are probable</a:t>
            </a:r>
          </a:p>
          <a:p>
            <a:endParaRPr lang="en-US" dirty="0" smtClean="0"/>
          </a:p>
          <a:p>
            <a:r>
              <a:rPr lang="en-US" dirty="0" smtClean="0"/>
              <a:t>Enumeration</a:t>
            </a:r>
          </a:p>
          <a:p>
            <a:endParaRPr lang="en-US" dirty="0" smtClean="0"/>
          </a:p>
          <a:p>
            <a:r>
              <a:rPr lang="en-US" dirty="0" smtClean="0"/>
              <a:t>Prioritization</a:t>
            </a:r>
          </a:p>
          <a:p>
            <a:endParaRPr lang="en-US" dirty="0" smtClean="0"/>
          </a:p>
          <a:p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Naïve Security 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naïve approach</a:t>
            </a:r>
          </a:p>
          <a:p>
            <a:pPr lvl="1"/>
            <a:r>
              <a:rPr lang="en-US" dirty="0" smtClean="0"/>
              <a:t>Write down your worst fears for the system</a:t>
            </a:r>
          </a:p>
          <a:p>
            <a:pPr lvl="1"/>
            <a:r>
              <a:rPr lang="en-US" dirty="0" smtClean="0"/>
              <a:t>Try to avoid those things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Requires a big “bag of tricks”</a:t>
            </a:r>
          </a:p>
          <a:p>
            <a:pPr lvl="1"/>
            <a:r>
              <a:rPr lang="en-US" dirty="0" smtClean="0"/>
              <a:t>Easily overwhelming for security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p(occurrence)*impact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risk associated with an event is the probability that the event will happen times the impact magnitude of the event</a:t>
            </a:r>
          </a:p>
          <a:p>
            <a:endParaRPr lang="en-US" dirty="0" smtClean="0"/>
          </a:p>
          <a:p>
            <a:r>
              <a:rPr lang="en-US" dirty="0" smtClean="0"/>
              <a:t>For the math-oriented… </a:t>
            </a:r>
            <a:r>
              <a:rPr lang="en-US" i="1" dirty="0" smtClean="0"/>
              <a:t>expected value</a:t>
            </a:r>
          </a:p>
          <a:p>
            <a:endParaRPr lang="en-US" dirty="0" smtClean="0"/>
          </a:p>
          <a:p>
            <a:r>
              <a:rPr lang="en-US" dirty="0" smtClean="0"/>
              <a:t>Matches how people generally think</a:t>
            </a:r>
          </a:p>
          <a:p>
            <a:pPr lvl="1"/>
            <a:r>
              <a:rPr lang="en-US" dirty="0" smtClean="0"/>
              <a:t>Low p(</a:t>
            </a:r>
            <a:r>
              <a:rPr lang="en-US" dirty="0" err="1" smtClean="0"/>
              <a:t>occ</a:t>
            </a:r>
            <a:r>
              <a:rPr lang="en-US" dirty="0" smtClean="0"/>
              <a:t>), high impact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/>
              <a:t>… terrorist attacks, struck by lightning</a:t>
            </a:r>
          </a:p>
          <a:p>
            <a:pPr lvl="1"/>
            <a:r>
              <a:rPr lang="en-US" dirty="0" smtClean="0"/>
              <a:t>High p(</a:t>
            </a:r>
            <a:r>
              <a:rPr lang="en-US" dirty="0" err="1" smtClean="0"/>
              <a:t>occ</a:t>
            </a:r>
            <a:r>
              <a:rPr lang="en-US" dirty="0" smtClean="0"/>
              <a:t>), low impact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/>
              <a:t>… credit card theft, keeping my old truck unlocked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p(exploit)*value of an </a:t>
            </a:r>
            <a:r>
              <a:rPr lang="en-US" i="1" dirty="0" smtClean="0"/>
              <a:t>asset</a:t>
            </a:r>
          </a:p>
          <a:p>
            <a:endParaRPr lang="en-US" dirty="0" smtClean="0"/>
          </a:p>
          <a:p>
            <a:r>
              <a:rPr lang="en-US" dirty="0" smtClean="0"/>
              <a:t>p(exploit)</a:t>
            </a:r>
          </a:p>
          <a:p>
            <a:pPr lvl="1">
              <a:buNone/>
            </a:pPr>
            <a:r>
              <a:rPr lang="en-US" dirty="0" smtClean="0"/>
              <a:t>The probability that an exploit will occur on your 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Asset</a:t>
            </a:r>
          </a:p>
          <a:p>
            <a:pPr lvl="1">
              <a:buNone/>
            </a:pPr>
            <a:r>
              <a:rPr lang="en-US" dirty="0" smtClean="0"/>
              <a:t>A [tangible or intangible] resource of the system that has value in confidentiality, integrity, availability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p(exploit)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Increased by </a:t>
            </a:r>
            <a:r>
              <a:rPr lang="en-US" i="1" dirty="0" smtClean="0"/>
              <a:t>more</a:t>
            </a:r>
            <a:r>
              <a:rPr lang="en-US" dirty="0" smtClean="0"/>
              <a:t> vulnerabilities</a:t>
            </a:r>
          </a:p>
          <a:p>
            <a:endParaRPr lang="en-US" dirty="0" smtClean="0"/>
          </a:p>
          <a:p>
            <a:r>
              <a:rPr lang="en-US" dirty="0" smtClean="0"/>
              <a:t>Increased by a </a:t>
            </a:r>
            <a:r>
              <a:rPr lang="en-US" i="1" dirty="0" smtClean="0"/>
              <a:t>far-reaching </a:t>
            </a:r>
            <a:r>
              <a:rPr lang="en-US" dirty="0" smtClean="0"/>
              <a:t>vulnerability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Increased by </a:t>
            </a:r>
            <a:r>
              <a:rPr lang="en-US" i="1" dirty="0" smtClean="0"/>
              <a:t>discoverable vulnerabilities </a:t>
            </a:r>
            <a:br>
              <a:rPr lang="en-US" i="1" dirty="0" smtClean="0"/>
            </a:br>
            <a:r>
              <a:rPr lang="en-US" sz="2600" dirty="0" smtClean="0"/>
              <a:t>…although you cannot rely on security through obscurity alone …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 smtClean="0"/>
              <a:t>by </a:t>
            </a:r>
            <a:r>
              <a:rPr lang="en-US" i="1" dirty="0" smtClean="0"/>
              <a:t>scope of the project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900" dirty="0" smtClean="0"/>
              <a:t>…although sometimes that is unavoidable…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dirty="0" smtClean="0"/>
              <a:t>Other factors that we cannot control</a:t>
            </a:r>
          </a:p>
          <a:p>
            <a:pPr lvl="1"/>
            <a:r>
              <a:rPr lang="en-US" dirty="0" smtClean="0"/>
              <a:t>Market share </a:t>
            </a:r>
            <a:r>
              <a:rPr lang="en-US" dirty="0" smtClean="0">
                <a:sym typeface="Wingdings" pitchFamily="2" charset="2"/>
              </a:rPr>
              <a:t> exposure</a:t>
            </a:r>
            <a:endParaRPr lang="en-US" dirty="0" smtClean="0"/>
          </a:p>
          <a:p>
            <a:pPr lvl="1"/>
            <a:r>
              <a:rPr lang="en-US" dirty="0" smtClean="0"/>
              <a:t>New malicious actors (e.g. activism spike)</a:t>
            </a:r>
            <a:endParaRPr lang="en-US" dirty="0" smtClean="0"/>
          </a:p>
          <a:p>
            <a:pPr lvl="1"/>
            <a:r>
              <a:rPr lang="en-US" dirty="0" smtClean="0"/>
              <a:t>Many, many other factors that we must ignore for the sake of simplicity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Thus, we generally assume </a:t>
            </a:r>
            <a:r>
              <a:rPr lang="en-US" dirty="0" smtClean="0"/>
              <a:t>p(vulnerability) is proportional to p(exploit</a:t>
            </a:r>
            <a:r>
              <a:rPr lang="en-US" dirty="0" smtClean="0"/>
              <a:t>)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software system has assets</a:t>
            </a:r>
          </a:p>
          <a:p>
            <a:pPr lvl="1"/>
            <a:r>
              <a:rPr lang="en-US" dirty="0" smtClean="0"/>
              <a:t>Domain-specific 		</a:t>
            </a:r>
            <a:r>
              <a:rPr lang="en-US" sz="2400" i="1" dirty="0" smtClean="0"/>
              <a:t>e.g. patient records</a:t>
            </a:r>
            <a:endParaRPr lang="en-US" i="1" dirty="0" smtClean="0"/>
          </a:p>
          <a:p>
            <a:pPr lvl="1"/>
            <a:r>
              <a:rPr lang="en-US" dirty="0" smtClean="0"/>
              <a:t>Domain-independent 		</a:t>
            </a:r>
            <a:r>
              <a:rPr lang="en-US" sz="2400" i="1" dirty="0" smtClean="0"/>
              <a:t>e.g. passwords</a:t>
            </a:r>
            <a:endParaRPr lang="en-US" i="1" dirty="0" smtClean="0"/>
          </a:p>
          <a:p>
            <a:pPr lvl="1"/>
            <a:r>
              <a:rPr lang="en-US" dirty="0" smtClean="0"/>
              <a:t>Intangible properties 		</a:t>
            </a:r>
            <a:r>
              <a:rPr lang="en-US" sz="2400" i="1" dirty="0" smtClean="0"/>
              <a:t>e.g. availability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can be identified at the </a:t>
            </a:r>
            <a:r>
              <a:rPr lang="en-US" i="1" dirty="0" smtClean="0"/>
              <a:t>requirements </a:t>
            </a:r>
            <a:r>
              <a:rPr lang="en-US" dirty="0" smtClean="0"/>
              <a:t>and </a:t>
            </a:r>
            <a:r>
              <a:rPr lang="en-US" i="1" dirty="0" smtClean="0"/>
              <a:t>design </a:t>
            </a:r>
            <a:r>
              <a:rPr lang="en-US" dirty="0" smtClean="0"/>
              <a:t>stages</a:t>
            </a:r>
          </a:p>
          <a:p>
            <a:endParaRPr lang="en-US" dirty="0" smtClean="0"/>
          </a:p>
          <a:p>
            <a:r>
              <a:rPr lang="en-US" dirty="0" smtClean="0"/>
              <a:t>Assets exist in the deployed system, so source code is not (necessarily) an asset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Places where assets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Database tables</a:t>
            </a:r>
          </a:p>
          <a:p>
            <a:r>
              <a:rPr lang="en-US" dirty="0" smtClean="0"/>
              <a:t>User-supplied data</a:t>
            </a:r>
          </a:p>
          <a:p>
            <a:r>
              <a:rPr lang="en-US" dirty="0" smtClean="0"/>
              <a:t>Configuration files</a:t>
            </a:r>
          </a:p>
          <a:p>
            <a:r>
              <a:rPr lang="en-US" dirty="0" smtClean="0"/>
              <a:t>Configuration consoles</a:t>
            </a:r>
          </a:p>
          <a:p>
            <a:r>
              <a:rPr lang="en-US" dirty="0" smtClean="0"/>
              <a:t>File systems</a:t>
            </a:r>
          </a:p>
          <a:p>
            <a:r>
              <a:rPr lang="en-US" dirty="0" smtClean="0"/>
              <a:t>Security feature inputs</a:t>
            </a:r>
          </a:p>
          <a:p>
            <a:r>
              <a:rPr lang="en-US" dirty="0" smtClean="0"/>
              <a:t>Logs</a:t>
            </a:r>
          </a:p>
          <a:p>
            <a:r>
              <a:rPr lang="en-US" dirty="0" smtClean="0"/>
              <a:t>Sandboxing features</a:t>
            </a:r>
          </a:p>
          <a:p>
            <a:r>
              <a:rPr lang="en-US" dirty="0" smtClean="0"/>
              <a:t>Built-in examples</a:t>
            </a:r>
          </a:p>
          <a:p>
            <a:r>
              <a:rPr lang="en-US" dirty="0" smtClean="0"/>
              <a:t>Network traffic</a:t>
            </a:r>
          </a:p>
          <a:p>
            <a:r>
              <a:rPr lang="en-US" dirty="0" smtClean="0"/>
              <a:t>Cookies</a:t>
            </a:r>
          </a:p>
          <a:p>
            <a:r>
              <a:rPr lang="en-US" dirty="0" smtClean="0"/>
              <a:t>User interfaces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Assessment in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13437"/>
            <a:ext cx="8305800" cy="6397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From: http://www.cigital.com/papers/download/bsi3-risk.pdf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97310"/>
            <a:ext cx="8610600" cy="416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238</TotalTime>
  <Words>446</Words>
  <Application>Microsoft Office PowerPoint</Application>
  <PresentationFormat>On-screen Show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Security Risk Assessment</vt:lpstr>
      <vt:lpstr>Why do we study risk?</vt:lpstr>
      <vt:lpstr>Naïve Security Risk Assessment</vt:lpstr>
      <vt:lpstr>What is risk?</vt:lpstr>
      <vt:lpstr>What is security risk?</vt:lpstr>
      <vt:lpstr>p(exploit)</vt:lpstr>
      <vt:lpstr>Assets</vt:lpstr>
      <vt:lpstr>Places where assets live</vt:lpstr>
      <vt:lpstr>Risk Assessment in Process</vt:lpstr>
      <vt:lpstr>The Planning &gt; The Plan</vt:lpstr>
      <vt:lpstr>Abuse Cases vs. Risk Assessment</vt:lpstr>
      <vt:lpstr>Protection Poker</vt:lpstr>
      <vt:lpstr>Story Points Estimation</vt:lpstr>
      <vt:lpstr>Protection Poker in 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61</cp:revision>
  <dcterms:created xsi:type="dcterms:W3CDTF">2011-11-14T18:23:03Z</dcterms:created>
  <dcterms:modified xsi:type="dcterms:W3CDTF">2012-12-03T17:52:24Z</dcterms:modified>
</cp:coreProperties>
</file>