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3" r:id="rId7"/>
    <p:sldId id="270" r:id="rId8"/>
    <p:sldId id="264" r:id="rId9"/>
    <p:sldId id="269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3B001-F7FC-41FD-9677-7CEFA6C77C10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7D876-645D-408E-83B8-A8BD324FDE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376A-E8FC-4119-AA17-52DDE1E64A36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70F5-4335-40CF-A424-37DB1B981890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7048-FB6E-4DEA-8750-46E8BE012585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ED74-EE48-4FA0-8F3D-1CEF02200DC6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BD57-5840-417F-8E90-6758E4F70173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7FC34-59E5-4911-8F21-B687F613A485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31C9-7934-4CAB-B06C-93A33F67C403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1AE4-B97C-49D2-A0F2-4E68B4D4678C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1018-E579-41A2-B9CB-09FB13E182FE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B7F5-4D91-454D-A18A-54A72684D5CC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DC1B103-3E70-411F-9307-C76D56420ADB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8CC73FF-C165-4CD1-BDB5-6044E6915AEF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Secure Design Patterns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Engineering Secure Software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Logger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Problem: sensitive logs are piped to </a:t>
            </a:r>
            <a:r>
              <a:rPr lang="en-US" dirty="0" err="1" smtClean="0"/>
              <a:t>stdout</a:t>
            </a:r>
            <a:r>
              <a:rPr lang="en-US" dirty="0" smtClean="0"/>
              <a:t>, or other insecure means</a:t>
            </a:r>
          </a:p>
          <a:p>
            <a:endParaRPr lang="en-US" dirty="0" smtClean="0"/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Pipe logging statements via SSL to a separate server</a:t>
            </a:r>
          </a:p>
          <a:p>
            <a:pPr lvl="1"/>
            <a:r>
              <a:rPr lang="en-US" dirty="0" smtClean="0"/>
              <a:t>Provide more performance-intensive filters for a more organized log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Fast operation once the sockets are setup</a:t>
            </a:r>
          </a:p>
          <a:p>
            <a:pPr lvl="1"/>
            <a:r>
              <a:rPr lang="en-US" dirty="0" smtClean="0"/>
              <a:t>Compromising the logger or server doesn’t compromise both</a:t>
            </a:r>
          </a:p>
          <a:p>
            <a:pPr lvl="1"/>
            <a:r>
              <a:rPr lang="en-US" dirty="0" smtClean="0"/>
              <a:t>Offline analysis is easier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Security Design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Today’s design patterns hit upon some key principles</a:t>
            </a:r>
          </a:p>
          <a:p>
            <a:pPr lvl="1"/>
            <a:r>
              <a:rPr lang="en-US" dirty="0" smtClean="0"/>
              <a:t>Distrust by default</a:t>
            </a:r>
          </a:p>
          <a:p>
            <a:pPr lvl="1"/>
            <a:r>
              <a:rPr lang="en-US" dirty="0" smtClean="0"/>
              <a:t>Defense in depth</a:t>
            </a:r>
          </a:p>
          <a:p>
            <a:pPr lvl="1"/>
            <a:r>
              <a:rPr lang="en-US" dirty="0" smtClean="0"/>
              <a:t>Least privilege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© 2011-2012 Andrew Meneely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Distrustful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Problem: many programs run with elevated permissions, and need those permissions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Decompose the system into separate processes with separate permissions (i.e.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fork()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Communicate via pipes, domain sockets, or files</a:t>
            </a:r>
          </a:p>
          <a:p>
            <a:pPr lvl="1"/>
            <a:r>
              <a:rPr lang="en-US" dirty="0" smtClean="0"/>
              <a:t>Each process distrusts the other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e.g. v</a:t>
            </a:r>
            <a:r>
              <a:rPr lang="en-US" dirty="0" smtClean="0"/>
              <a:t>alidate the input from the other process</a:t>
            </a:r>
          </a:p>
          <a:p>
            <a:pPr lvl="2"/>
            <a:r>
              <a:rPr lang="en-US" dirty="0" smtClean="0"/>
              <a:t>e.g. re-check credentials and integrity mechanisms</a:t>
            </a:r>
          </a:p>
          <a:p>
            <a:pPr lvl="1"/>
            <a:r>
              <a:rPr lang="en-US" dirty="0" smtClean="0"/>
              <a:t>Allows separation of privilege with the different processes running at different </a:t>
            </a:r>
            <a:r>
              <a:rPr lang="en-US" smtClean="0"/>
              <a:t>permissions levels 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Intent</a:t>
            </a:r>
          </a:p>
          <a:p>
            <a:pPr lvl="1"/>
            <a:r>
              <a:rPr lang="en-US" dirty="0" smtClean="0"/>
              <a:t>Reduce impact of an exploit</a:t>
            </a:r>
          </a:p>
          <a:p>
            <a:pPr lvl="1"/>
            <a:r>
              <a:rPr lang="en-US" dirty="0" smtClean="0"/>
              <a:t>Incorporate distrust at the architecture level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e.g. </a:t>
            </a:r>
            <a:r>
              <a:rPr lang="en-US" dirty="0" err="1" smtClean="0"/>
              <a:t>QMail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33400" y="1295400"/>
            <a:ext cx="22098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Remote mail server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066800" y="3352800"/>
            <a:ext cx="2895600" cy="12192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Root-level operations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Socket listening &amp; sending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Process management</a:t>
            </a:r>
          </a:p>
          <a:p>
            <a:endParaRPr lang="en-US" sz="1600" dirty="0"/>
          </a:p>
        </p:txBody>
      </p:sp>
      <p:cxnSp>
        <p:nvCxnSpPr>
          <p:cNvPr id="12" name="Straight Arrow Connector 11"/>
          <p:cNvCxnSpPr>
            <a:stCxn id="8" idx="3"/>
            <a:endCxn id="13" idx="1"/>
          </p:cNvCxnSpPr>
          <p:nvPr/>
        </p:nvCxnSpPr>
        <p:spPr>
          <a:xfrm>
            <a:off x="3962400" y="3962400"/>
            <a:ext cx="1676400" cy="0"/>
          </a:xfrm>
          <a:prstGeom prst="straightConnector1">
            <a:avLst/>
          </a:prstGeom>
          <a:ln w="76200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5638800" y="2438400"/>
            <a:ext cx="2895600" cy="3048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User-level operations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Queue management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CLI processing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Error handling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Configuration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Virtual domains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Delivery to client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etc.</a:t>
            </a:r>
            <a:endParaRPr lang="en-US" sz="1600" dirty="0"/>
          </a:p>
        </p:txBody>
      </p:sp>
      <p:cxnSp>
        <p:nvCxnSpPr>
          <p:cNvPr id="14" name="Straight Arrow Connector 13"/>
          <p:cNvCxnSpPr>
            <a:stCxn id="5" idx="4"/>
            <a:endCxn id="8" idx="0"/>
          </p:cNvCxnSpPr>
          <p:nvPr/>
        </p:nvCxnSpPr>
        <p:spPr>
          <a:xfrm>
            <a:off x="1638300" y="2133600"/>
            <a:ext cx="876300" cy="1219200"/>
          </a:xfrm>
          <a:prstGeom prst="straightConnector1">
            <a:avLst/>
          </a:prstGeom>
          <a:ln w="76200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 rot="20782883">
            <a:off x="3013281" y="1195175"/>
            <a:ext cx="24621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Trust &amp; Machine boundaries</a:t>
            </a:r>
            <a:endParaRPr lang="en-US" dirty="0"/>
          </a:p>
        </p:txBody>
      </p:sp>
      <p:sp>
        <p:nvSpPr>
          <p:cNvPr id="22" name="Freeform 21"/>
          <p:cNvSpPr/>
          <p:nvPr/>
        </p:nvSpPr>
        <p:spPr>
          <a:xfrm rot="17074993">
            <a:off x="3886289" y="2988027"/>
            <a:ext cx="3090292" cy="1916935"/>
          </a:xfrm>
          <a:custGeom>
            <a:avLst/>
            <a:gdLst>
              <a:gd name="connsiteX0" fmla="*/ 0 w 7711807"/>
              <a:gd name="connsiteY0" fmla="*/ 1916935 h 1916935"/>
              <a:gd name="connsiteX1" fmla="*/ 3778786 w 7711807"/>
              <a:gd name="connsiteY1" fmla="*/ 264405 h 1916935"/>
              <a:gd name="connsiteX2" fmla="*/ 7711807 w 7711807"/>
              <a:gd name="connsiteY2" fmla="*/ 330506 h 1916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11807" h="1916935">
                <a:moveTo>
                  <a:pt x="0" y="1916935"/>
                </a:moveTo>
                <a:cubicBezTo>
                  <a:pt x="1246742" y="1222872"/>
                  <a:pt x="2493485" y="528810"/>
                  <a:pt x="3778786" y="264405"/>
                </a:cubicBezTo>
                <a:cubicBezTo>
                  <a:pt x="5064087" y="0"/>
                  <a:pt x="7493306" y="411297"/>
                  <a:pt x="7711807" y="330506"/>
                </a:cubicBezTo>
              </a:path>
            </a:pathLst>
          </a:cu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 22"/>
          <p:cNvSpPr/>
          <p:nvPr/>
        </p:nvSpPr>
        <p:spPr>
          <a:xfrm>
            <a:off x="0" y="1295400"/>
            <a:ext cx="7711807" cy="2174913"/>
          </a:xfrm>
          <a:custGeom>
            <a:avLst/>
            <a:gdLst>
              <a:gd name="connsiteX0" fmla="*/ 0 w 7711807"/>
              <a:gd name="connsiteY0" fmla="*/ 1685580 h 1685580"/>
              <a:gd name="connsiteX1" fmla="*/ 2765234 w 7711807"/>
              <a:gd name="connsiteY1" fmla="*/ 716096 h 1685580"/>
              <a:gd name="connsiteX2" fmla="*/ 7711807 w 7711807"/>
              <a:gd name="connsiteY2" fmla="*/ 0 h 1685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11807" h="1685580">
                <a:moveTo>
                  <a:pt x="0" y="1685580"/>
                </a:moveTo>
                <a:cubicBezTo>
                  <a:pt x="739966" y="1341303"/>
                  <a:pt x="1479933" y="997026"/>
                  <a:pt x="2765234" y="716096"/>
                </a:cubicBezTo>
                <a:cubicBezTo>
                  <a:pt x="4050535" y="435166"/>
                  <a:pt x="6835966" y="34887"/>
                  <a:pt x="7711807" y="0"/>
                </a:cubicBezTo>
              </a:path>
            </a:pathLst>
          </a:cu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6200" y="1482687"/>
            <a:ext cx="7711807" cy="2174913"/>
          </a:xfrm>
          <a:custGeom>
            <a:avLst/>
            <a:gdLst>
              <a:gd name="connsiteX0" fmla="*/ 0 w 7711807"/>
              <a:gd name="connsiteY0" fmla="*/ 1685580 h 1685580"/>
              <a:gd name="connsiteX1" fmla="*/ 2765234 w 7711807"/>
              <a:gd name="connsiteY1" fmla="*/ 716096 h 1685580"/>
              <a:gd name="connsiteX2" fmla="*/ 7711807 w 7711807"/>
              <a:gd name="connsiteY2" fmla="*/ 0 h 1685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11807" h="1685580">
                <a:moveTo>
                  <a:pt x="0" y="1685580"/>
                </a:moveTo>
                <a:cubicBezTo>
                  <a:pt x="739966" y="1341303"/>
                  <a:pt x="1479933" y="997026"/>
                  <a:pt x="2765234" y="716096"/>
                </a:cubicBezTo>
                <a:cubicBezTo>
                  <a:pt x="4050535" y="435166"/>
                  <a:pt x="6835966" y="34887"/>
                  <a:pt x="7711807" y="0"/>
                </a:cubicBezTo>
              </a:path>
            </a:pathLst>
          </a:cu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953000" y="5715000"/>
            <a:ext cx="24621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Trust boundary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Visitor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Problem: encapsulating an operation across related objects (e.g. hierarchy), but we want authorization</a:t>
            </a:r>
          </a:p>
          <a:p>
            <a:endParaRPr lang="en-US" dirty="0" smtClean="0"/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Visitor pattern, but with credentials</a:t>
            </a:r>
          </a:p>
          <a:p>
            <a:pPr lvl="1"/>
            <a:r>
              <a:rPr lang="en-US" dirty="0" smtClean="0"/>
              <a:t>The visited objects get to choose their credential level, not the visitor</a:t>
            </a:r>
          </a:p>
          <a:p>
            <a:endParaRPr lang="en-US" dirty="0" smtClean="0"/>
          </a:p>
          <a:p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Authorization is done in visited, not the visitors</a:t>
            </a:r>
          </a:p>
          <a:p>
            <a:pPr lvl="1"/>
            <a:r>
              <a:rPr lang="en-US" dirty="0" smtClean="0"/>
              <a:t>Some visited objects can choose to never be visited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e.g. </a:t>
            </a:r>
            <a:r>
              <a:rPr lang="en-US" dirty="0" err="1" smtClean="0"/>
              <a:t>CIAOrganization</a:t>
            </a:r>
            <a:r>
              <a:rPr lang="en-US" dirty="0" smtClean="0"/>
              <a:t>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  <a:solidFill>
            <a:schemeClr val="tx2"/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interface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</a:rPr>
              <a:t>IVisitable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pPr>
              <a:buNone/>
            </a:pPr>
            <a:r>
              <a:rPr lang="fr-FR" sz="2000" b="1" dirty="0" smtClean="0">
                <a:solidFill>
                  <a:srgbClr val="7F0055"/>
                </a:solidFill>
                <a:latin typeface="Consolas"/>
              </a:rPr>
              <a:t>	public</a:t>
            </a:r>
            <a:r>
              <a:rPr lang="fr-FR" sz="2000" b="1" dirty="0" smtClean="0">
                <a:solidFill>
                  <a:srgbClr val="000000"/>
                </a:solidFill>
                <a:latin typeface="Consolas"/>
              </a:rPr>
              <a:t> &lt;T&gt; T </a:t>
            </a:r>
            <a:r>
              <a:rPr lang="fr-FR" sz="2000" b="1" dirty="0" err="1" smtClean="0">
                <a:solidFill>
                  <a:srgbClr val="000000"/>
                </a:solidFill>
                <a:latin typeface="Consolas"/>
              </a:rPr>
              <a:t>accept</a:t>
            </a:r>
            <a:r>
              <a:rPr lang="fr-FR" sz="20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fr-FR" sz="2000" b="1" dirty="0" err="1" smtClean="0">
                <a:solidFill>
                  <a:srgbClr val="000000"/>
                </a:solidFill>
                <a:latin typeface="Consolas"/>
              </a:rPr>
              <a:t>IVisitor</a:t>
            </a:r>
            <a:r>
              <a:rPr lang="fr-FR" sz="2000" b="1" dirty="0" smtClean="0">
                <a:solidFill>
                  <a:srgbClr val="000000"/>
                </a:solidFill>
                <a:latin typeface="Consolas"/>
              </a:rPr>
              <a:t>&lt;T&gt; </a:t>
            </a:r>
            <a:r>
              <a:rPr lang="fr-FR" sz="2000" b="1" dirty="0" err="1" smtClean="0">
                <a:solidFill>
                  <a:srgbClr val="000000"/>
                </a:solidFill>
                <a:latin typeface="Consolas"/>
              </a:rPr>
              <a:t>visitor</a:t>
            </a:r>
            <a:r>
              <a:rPr lang="fr-FR" sz="2000" b="1" dirty="0" smtClean="0">
                <a:solidFill>
                  <a:srgbClr val="000000"/>
                </a:solidFill>
                <a:latin typeface="Consolas"/>
              </a:rPr>
              <a:t>, Clearance </a:t>
            </a:r>
            <a:r>
              <a:rPr lang="fr-FR" sz="2000" b="1" dirty="0" smtClean="0">
                <a:solidFill>
                  <a:srgbClr val="000000"/>
                </a:solidFill>
                <a:highlight>
                  <a:srgbClr val="F0D8A8"/>
                </a:highlight>
                <a:latin typeface="Consolas"/>
              </a:rPr>
              <a:t>c);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}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 </a:t>
            </a:r>
          </a:p>
          <a:p>
            <a:pPr>
              <a:buNone/>
            </a:pPr>
            <a:endParaRPr lang="en-US" sz="2000" b="1" dirty="0" smtClean="0">
              <a:solidFill>
                <a:srgbClr val="7F0055"/>
              </a:solidFill>
              <a:latin typeface="Consolas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interface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</a:rPr>
              <a:t>IVisitor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&lt;T&gt; {</a:t>
            </a:r>
          </a:p>
          <a:p>
            <a:pPr>
              <a:buNone/>
            </a:pPr>
            <a:r>
              <a:rPr lang="fr-FR" sz="2000" b="1" dirty="0" smtClean="0">
                <a:solidFill>
                  <a:srgbClr val="7F0055"/>
                </a:solidFill>
                <a:latin typeface="Consolas"/>
              </a:rPr>
              <a:t>	public</a:t>
            </a:r>
            <a:r>
              <a:rPr lang="fr-FR" sz="2000" b="1" dirty="0" smtClean="0">
                <a:solidFill>
                  <a:srgbClr val="000000"/>
                </a:solidFill>
                <a:latin typeface="Consolas"/>
              </a:rPr>
              <a:t> &lt;T&gt; T </a:t>
            </a:r>
            <a:r>
              <a:rPr lang="fr-FR" sz="2000" b="1" dirty="0" err="1" smtClean="0">
                <a:solidFill>
                  <a:srgbClr val="000000"/>
                </a:solidFill>
                <a:latin typeface="Consolas"/>
              </a:rPr>
              <a:t>visit</a:t>
            </a:r>
            <a:r>
              <a:rPr lang="fr-FR" sz="20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fr-FR" sz="2000" b="1" dirty="0" err="1" smtClean="0">
                <a:solidFill>
                  <a:srgbClr val="000000"/>
                </a:solidFill>
                <a:latin typeface="Consolas"/>
              </a:rPr>
              <a:t>Director</a:t>
            </a:r>
            <a:r>
              <a:rPr lang="fr-FR" sz="2000" b="1" dirty="0" smtClean="0">
                <a:solidFill>
                  <a:srgbClr val="000000"/>
                </a:solidFill>
                <a:latin typeface="Consolas"/>
              </a:rPr>
              <a:t> d);</a:t>
            </a:r>
          </a:p>
          <a:p>
            <a:pPr>
              <a:buNone/>
            </a:pPr>
            <a:r>
              <a:rPr lang="fr-FR" sz="2000" b="1" dirty="0" smtClean="0">
                <a:solidFill>
                  <a:srgbClr val="7F0055"/>
                </a:solidFill>
                <a:latin typeface="Consolas"/>
              </a:rPr>
              <a:t>	public</a:t>
            </a:r>
            <a:r>
              <a:rPr lang="fr-FR" sz="2000" b="1" dirty="0" smtClean="0">
                <a:solidFill>
                  <a:srgbClr val="000000"/>
                </a:solidFill>
                <a:latin typeface="Consolas"/>
              </a:rPr>
              <a:t> &lt;T&gt; T </a:t>
            </a:r>
            <a:r>
              <a:rPr lang="fr-FR" sz="2000" b="1" dirty="0" err="1" smtClean="0">
                <a:solidFill>
                  <a:srgbClr val="000000"/>
                </a:solidFill>
                <a:latin typeface="Consolas"/>
              </a:rPr>
              <a:t>visit</a:t>
            </a:r>
            <a:r>
              <a:rPr lang="fr-FR" sz="2000" b="1" dirty="0" smtClean="0">
                <a:solidFill>
                  <a:srgbClr val="000000"/>
                </a:solidFill>
                <a:latin typeface="Consolas"/>
              </a:rPr>
              <a:t>(Manager m);</a:t>
            </a:r>
          </a:p>
          <a:p>
            <a:pPr>
              <a:buNone/>
            </a:pPr>
            <a:r>
              <a:rPr lang="fr-FR" sz="2000" b="1" dirty="0" smtClean="0">
                <a:solidFill>
                  <a:srgbClr val="7F0055"/>
                </a:solidFill>
                <a:latin typeface="Consolas"/>
              </a:rPr>
              <a:t>	public</a:t>
            </a:r>
            <a:r>
              <a:rPr lang="fr-FR" sz="2000" b="1" dirty="0" smtClean="0">
                <a:solidFill>
                  <a:srgbClr val="000000"/>
                </a:solidFill>
                <a:latin typeface="Consolas"/>
              </a:rPr>
              <a:t> &lt;T&gt; T </a:t>
            </a:r>
            <a:r>
              <a:rPr lang="fr-FR" sz="2000" b="1" dirty="0" err="1" smtClean="0">
                <a:solidFill>
                  <a:srgbClr val="000000"/>
                </a:solidFill>
                <a:latin typeface="Consolas"/>
              </a:rPr>
              <a:t>visit</a:t>
            </a:r>
            <a:r>
              <a:rPr lang="fr-FR" sz="20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fr-FR" sz="2000" b="1" dirty="0" err="1" smtClean="0">
                <a:solidFill>
                  <a:srgbClr val="000000"/>
                </a:solidFill>
                <a:latin typeface="Consolas"/>
              </a:rPr>
              <a:t>Technician</a:t>
            </a:r>
            <a:r>
              <a:rPr lang="fr-FR" sz="2000" b="1" dirty="0" smtClean="0">
                <a:solidFill>
                  <a:srgbClr val="000000"/>
                </a:solidFill>
                <a:latin typeface="Consolas"/>
              </a:rPr>
              <a:t> t);</a:t>
            </a:r>
          </a:p>
          <a:p>
            <a:pPr>
              <a:buNone/>
            </a:pPr>
            <a:r>
              <a:rPr lang="fr-FR" sz="2000" b="1" dirty="0" smtClean="0">
                <a:solidFill>
                  <a:srgbClr val="7F0055"/>
                </a:solidFill>
                <a:latin typeface="Consolas"/>
              </a:rPr>
              <a:t>	public</a:t>
            </a:r>
            <a:r>
              <a:rPr lang="fr-FR" sz="2000" b="1" dirty="0" smtClean="0">
                <a:solidFill>
                  <a:srgbClr val="000000"/>
                </a:solidFill>
                <a:latin typeface="Consolas"/>
              </a:rPr>
              <a:t> &lt;T&gt; T </a:t>
            </a:r>
            <a:r>
              <a:rPr lang="fr-FR" sz="2000" b="1" dirty="0" err="1" smtClean="0">
                <a:solidFill>
                  <a:srgbClr val="000000"/>
                </a:solidFill>
                <a:latin typeface="Consolas"/>
              </a:rPr>
              <a:t>visit</a:t>
            </a:r>
            <a:r>
              <a:rPr lang="fr-FR" sz="20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fr-FR" sz="2000" b="1" dirty="0" err="1" smtClean="0">
                <a:solidFill>
                  <a:srgbClr val="000000"/>
                </a:solidFill>
                <a:latin typeface="Consolas"/>
              </a:rPr>
              <a:t>Spy</a:t>
            </a:r>
            <a:r>
              <a:rPr lang="fr-FR" sz="2000" b="1" dirty="0" smtClean="0">
                <a:solidFill>
                  <a:srgbClr val="000000"/>
                </a:solidFill>
                <a:latin typeface="Consolas"/>
              </a:rPr>
              <a:t> s);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pPr>
              <a:buNone/>
            </a:pPr>
            <a:endParaRPr lang="en-US" sz="2000" dirty="0" smtClean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3F7F5F"/>
                </a:solidFill>
                <a:latin typeface="Consolas"/>
              </a:rPr>
              <a:t>//usage: </a:t>
            </a:r>
          </a:p>
          <a:p>
            <a:pPr>
              <a:buNone/>
            </a:pPr>
            <a:r>
              <a:rPr lang="en-US" sz="2000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2000" dirty="0" err="1" smtClean="0">
                <a:solidFill>
                  <a:srgbClr val="3F7F5F"/>
                </a:solidFill>
                <a:latin typeface="Consolas"/>
              </a:rPr>
              <a:t>director.accept</a:t>
            </a:r>
            <a:r>
              <a:rPr lang="en-US" sz="2000" dirty="0" smtClean="0">
                <a:solidFill>
                  <a:srgbClr val="3F7F5F"/>
                </a:solidFill>
                <a:latin typeface="Consolas"/>
              </a:rPr>
              <a:t>(new </a:t>
            </a:r>
            <a:r>
              <a:rPr lang="en-US" sz="2000" dirty="0" err="1" smtClean="0">
                <a:solidFill>
                  <a:srgbClr val="3F7F5F"/>
                </a:solidFill>
                <a:latin typeface="Consolas"/>
              </a:rPr>
              <a:t>AuditTravelVisitor</a:t>
            </a:r>
            <a:r>
              <a:rPr lang="en-US" sz="2000" dirty="0" smtClean="0">
                <a:solidFill>
                  <a:srgbClr val="3F7F5F"/>
                </a:solidFill>
                <a:latin typeface="Consolas"/>
              </a:rPr>
              <a:t>(), clearance);</a:t>
            </a:r>
            <a:endParaRPr lang="en-US" sz="20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e.g. </a:t>
            </a:r>
            <a:r>
              <a:rPr lang="en-US" dirty="0" err="1" smtClean="0"/>
              <a:t>CIAOrganization</a:t>
            </a:r>
            <a:r>
              <a:rPr lang="en-US" dirty="0" smtClean="0"/>
              <a:t>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638800"/>
          </a:xfrm>
          <a:solidFill>
            <a:schemeClr val="tx2"/>
          </a:solidFill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72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7200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 Technician </a:t>
            </a:r>
            <a:r>
              <a:rPr lang="en-US" sz="7200" b="1" dirty="0" smtClean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7200" b="1" dirty="0" err="1" smtClean="0">
                <a:solidFill>
                  <a:srgbClr val="000000"/>
                </a:solidFill>
                <a:latin typeface="Consolas"/>
              </a:rPr>
              <a:t>IVisitable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pPr>
              <a:buNone/>
            </a:pPr>
            <a:r>
              <a:rPr lang="fr-FR" sz="7200" b="1" dirty="0" smtClean="0">
                <a:solidFill>
                  <a:srgbClr val="7F0055"/>
                </a:solidFill>
                <a:latin typeface="Consolas"/>
              </a:rPr>
              <a:t>	public</a:t>
            </a:r>
            <a:r>
              <a:rPr lang="fr-FR" sz="7200" b="1" dirty="0" smtClean="0">
                <a:solidFill>
                  <a:srgbClr val="000000"/>
                </a:solidFill>
                <a:latin typeface="Consolas"/>
              </a:rPr>
              <a:t> &lt;T&gt; T </a:t>
            </a:r>
            <a:r>
              <a:rPr lang="fr-FR" sz="7200" b="1" dirty="0" err="1" smtClean="0">
                <a:solidFill>
                  <a:srgbClr val="000000"/>
                </a:solidFill>
                <a:latin typeface="Consolas"/>
              </a:rPr>
              <a:t>accept</a:t>
            </a:r>
            <a:r>
              <a:rPr lang="fr-FR" sz="72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fr-FR" sz="7200" b="1" dirty="0" err="1" smtClean="0">
                <a:solidFill>
                  <a:srgbClr val="000000"/>
                </a:solidFill>
                <a:latin typeface="Consolas"/>
              </a:rPr>
              <a:t>IVisitor</a:t>
            </a:r>
            <a:r>
              <a:rPr lang="fr-FR" sz="7200" b="1" dirty="0" smtClean="0">
                <a:solidFill>
                  <a:srgbClr val="000000"/>
                </a:solidFill>
                <a:latin typeface="Consolas"/>
              </a:rPr>
              <a:t>&lt;T&gt; </a:t>
            </a:r>
            <a:r>
              <a:rPr lang="fr-FR" sz="7200" b="1" dirty="0" err="1" smtClean="0">
                <a:solidFill>
                  <a:srgbClr val="000000"/>
                </a:solidFill>
                <a:latin typeface="Consolas"/>
              </a:rPr>
              <a:t>visitor</a:t>
            </a:r>
            <a:r>
              <a:rPr lang="fr-FR" sz="7200" b="1" dirty="0" smtClean="0">
                <a:solidFill>
                  <a:srgbClr val="000000"/>
                </a:solidFill>
                <a:latin typeface="Consolas"/>
              </a:rPr>
              <a:t>, Clearance c) {</a:t>
            </a:r>
          </a:p>
          <a:p>
            <a:pPr>
              <a:buNone/>
            </a:pPr>
            <a:r>
              <a:rPr lang="en-US" sz="7200" b="1" dirty="0" smtClean="0">
                <a:solidFill>
                  <a:srgbClr val="7F0055"/>
                </a:solidFill>
                <a:latin typeface="Consolas"/>
              </a:rPr>
              <a:t>		return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7200" b="1" dirty="0" err="1" smtClean="0">
                <a:solidFill>
                  <a:srgbClr val="000000"/>
                </a:solidFill>
                <a:latin typeface="Consolas"/>
              </a:rPr>
              <a:t>visitor.visit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7200" b="1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);</a:t>
            </a:r>
            <a:r>
              <a:rPr lang="en-US" sz="7200" b="1" dirty="0" smtClean="0">
                <a:solidFill>
                  <a:srgbClr val="3F7F5F"/>
                </a:solidFill>
                <a:latin typeface="Consolas"/>
              </a:rPr>
              <a:t>// always visit</a:t>
            </a:r>
          </a:p>
          <a:p>
            <a:pPr>
              <a:buNone/>
            </a:pPr>
            <a:r>
              <a:rPr lang="en-US" sz="7200" dirty="0" smtClean="0">
                <a:solidFill>
                  <a:srgbClr val="000000"/>
                </a:solidFill>
                <a:latin typeface="Consolas"/>
              </a:rPr>
              <a:t>	}</a:t>
            </a:r>
          </a:p>
          <a:p>
            <a:pPr>
              <a:buNone/>
            </a:pPr>
            <a:r>
              <a:rPr lang="en-US" sz="7200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pPr>
              <a:buNone/>
            </a:pPr>
            <a:r>
              <a:rPr lang="en-US" sz="72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7200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sz="7200" b="1" dirty="0" smtClean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7200" b="1" dirty="0" err="1" smtClean="0">
                <a:solidFill>
                  <a:srgbClr val="000000"/>
                </a:solidFill>
                <a:latin typeface="Consolas"/>
              </a:rPr>
              <a:t>IVisitable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pPr>
              <a:buNone/>
            </a:pPr>
            <a:r>
              <a:rPr lang="fr-FR" sz="7200" b="1" dirty="0" smtClean="0">
                <a:solidFill>
                  <a:srgbClr val="7F0055"/>
                </a:solidFill>
                <a:latin typeface="Consolas"/>
              </a:rPr>
              <a:t>	public</a:t>
            </a:r>
            <a:r>
              <a:rPr lang="fr-FR" sz="7200" b="1" dirty="0" smtClean="0">
                <a:solidFill>
                  <a:srgbClr val="000000"/>
                </a:solidFill>
                <a:latin typeface="Consolas"/>
              </a:rPr>
              <a:t> &lt;T&gt; T </a:t>
            </a:r>
            <a:r>
              <a:rPr lang="fr-FR" sz="7200" b="1" dirty="0" err="1" smtClean="0">
                <a:solidFill>
                  <a:srgbClr val="000000"/>
                </a:solidFill>
                <a:latin typeface="Consolas"/>
              </a:rPr>
              <a:t>accept</a:t>
            </a:r>
            <a:r>
              <a:rPr lang="fr-FR" sz="72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fr-FR" sz="7200" b="1" dirty="0" err="1" smtClean="0">
                <a:solidFill>
                  <a:srgbClr val="000000"/>
                </a:solidFill>
                <a:latin typeface="Consolas"/>
              </a:rPr>
              <a:t>IVisitor</a:t>
            </a:r>
            <a:r>
              <a:rPr lang="fr-FR" sz="7200" b="1" dirty="0" smtClean="0">
                <a:solidFill>
                  <a:srgbClr val="000000"/>
                </a:solidFill>
                <a:latin typeface="Consolas"/>
              </a:rPr>
              <a:t>&lt;T&gt; </a:t>
            </a:r>
            <a:r>
              <a:rPr lang="fr-FR" sz="7200" b="1" dirty="0" err="1" smtClean="0">
                <a:solidFill>
                  <a:srgbClr val="000000"/>
                </a:solidFill>
                <a:latin typeface="Consolas"/>
              </a:rPr>
              <a:t>visitor</a:t>
            </a:r>
            <a:r>
              <a:rPr lang="fr-FR" sz="7200" b="1" dirty="0" smtClean="0">
                <a:solidFill>
                  <a:srgbClr val="000000"/>
                </a:solidFill>
                <a:latin typeface="Consolas"/>
              </a:rPr>
              <a:t>, Clearance c) {</a:t>
            </a:r>
          </a:p>
          <a:p>
            <a:pPr>
              <a:buNone/>
            </a:pPr>
            <a:r>
              <a:rPr lang="en-US" sz="7200" b="1" dirty="0" smtClean="0">
                <a:solidFill>
                  <a:srgbClr val="7F0055"/>
                </a:solidFill>
                <a:latin typeface="Consolas"/>
              </a:rPr>
              <a:t>		if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7200" b="1" dirty="0" err="1" smtClean="0">
                <a:solidFill>
                  <a:srgbClr val="000000"/>
                </a:solidFill>
                <a:latin typeface="Consolas"/>
              </a:rPr>
              <a:t>c.hasClearance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7200" b="1" dirty="0" smtClean="0">
                <a:solidFill>
                  <a:srgbClr val="2A00FF"/>
                </a:solidFill>
                <a:latin typeface="Consolas"/>
              </a:rPr>
              <a:t>"Secret"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))</a:t>
            </a:r>
          </a:p>
          <a:p>
            <a:pPr>
              <a:buNone/>
            </a:pPr>
            <a:r>
              <a:rPr lang="en-US" sz="7200" b="1" dirty="0" smtClean="0">
                <a:solidFill>
                  <a:srgbClr val="7F0055"/>
                </a:solidFill>
                <a:latin typeface="Consolas"/>
              </a:rPr>
              <a:t>		  return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7200" b="1" dirty="0" err="1" smtClean="0">
                <a:solidFill>
                  <a:srgbClr val="000000"/>
                </a:solidFill>
                <a:latin typeface="Consolas"/>
              </a:rPr>
              <a:t>visitor.visit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7200" b="1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sz="7200" b="1" dirty="0" smtClean="0">
                <a:solidFill>
                  <a:srgbClr val="7F0055"/>
                </a:solidFill>
                <a:latin typeface="Consolas"/>
              </a:rPr>
              <a:t>		else</a:t>
            </a:r>
          </a:p>
          <a:p>
            <a:pPr>
              <a:buNone/>
            </a:pPr>
            <a:r>
              <a:rPr lang="en-US" sz="7200" b="1" dirty="0" smtClean="0">
                <a:solidFill>
                  <a:srgbClr val="7F0055"/>
                </a:solidFill>
                <a:latin typeface="Consolas"/>
              </a:rPr>
              <a:t>		  throw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7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7200" b="1" dirty="0" err="1" smtClean="0">
                <a:solidFill>
                  <a:srgbClr val="000000"/>
                </a:solidFill>
                <a:latin typeface="Consolas"/>
              </a:rPr>
              <a:t>SecurityException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7200" b="1" dirty="0" smtClean="0">
                <a:solidFill>
                  <a:srgbClr val="2A00FF"/>
                </a:solidFill>
                <a:latin typeface="Consolas"/>
              </a:rPr>
              <a:t>"Authorization required"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sz="7200" dirty="0" smtClean="0">
                <a:solidFill>
                  <a:srgbClr val="000000"/>
                </a:solidFill>
                <a:latin typeface="Consolas"/>
              </a:rPr>
              <a:t>	}</a:t>
            </a:r>
          </a:p>
          <a:p>
            <a:pPr>
              <a:buNone/>
            </a:pPr>
            <a:r>
              <a:rPr lang="en-US" sz="72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7200" b="1" dirty="0" smtClean="0">
              <a:solidFill>
                <a:srgbClr val="7F0055"/>
              </a:solidFill>
              <a:latin typeface="Consolas"/>
            </a:endParaRPr>
          </a:p>
          <a:p>
            <a:pPr>
              <a:buNone/>
            </a:pPr>
            <a:r>
              <a:rPr lang="en-US" sz="72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7200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 Spy </a:t>
            </a:r>
            <a:r>
              <a:rPr lang="en-US" sz="7200" b="1" dirty="0" smtClean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7200" b="1" dirty="0" err="1" smtClean="0">
                <a:solidFill>
                  <a:srgbClr val="000000"/>
                </a:solidFill>
                <a:latin typeface="Consolas"/>
              </a:rPr>
              <a:t>IVisitable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pPr>
              <a:buNone/>
            </a:pPr>
            <a:r>
              <a:rPr lang="fr-FR" sz="7200" b="1" dirty="0" smtClean="0">
                <a:solidFill>
                  <a:srgbClr val="7F0055"/>
                </a:solidFill>
                <a:latin typeface="Consolas"/>
              </a:rPr>
              <a:t>	public</a:t>
            </a:r>
            <a:r>
              <a:rPr lang="fr-FR" sz="7200" b="1" dirty="0" smtClean="0">
                <a:solidFill>
                  <a:srgbClr val="000000"/>
                </a:solidFill>
                <a:latin typeface="Consolas"/>
              </a:rPr>
              <a:t> &lt;T&gt; T </a:t>
            </a:r>
            <a:r>
              <a:rPr lang="fr-FR" sz="7200" b="1" dirty="0" err="1" smtClean="0">
                <a:solidFill>
                  <a:srgbClr val="000000"/>
                </a:solidFill>
                <a:latin typeface="Consolas"/>
              </a:rPr>
              <a:t>accept</a:t>
            </a:r>
            <a:r>
              <a:rPr lang="fr-FR" sz="72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fr-FR" sz="7200" b="1" dirty="0" err="1" smtClean="0">
                <a:solidFill>
                  <a:srgbClr val="000000"/>
                </a:solidFill>
                <a:latin typeface="Consolas"/>
              </a:rPr>
              <a:t>IVisitor</a:t>
            </a:r>
            <a:r>
              <a:rPr lang="fr-FR" sz="7200" b="1" dirty="0" smtClean="0">
                <a:solidFill>
                  <a:srgbClr val="000000"/>
                </a:solidFill>
                <a:latin typeface="Consolas"/>
              </a:rPr>
              <a:t>&lt;T&gt; </a:t>
            </a:r>
            <a:r>
              <a:rPr lang="fr-FR" sz="7200" b="1" dirty="0" err="1" smtClean="0">
                <a:solidFill>
                  <a:srgbClr val="000000"/>
                </a:solidFill>
                <a:latin typeface="Consolas"/>
              </a:rPr>
              <a:t>visitor</a:t>
            </a:r>
            <a:r>
              <a:rPr lang="fr-FR" sz="7200" b="1" dirty="0" smtClean="0">
                <a:solidFill>
                  <a:srgbClr val="000000"/>
                </a:solidFill>
                <a:latin typeface="Consolas"/>
              </a:rPr>
              <a:t>, Clearance c) {</a:t>
            </a:r>
          </a:p>
          <a:p>
            <a:pPr>
              <a:buNone/>
            </a:pPr>
            <a:r>
              <a:rPr lang="en-US" sz="7200" dirty="0" smtClean="0">
                <a:solidFill>
                  <a:srgbClr val="3F7F5F"/>
                </a:solidFill>
                <a:latin typeface="Consolas"/>
              </a:rPr>
              <a:t>	  //never visit</a:t>
            </a:r>
          </a:p>
          <a:p>
            <a:pPr>
              <a:buNone/>
            </a:pPr>
            <a:r>
              <a:rPr lang="en-US" sz="7200" b="1" dirty="0" smtClean="0">
                <a:solidFill>
                  <a:srgbClr val="7F0055"/>
                </a:solidFill>
                <a:latin typeface="Consolas"/>
              </a:rPr>
              <a:t>	  throw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7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7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7200" b="1" dirty="0" err="1" smtClean="0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SecurityException</a:t>
            </a:r>
            <a:r>
              <a:rPr lang="en-US" sz="7200" b="1" dirty="0" smtClean="0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(</a:t>
            </a:r>
            <a:r>
              <a:rPr lang="en-US" sz="7200" b="1" dirty="0" smtClean="0">
                <a:solidFill>
                  <a:srgbClr val="2A00FF"/>
                </a:solidFill>
                <a:highlight>
                  <a:srgbClr val="D4D4D4"/>
                </a:highlight>
                <a:latin typeface="Consolas"/>
              </a:rPr>
              <a:t>"Not </a:t>
            </a:r>
            <a:r>
              <a:rPr lang="en-US" sz="7200" b="1" dirty="0" err="1" smtClean="0">
                <a:solidFill>
                  <a:srgbClr val="2A00FF"/>
                </a:solidFill>
                <a:highlight>
                  <a:srgbClr val="D4D4D4"/>
                </a:highlight>
                <a:latin typeface="Consolas"/>
              </a:rPr>
              <a:t>visitable</a:t>
            </a:r>
            <a:r>
              <a:rPr lang="en-US" sz="7200" b="1" dirty="0" smtClean="0">
                <a:solidFill>
                  <a:srgbClr val="2A00FF"/>
                </a:solidFill>
                <a:highlight>
                  <a:srgbClr val="D4D4D4"/>
                </a:highlight>
                <a:latin typeface="Consolas"/>
              </a:rPr>
              <a:t>!"</a:t>
            </a:r>
            <a:r>
              <a:rPr lang="en-US" sz="7200" b="1" dirty="0" smtClean="0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);</a:t>
            </a:r>
          </a:p>
          <a:p>
            <a:pPr>
              <a:buNone/>
            </a:pPr>
            <a:r>
              <a:rPr lang="en-US" sz="7200" dirty="0" smtClean="0">
                <a:solidFill>
                  <a:srgbClr val="000000"/>
                </a:solidFill>
                <a:latin typeface="Consolas"/>
              </a:rPr>
              <a:t>	}</a:t>
            </a:r>
          </a:p>
          <a:p>
            <a:pPr>
              <a:buNone/>
            </a:pPr>
            <a:r>
              <a:rPr lang="en-US" sz="72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7200" b="1" dirty="0" smtClean="0">
              <a:solidFill>
                <a:srgbClr val="7F0055"/>
              </a:solidFill>
              <a:latin typeface="Consolas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Validation Aspect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Problem: input validation is needed on beans (i.e. just getters and setters)</a:t>
            </a:r>
          </a:p>
          <a:p>
            <a:endParaRPr lang="en-US" dirty="0" smtClean="0"/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Use aspect-oriented programming to provide input validation on all setters</a:t>
            </a:r>
          </a:p>
          <a:p>
            <a:pPr lvl="1"/>
            <a:r>
              <a:rPr lang="en-US" dirty="0" smtClean="0"/>
              <a:t>New method? Validation is already called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Intent</a:t>
            </a:r>
          </a:p>
          <a:p>
            <a:pPr lvl="1"/>
            <a:r>
              <a:rPr lang="en-US" dirty="0" smtClean="0"/>
              <a:t>With unit testing, forces the developer to come up with the input validation early on</a:t>
            </a:r>
          </a:p>
          <a:p>
            <a:pPr lvl="1"/>
            <a:r>
              <a:rPr lang="en-US" dirty="0" smtClean="0"/>
              <a:t>Encapsulates input validation in one place, without the rest of the system to remember to use it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e.g. Sales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181600"/>
          </a:xfrm>
          <a:solidFill>
            <a:schemeClr val="tx2"/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aspect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SalesInputValidator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pPr>
              <a:buNone/>
            </a:pPr>
            <a:endParaRPr lang="en-US" sz="3200" b="1" dirty="0" smtClean="0">
              <a:solidFill>
                <a:srgbClr val="7F0055"/>
              </a:solidFill>
              <a:latin typeface="Consolas"/>
            </a:endParaRPr>
          </a:p>
          <a:p>
            <a:pPr>
              <a:buNone/>
            </a:pP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pointcut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validate(String </a:t>
            </a:r>
            <a:r>
              <a:rPr lang="en-US" sz="3200" b="1" dirty="0" err="1" smtClean="0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arg</a:t>
            </a:r>
            <a:r>
              <a:rPr lang="en-US" sz="3200" b="1" dirty="0" smtClean="0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):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execution</a:t>
            </a:r>
            <a:r>
              <a:rPr lang="en-US" sz="3200" b="1" dirty="0" smtClean="0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|* </a:t>
            </a:r>
            <a:r>
              <a:rPr lang="en-US" sz="3200" b="1" dirty="0" err="1" smtClean="0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Sale.set</a:t>
            </a:r>
            <a:r>
              <a:rPr lang="en-US" sz="3200" b="1" dirty="0" smtClean="0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*(String) &amp;&amp; </a:t>
            </a:r>
            <a:r>
              <a:rPr lang="en-US" sz="3200" b="1" dirty="0" err="1" smtClean="0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args</a:t>
            </a:r>
            <a:r>
              <a:rPr lang="en-US" sz="3200" b="1" dirty="0" smtClean="0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(</a:t>
            </a:r>
            <a:r>
              <a:rPr lang="en-US" sz="3200" b="1" dirty="0" err="1" smtClean="0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arg</a:t>
            </a:r>
            <a:r>
              <a:rPr lang="en-US" sz="3200" b="1" dirty="0" smtClean="0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)</a:t>
            </a:r>
            <a:endParaRPr lang="en-US" sz="3200" b="1" dirty="0" smtClean="0">
              <a:solidFill>
                <a:srgbClr val="7F0055"/>
              </a:solidFill>
              <a:latin typeface="Consolas"/>
            </a:endParaRPr>
          </a:p>
          <a:p>
            <a:pPr>
              <a:buNone/>
            </a:pPr>
            <a:endParaRPr lang="en-US" sz="3200" b="1" dirty="0" smtClean="0">
              <a:solidFill>
                <a:srgbClr val="7F0055"/>
              </a:solidFill>
              <a:latin typeface="Consolas"/>
            </a:endParaRPr>
          </a:p>
          <a:p>
            <a:pPr>
              <a:buNone/>
            </a:pPr>
            <a:endParaRPr lang="en-US" sz="3200" b="1" dirty="0" smtClean="0">
              <a:solidFill>
                <a:srgbClr val="7F0055"/>
              </a:solidFill>
              <a:latin typeface="Consolas"/>
            </a:endParaRPr>
          </a:p>
          <a:p>
            <a:pPr>
              <a:buNone/>
            </a:pP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	before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(String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arg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): </a:t>
            </a:r>
            <a:r>
              <a:rPr lang="en-US" sz="3200" b="1" dirty="0" smtClean="0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validate(</a:t>
            </a:r>
            <a:r>
              <a:rPr lang="en-US" sz="3200" b="1" dirty="0" err="1" smtClean="0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arg</a:t>
            </a:r>
            <a:r>
              <a:rPr lang="en-US" sz="3200" b="1" dirty="0" smtClean="0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){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 		if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(!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str.matches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b="1" dirty="0" smtClean="0">
                <a:solidFill>
                  <a:srgbClr val="2A00FF"/>
                </a:solidFill>
                <a:latin typeface="Consolas"/>
              </a:rPr>
              <a:t>"[a-</a:t>
            </a:r>
            <a:r>
              <a:rPr lang="en-US" sz="3200" b="1" dirty="0" err="1" smtClean="0">
                <a:solidFill>
                  <a:srgbClr val="2A00FF"/>
                </a:solidFill>
                <a:latin typeface="Consolas"/>
              </a:rPr>
              <a:t>zA</a:t>
            </a:r>
            <a:r>
              <a:rPr lang="en-US" sz="3200" b="1" dirty="0" smtClean="0">
                <a:solidFill>
                  <a:srgbClr val="2A00FF"/>
                </a:solidFill>
                <a:latin typeface="Consolas"/>
              </a:rPr>
              <a:t>-Z]*"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))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			throw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IllegalArgumentException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b="1" dirty="0" smtClean="0">
                <a:solidFill>
                  <a:srgbClr val="2A00FF"/>
                </a:solidFill>
                <a:latin typeface="Consolas"/>
              </a:rPr>
              <a:t>"Input 			not valid"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	}</a:t>
            </a:r>
          </a:p>
          <a:p>
            <a:pPr>
              <a:buNone/>
            </a:pPr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pPr>
              <a:buNone/>
            </a:pPr>
            <a:endParaRPr lang="en-US" sz="3200" dirty="0" smtClean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sale.setProduct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b="1" dirty="0" smtClean="0">
                <a:solidFill>
                  <a:srgbClr val="2A00FF"/>
                </a:solidFill>
                <a:latin typeface="Consolas"/>
              </a:rPr>
              <a:t>“123“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); //exception is thrown here</a:t>
            </a:r>
            <a:endParaRPr lang="en-US" sz="3200" dirty="0" smtClean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185</TotalTime>
  <Words>383</Words>
  <Application>Microsoft Office PowerPoint</Application>
  <PresentationFormat>On-screen Show (4:3)</PresentationFormat>
  <Paragraphs>117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Technic</vt:lpstr>
      <vt:lpstr>Secure Design Patterns</vt:lpstr>
      <vt:lpstr>Key Security Design Principles</vt:lpstr>
      <vt:lpstr>Distrustful Decomposition</vt:lpstr>
      <vt:lpstr>e.g. QMail</vt:lpstr>
      <vt:lpstr>Secure Visitor</vt:lpstr>
      <vt:lpstr>e.g. CIAOrganization Interfaces</vt:lpstr>
      <vt:lpstr>e.g. CIAOrganization Tree</vt:lpstr>
      <vt:lpstr>Input Validation Aspect</vt:lpstr>
      <vt:lpstr>e.g. Sales</vt:lpstr>
      <vt:lpstr>Secure Logger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Meneely</dc:creator>
  <cp:lastModifiedBy>Andy Meneely</cp:lastModifiedBy>
  <cp:revision>58</cp:revision>
  <dcterms:created xsi:type="dcterms:W3CDTF">2011-11-14T18:23:03Z</dcterms:created>
  <dcterms:modified xsi:type="dcterms:W3CDTF">2013-03-20T13:28:04Z</dcterms:modified>
</cp:coreProperties>
</file>