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4"/>
  </p:notesMasterIdLst>
  <p:sldIdLst>
    <p:sldId id="256" r:id="rId2"/>
    <p:sldId id="257" r:id="rId3"/>
    <p:sldId id="271" r:id="rId4"/>
    <p:sldId id="263" r:id="rId5"/>
    <p:sldId id="264" r:id="rId6"/>
    <p:sldId id="265" r:id="rId7"/>
    <p:sldId id="266" r:id="rId8"/>
    <p:sldId id="267" r:id="rId9"/>
    <p:sldId id="269" r:id="rId10"/>
    <p:sldId id="272" r:id="rId11"/>
    <p:sldId id="273" r:id="rId12"/>
    <p:sldId id="27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A12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A3B001-F7FC-41FD-9677-7CEFA6C77C10}" type="datetimeFigureOut">
              <a:rPr lang="en-US" smtClean="0"/>
              <a:pPr/>
              <a:t>3/20/2013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47D876-645D-408E-83B8-A8BD324FDE3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5376A-E8FC-4119-AA17-52DDE1E64A36}" type="datetime1">
              <a:rPr lang="en-US" smtClean="0"/>
              <a:pPr/>
              <a:t>3/20/2013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970F5-4335-40CF-A424-37DB1B981890}" type="datetime1">
              <a:rPr lang="en-US" smtClean="0"/>
              <a:pPr/>
              <a:t>3/20/2013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77048-FB6E-4DEA-8750-46E8BE012585}" type="datetime1">
              <a:rPr lang="en-US" smtClean="0"/>
              <a:pPr/>
              <a:t>3/20/2013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0ED74-EE48-4FA0-8F3D-1CEF02200DC6}" type="datetime1">
              <a:rPr lang="en-US" smtClean="0"/>
              <a:pPr/>
              <a:t>3/20/2013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2BD57-5840-417F-8E90-6758E4F70173}" type="datetime1">
              <a:rPr lang="en-US" smtClean="0"/>
              <a:pPr/>
              <a:t>3/20/2013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7FC34-59E5-4911-8F21-B687F613A485}" type="datetime1">
              <a:rPr lang="en-US" smtClean="0"/>
              <a:pPr/>
              <a:t>3/20/2013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531C9-7934-4CAB-B06C-93A33F67C403}" type="datetime1">
              <a:rPr lang="en-US" smtClean="0"/>
              <a:pPr/>
              <a:t>3/20/2013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D1AE4-B97C-49D2-A0F2-4E68B4D4678C}" type="datetime1">
              <a:rPr lang="en-US" smtClean="0"/>
              <a:pPr/>
              <a:t>3/20/2013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91018-E579-41A2-B9CB-09FB13E182FE}" type="datetime1">
              <a:rPr lang="en-US" smtClean="0"/>
              <a:pPr/>
              <a:t>3/20/2013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6B7F5-4D91-454D-A18A-54A72684D5CC}" type="datetime1">
              <a:rPr lang="en-US" smtClean="0"/>
              <a:pPr/>
              <a:t>3/20/2013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FDC1B103-3E70-411F-9307-C76D56420ADB}" type="datetime1">
              <a:rPr lang="en-US" smtClean="0"/>
              <a:pPr/>
              <a:t>3/20/2013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8CC73FF-C165-4CD1-BDB5-6044E6915AEF}" type="datetime1">
              <a:rPr lang="en-US" smtClean="0"/>
              <a:pPr/>
              <a:t>3/20/2013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Risk-Driven Test Planning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Engineering Secure Software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Bottom-Up Security Test 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Step 1: Write down a lot of tests</a:t>
            </a:r>
          </a:p>
          <a:p>
            <a:pPr lvl="1"/>
            <a:r>
              <a:rPr lang="en-US" dirty="0" smtClean="0"/>
              <a:t>Document it in short form</a:t>
            </a:r>
          </a:p>
          <a:p>
            <a:pPr lvl="1"/>
            <a:r>
              <a:rPr lang="en-US" dirty="0" smtClean="0"/>
              <a:t>Doesn’t have to be complete – just seeds for now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Step 2: Group those tests into various categories</a:t>
            </a:r>
          </a:p>
          <a:p>
            <a:pPr lvl="1"/>
            <a:r>
              <a:rPr lang="en-US" dirty="0" smtClean="0"/>
              <a:t>By assets</a:t>
            </a:r>
          </a:p>
          <a:p>
            <a:pPr lvl="1"/>
            <a:r>
              <a:rPr lang="en-US" dirty="0" smtClean="0"/>
              <a:t>By functionality</a:t>
            </a:r>
          </a:p>
          <a:p>
            <a:pPr lvl="1"/>
            <a:r>
              <a:rPr lang="en-US" dirty="0" smtClean="0"/>
              <a:t>By CIA consequences</a:t>
            </a:r>
          </a:p>
          <a:p>
            <a:pPr lvl="1"/>
            <a:r>
              <a:rPr lang="en-US" dirty="0" smtClean="0"/>
              <a:t>By what your team requires to run the test</a:t>
            </a:r>
          </a:p>
          <a:p>
            <a:pPr lvl="1"/>
            <a:r>
              <a:rPr lang="en-US" dirty="0" smtClean="0"/>
              <a:t>etc.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Step 3: Revise the categories as a group</a:t>
            </a:r>
          </a:p>
          <a:p>
            <a:pPr lvl="1"/>
            <a:r>
              <a:rPr lang="en-US" dirty="0" smtClean="0"/>
              <a:t>Missing groups?</a:t>
            </a:r>
          </a:p>
          <a:p>
            <a:pPr lvl="1"/>
            <a:r>
              <a:rPr lang="en-US" dirty="0" smtClean="0"/>
              <a:t>Missing tests in a group?</a:t>
            </a:r>
          </a:p>
          <a:p>
            <a:endParaRPr lang="en-US" dirty="0" smtClean="0"/>
          </a:p>
          <a:p>
            <a:r>
              <a:rPr lang="en-US" dirty="0" smtClean="0"/>
              <a:t>Step 4: Add more tests to each category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Benefits and Drawbacks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724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Top-down security test planning</a:t>
            </a:r>
          </a:p>
          <a:p>
            <a:pPr lvl="1"/>
            <a:r>
              <a:rPr lang="en-US" dirty="0" smtClean="0"/>
              <a:t>Benefit: tied to specific goals</a:t>
            </a:r>
          </a:p>
          <a:p>
            <a:pPr lvl="1"/>
            <a:r>
              <a:rPr lang="en-US" dirty="0" smtClean="0"/>
              <a:t>Drawback: incomplete within the categories</a:t>
            </a:r>
          </a:p>
          <a:p>
            <a:pPr lvl="2"/>
            <a:r>
              <a:rPr lang="en-US" dirty="0" smtClean="0"/>
              <a:t>“Just to check it off the list” syndrome</a:t>
            </a:r>
          </a:p>
          <a:p>
            <a:pPr lvl="2"/>
            <a:r>
              <a:rPr lang="en-US" dirty="0" smtClean="0"/>
              <a:t>Miss out on planning for really creative tests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Bottom-up security test planning</a:t>
            </a:r>
          </a:p>
          <a:p>
            <a:pPr lvl="1"/>
            <a:r>
              <a:rPr lang="en-US" dirty="0" smtClean="0"/>
              <a:t>Benefit: gives you freedom to write your best tests immediately</a:t>
            </a:r>
          </a:p>
          <a:p>
            <a:pPr lvl="1"/>
            <a:r>
              <a:rPr lang="en-US" dirty="0" smtClean="0"/>
              <a:t>Drawbacks: easy to miss stuff</a:t>
            </a:r>
          </a:p>
          <a:p>
            <a:pPr lvl="2"/>
            <a:r>
              <a:rPr lang="en-US" dirty="0" smtClean="0"/>
              <a:t>Entire goals/categories/assets can get missed</a:t>
            </a:r>
          </a:p>
          <a:p>
            <a:pPr lvl="2"/>
            <a:r>
              <a:rPr lang="en-US" dirty="0" smtClean="0"/>
              <a:t>Without proper grouping it disintegrates into your “bag of tricks”</a:t>
            </a:r>
          </a:p>
          <a:p>
            <a:pPr lvl="2"/>
            <a:r>
              <a:rPr lang="en-US" dirty="0" smtClean="0"/>
              <a:t>Requires security expertise in the first place</a:t>
            </a:r>
          </a:p>
          <a:p>
            <a:pPr lvl="2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12-Minute Test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Bottom-up test planning activity for today</a:t>
            </a:r>
          </a:p>
          <a:p>
            <a:endParaRPr lang="en-US" dirty="0" smtClean="0"/>
          </a:p>
          <a:p>
            <a:r>
              <a:rPr lang="en-US" dirty="0" smtClean="0"/>
              <a:t>Make a </a:t>
            </a:r>
            <a:r>
              <a:rPr lang="en-US" dirty="0" err="1" smtClean="0"/>
              <a:t>GoogleDoc</a:t>
            </a:r>
            <a:r>
              <a:rPr lang="en-US" dirty="0" smtClean="0"/>
              <a:t> called “Test Planning”</a:t>
            </a:r>
          </a:p>
          <a:p>
            <a:pPr lvl="1"/>
            <a:r>
              <a:rPr lang="en-US" dirty="0" smtClean="0"/>
              <a:t>Everyone at your table will be editing this doc simultaneously</a:t>
            </a:r>
          </a:p>
          <a:p>
            <a:pPr lvl="2"/>
            <a:r>
              <a:rPr lang="en-US" dirty="0" smtClean="0"/>
              <a:t>So give everyone access</a:t>
            </a:r>
          </a:p>
          <a:p>
            <a:pPr lvl="2"/>
            <a:r>
              <a:rPr lang="en-US" dirty="0" smtClean="0"/>
              <a:t>Make some whitespace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Instructor will give you a well-known software system</a:t>
            </a:r>
          </a:p>
          <a:p>
            <a:pPr lvl="1"/>
            <a:r>
              <a:rPr lang="en-US" b="1" dirty="0" smtClean="0"/>
              <a:t>5 minutes</a:t>
            </a:r>
            <a:r>
              <a:rPr lang="en-US" dirty="0" smtClean="0"/>
              <a:t>: individually, everyone write down as many security tests as you can think of</a:t>
            </a:r>
          </a:p>
          <a:p>
            <a:pPr lvl="1"/>
            <a:r>
              <a:rPr lang="en-US" b="1" dirty="0" smtClean="0"/>
              <a:t>7 minutes</a:t>
            </a:r>
            <a:r>
              <a:rPr lang="en-US" dirty="0" smtClean="0"/>
              <a:t>: as a team, edit them together, categorize them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We will do several of these, as time allows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724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Beyond assessment </a:t>
            </a:r>
          </a:p>
          <a:p>
            <a:pPr lvl="1"/>
            <a:r>
              <a:rPr lang="en-US" dirty="0" smtClean="0"/>
              <a:t>Assess: Enumerate, Prioritize, Discuss</a:t>
            </a:r>
          </a:p>
          <a:p>
            <a:pPr lvl="1"/>
            <a:r>
              <a:rPr lang="en-US" dirty="0" smtClean="0"/>
              <a:t>Manage: Act on those discussions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Mitigate risk</a:t>
            </a:r>
          </a:p>
          <a:p>
            <a:pPr lvl="1"/>
            <a:r>
              <a:rPr lang="en-US" dirty="0" smtClean="0"/>
              <a:t>Every risk has a mitigation</a:t>
            </a:r>
          </a:p>
          <a:p>
            <a:pPr lvl="1"/>
            <a:r>
              <a:rPr lang="en-US" dirty="0" smtClean="0"/>
              <a:t>Plan, plan, plan</a:t>
            </a:r>
          </a:p>
          <a:p>
            <a:pPr lvl="1"/>
            <a:r>
              <a:rPr lang="en-US" dirty="0" smtClean="0"/>
              <a:t>Know the limitations of your solution</a:t>
            </a:r>
          </a:p>
          <a:p>
            <a:endParaRPr lang="en-US" dirty="0" smtClean="0"/>
          </a:p>
          <a:p>
            <a:r>
              <a:rPr lang="en-US" dirty="0" smtClean="0"/>
              <a:t>Track risk</a:t>
            </a:r>
          </a:p>
          <a:p>
            <a:pPr lvl="1"/>
            <a:r>
              <a:rPr lang="en-US" dirty="0" smtClean="0"/>
              <a:t>Effective mitigations?</a:t>
            </a:r>
          </a:p>
          <a:p>
            <a:pPr lvl="1"/>
            <a:r>
              <a:rPr lang="en-US" dirty="0" smtClean="0"/>
              <a:t>Increased p(exploit)?</a:t>
            </a:r>
          </a:p>
          <a:p>
            <a:pPr lvl="1"/>
            <a:r>
              <a:rPr lang="en-US" dirty="0" smtClean="0"/>
              <a:t>Increased asset value?</a:t>
            </a:r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 smtClean="0"/>
              <a:t>© 2011-2012 Andrew Meneely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Top-Down Test 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Start with the broad analysis of the domain</a:t>
            </a:r>
          </a:p>
          <a:p>
            <a:pPr lvl="1"/>
            <a:r>
              <a:rPr lang="en-US" dirty="0" smtClean="0"/>
              <a:t>Goals</a:t>
            </a:r>
          </a:p>
          <a:p>
            <a:pPr lvl="1"/>
            <a:r>
              <a:rPr lang="en-US" dirty="0" smtClean="0"/>
              <a:t>Assets</a:t>
            </a:r>
          </a:p>
          <a:p>
            <a:pPr lvl="1"/>
            <a:r>
              <a:rPr lang="en-US" dirty="0" smtClean="0"/>
              <a:t>Top-down analysis (“forest-level”)</a:t>
            </a:r>
          </a:p>
          <a:p>
            <a:endParaRPr lang="en-US" dirty="0" smtClean="0"/>
          </a:p>
          <a:p>
            <a:r>
              <a:rPr lang="en-US" dirty="0" smtClean="0"/>
              <a:t>Goals </a:t>
            </a:r>
            <a:r>
              <a:rPr lang="en-US" dirty="0" smtClean="0">
                <a:sym typeface="Wingdings" pitchFamily="2" charset="2"/>
              </a:rPr>
              <a:t> Risks  Indicators  Tests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Vulnerability-focused </a:t>
            </a:r>
          </a:p>
          <a:p>
            <a:pPr lvl="1"/>
            <a:r>
              <a:rPr lang="en-US" dirty="0" smtClean="0"/>
              <a:t>Instead of exploit-focused</a:t>
            </a:r>
          </a:p>
          <a:p>
            <a:pPr lvl="1"/>
            <a:r>
              <a:rPr lang="en-US" dirty="0" smtClean="0"/>
              <a:t>Too much functionality</a:t>
            </a:r>
          </a:p>
          <a:p>
            <a:pPr lvl="1"/>
            <a:r>
              <a:rPr lang="en-US" dirty="0" smtClean="0"/>
              <a:t>Move on when the vulnerability is found</a:t>
            </a:r>
          </a:p>
          <a:p>
            <a:pPr lvl="1"/>
            <a:r>
              <a:rPr lang="en-US" dirty="0" smtClean="0"/>
              <a:t>Valued assets are given a priority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 Risks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Goals</a:t>
            </a:r>
          </a:p>
          <a:p>
            <a:pPr lvl="1"/>
            <a:r>
              <a:rPr lang="en-US" dirty="0" smtClean="0"/>
              <a:t>Overall objectives of the system</a:t>
            </a:r>
          </a:p>
          <a:p>
            <a:pPr lvl="2"/>
            <a:r>
              <a:rPr lang="en-US" dirty="0" smtClean="0"/>
              <a:t>Business-focused objectives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/>
              <a:t>revenue streams</a:t>
            </a:r>
          </a:p>
          <a:p>
            <a:pPr lvl="2"/>
            <a:r>
              <a:rPr lang="en-US" dirty="0" smtClean="0"/>
              <a:t>User-focused objectives </a:t>
            </a:r>
            <a:r>
              <a:rPr lang="en-US" dirty="0" smtClean="0">
                <a:sym typeface="Wingdings" pitchFamily="2" charset="2"/>
              </a:rPr>
              <a:t> branding</a:t>
            </a:r>
            <a:endParaRPr lang="en-US" dirty="0" smtClean="0"/>
          </a:p>
          <a:p>
            <a:pPr lvl="1"/>
            <a:r>
              <a:rPr lang="en-US" dirty="0" smtClean="0"/>
              <a:t>Constraints on the development </a:t>
            </a:r>
            <a:br>
              <a:rPr lang="en-US" dirty="0" smtClean="0"/>
            </a:br>
            <a:r>
              <a:rPr lang="en-US" sz="2200" dirty="0" smtClean="0"/>
              <a:t>	e.g. release dates</a:t>
            </a:r>
            <a:endParaRPr lang="en-US" dirty="0" smtClean="0"/>
          </a:p>
          <a:p>
            <a:pPr lvl="1"/>
            <a:r>
              <a:rPr lang="en-US" dirty="0" smtClean="0"/>
              <a:t>Availability concerns</a:t>
            </a:r>
          </a:p>
          <a:p>
            <a:pPr lvl="1"/>
            <a:r>
              <a:rPr lang="en-US" dirty="0" smtClean="0"/>
              <a:t>A product has a </a:t>
            </a:r>
            <a:r>
              <a:rPr lang="en-US" b="1" i="1" dirty="0" smtClean="0"/>
              <a:t>finite </a:t>
            </a:r>
            <a:r>
              <a:rPr lang="en-US" dirty="0" smtClean="0"/>
              <a:t>number of goals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High-Level Risks</a:t>
            </a:r>
          </a:p>
          <a:p>
            <a:pPr lvl="1"/>
            <a:r>
              <a:rPr lang="en-US" dirty="0" smtClean="0"/>
              <a:t>Directly map to 1+ objectives</a:t>
            </a:r>
          </a:p>
          <a:p>
            <a:pPr lvl="1"/>
            <a:r>
              <a:rPr lang="en-US" dirty="0" smtClean="0"/>
              <a:t>Influenced by both p(</a:t>
            </a:r>
            <a:r>
              <a:rPr lang="en-US" dirty="0" err="1" smtClean="0"/>
              <a:t>vuln</a:t>
            </a:r>
            <a:r>
              <a:rPr lang="en-US" dirty="0" smtClean="0"/>
              <a:t>) &amp; assets</a:t>
            </a:r>
          </a:p>
          <a:p>
            <a:pPr lvl="1"/>
            <a:r>
              <a:rPr lang="en-US" dirty="0" smtClean="0"/>
              <a:t>A product has a </a:t>
            </a:r>
            <a:r>
              <a:rPr lang="en-US" b="1" i="1" dirty="0" smtClean="0"/>
              <a:t>finite </a:t>
            </a:r>
            <a:r>
              <a:rPr lang="en-US" dirty="0" smtClean="0"/>
              <a:t>number of high-level risks</a:t>
            </a:r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Risks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 Indicators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How will we know that a high-level risk became a problem?</a:t>
            </a:r>
          </a:p>
          <a:p>
            <a:pPr lvl="1"/>
            <a:r>
              <a:rPr lang="en-US" dirty="0" smtClean="0"/>
              <a:t>A measurable outcome of the system</a:t>
            </a:r>
          </a:p>
          <a:p>
            <a:pPr lvl="1"/>
            <a:r>
              <a:rPr lang="en-US" dirty="0" smtClean="0"/>
              <a:t>What is the poor behavior of the system?</a:t>
            </a:r>
          </a:p>
          <a:p>
            <a:pPr lvl="1"/>
            <a:r>
              <a:rPr lang="en-US" dirty="0" smtClean="0"/>
              <a:t>What are the potential underlying causes?</a:t>
            </a:r>
          </a:p>
          <a:p>
            <a:endParaRPr lang="en-US" dirty="0" smtClean="0"/>
          </a:p>
          <a:p>
            <a:r>
              <a:rPr lang="en-US" dirty="0" smtClean="0"/>
              <a:t>E.g. downtime, asset exposure</a:t>
            </a:r>
          </a:p>
          <a:p>
            <a:endParaRPr lang="en-US" dirty="0" smtClean="0"/>
          </a:p>
          <a:p>
            <a:r>
              <a:rPr lang="en-US" dirty="0" smtClean="0"/>
              <a:t>Indicators are potentially infinite</a:t>
            </a:r>
          </a:p>
          <a:p>
            <a:pPr lvl="1">
              <a:buNone/>
            </a:pPr>
            <a:r>
              <a:rPr lang="en-US" dirty="0" smtClean="0"/>
              <a:t>		…but three will get you very far</a:t>
            </a:r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Indicators </a:t>
            </a:r>
            <a:r>
              <a:rPr lang="en-US" dirty="0" smtClean="0">
                <a:sym typeface="Wingdings" pitchFamily="2" charset="2"/>
              </a:rPr>
              <a:t>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Given an indicator, how do we ensure that the indicator is avoided or satisfied?</a:t>
            </a:r>
          </a:p>
          <a:p>
            <a:pPr lvl="1"/>
            <a:r>
              <a:rPr lang="en-US" dirty="0" smtClean="0"/>
              <a:t>Test for it!</a:t>
            </a:r>
          </a:p>
          <a:p>
            <a:pPr lvl="1"/>
            <a:r>
              <a:rPr lang="en-US" dirty="0" smtClean="0"/>
              <a:t>Key: </a:t>
            </a:r>
            <a:r>
              <a:rPr lang="en-US" i="1" dirty="0" smtClean="0"/>
              <a:t>specific expectations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Tests are even more infinite</a:t>
            </a:r>
          </a:p>
          <a:p>
            <a:endParaRPr lang="en-US" dirty="0" smtClean="0"/>
          </a:p>
          <a:p>
            <a:r>
              <a:rPr lang="en-US" dirty="0" smtClean="0"/>
              <a:t>Might require more design &amp; architecture work to execute this step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e.g. </a:t>
            </a:r>
            <a:r>
              <a:rPr lang="en-US" dirty="0" err="1" smtClean="0"/>
              <a:t>BlogReader</a:t>
            </a:r>
            <a:r>
              <a:rPr lang="en-US" dirty="0" smtClean="0"/>
              <a:t>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924800" cy="45259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Goals: </a:t>
            </a:r>
          </a:p>
          <a:p>
            <a:pPr lvl="1"/>
            <a:r>
              <a:rPr lang="en-US" dirty="0" smtClean="0"/>
              <a:t>(user) Provide pretty-looking formatting of user’s blogs</a:t>
            </a:r>
          </a:p>
          <a:p>
            <a:pPr lvl="1"/>
            <a:r>
              <a:rPr lang="en-US" dirty="0" smtClean="0"/>
              <a:t>(business) Make money via advertisements</a:t>
            </a:r>
          </a:p>
          <a:p>
            <a:pPr lvl="1"/>
            <a:r>
              <a:rPr lang="en-US" dirty="0" smtClean="0"/>
              <a:t>Constraints: web-based configuration, mobile app, 6-month release cycles</a:t>
            </a:r>
          </a:p>
          <a:p>
            <a:pPr lvl="1"/>
            <a:r>
              <a:rPr lang="en-US" dirty="0" smtClean="0"/>
              <a:t>Availability: 99.9% uptime </a:t>
            </a:r>
            <a:br>
              <a:rPr lang="en-US" dirty="0" smtClean="0"/>
            </a:br>
            <a:r>
              <a:rPr lang="en-US" sz="2000" dirty="0" smtClean="0"/>
              <a:t>(8.76 hours downtime/year)</a:t>
            </a:r>
          </a:p>
          <a:p>
            <a:pPr lvl="1"/>
            <a:endParaRPr lang="en-US" dirty="0" smtClean="0"/>
          </a:p>
          <a:p>
            <a:r>
              <a:rPr lang="fr-FR" dirty="0" err="1" smtClean="0"/>
              <a:t>Assets</a:t>
            </a:r>
            <a:endParaRPr lang="fr-FR" dirty="0" smtClean="0"/>
          </a:p>
          <a:p>
            <a:pPr lvl="1"/>
            <a:r>
              <a:rPr lang="fr-FR" dirty="0" smtClean="0"/>
              <a:t>User </a:t>
            </a:r>
            <a:r>
              <a:rPr lang="fr-FR" dirty="0" err="1" smtClean="0"/>
              <a:t>subscription</a:t>
            </a:r>
            <a:r>
              <a:rPr lang="fr-FR" dirty="0" smtClean="0"/>
              <a:t> information (</a:t>
            </a:r>
            <a:r>
              <a:rPr lang="fr-FR" dirty="0" err="1" smtClean="0"/>
              <a:t>e.g</a:t>
            </a:r>
            <a:r>
              <a:rPr lang="fr-FR" dirty="0" smtClean="0"/>
              <a:t>. blog </a:t>
            </a:r>
            <a:r>
              <a:rPr lang="fr-FR" dirty="0" err="1" smtClean="0"/>
              <a:t>feeds</a:t>
            </a:r>
            <a:r>
              <a:rPr lang="fr-FR" dirty="0" smtClean="0"/>
              <a:t>)</a:t>
            </a:r>
          </a:p>
          <a:p>
            <a:pPr lvl="1"/>
            <a:r>
              <a:rPr lang="fr-FR" dirty="0" err="1" smtClean="0"/>
              <a:t>Personal</a:t>
            </a:r>
            <a:r>
              <a:rPr lang="fr-FR" dirty="0" smtClean="0"/>
              <a:t> data (</a:t>
            </a:r>
            <a:r>
              <a:rPr lang="fr-FR" dirty="0" err="1" smtClean="0"/>
              <a:t>e.g</a:t>
            </a:r>
            <a:r>
              <a:rPr lang="fr-FR" dirty="0" smtClean="0"/>
              <a:t>. emails)</a:t>
            </a:r>
          </a:p>
          <a:p>
            <a:pPr lvl="1"/>
            <a:r>
              <a:rPr lang="fr-FR" dirty="0" smtClean="0"/>
              <a:t>Social graph</a:t>
            </a:r>
          </a:p>
          <a:p>
            <a:endParaRPr lang="en-US" dirty="0" smtClean="0"/>
          </a:p>
          <a:p>
            <a:pPr lvl="1"/>
            <a:endParaRPr lang="en-US" sz="2000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e.g. </a:t>
            </a:r>
            <a:r>
              <a:rPr lang="en-US" dirty="0" err="1" smtClean="0"/>
              <a:t>BlogReader</a:t>
            </a:r>
            <a:r>
              <a:rPr lang="en-US" dirty="0" smtClean="0"/>
              <a:t> Risks </a:t>
            </a:r>
            <a:r>
              <a:rPr lang="en-US" dirty="0" smtClean="0">
                <a:sym typeface="Wingdings" pitchFamily="2" charset="2"/>
              </a:rPr>
              <a:t>..  </a:t>
            </a:r>
            <a:r>
              <a:rPr lang="en-US" dirty="0" smtClean="0"/>
              <a:t>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9248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High-Level Risk: social graph disclosure</a:t>
            </a:r>
          </a:p>
          <a:p>
            <a:pPr lvl="1"/>
            <a:r>
              <a:rPr lang="en-US" dirty="0" smtClean="0"/>
              <a:t>Indicator: APIs allow unauthorized access to social graph</a:t>
            </a:r>
          </a:p>
          <a:p>
            <a:pPr lvl="1"/>
            <a:r>
              <a:rPr lang="en-US" dirty="0" smtClean="0"/>
              <a:t>Test: direct access to user friends should be denied</a:t>
            </a:r>
          </a:p>
          <a:p>
            <a:pPr lvl="1"/>
            <a:r>
              <a:rPr lang="en-US" dirty="0" smtClean="0"/>
              <a:t>Test: votes logged are </a:t>
            </a:r>
            <a:r>
              <a:rPr lang="en-US" dirty="0" err="1" smtClean="0"/>
              <a:t>anonymized</a:t>
            </a:r>
            <a:r>
              <a:rPr lang="en-US" dirty="0" smtClean="0"/>
              <a:t> or digested</a:t>
            </a:r>
          </a:p>
          <a:p>
            <a:endParaRPr lang="en-US" dirty="0" smtClean="0"/>
          </a:p>
          <a:p>
            <a:r>
              <a:rPr lang="en-US" dirty="0" smtClean="0"/>
              <a:t>High-Level Risk: availability is compromised</a:t>
            </a:r>
          </a:p>
          <a:p>
            <a:pPr lvl="1"/>
            <a:r>
              <a:rPr lang="en-US" dirty="0" smtClean="0"/>
              <a:t>User-focused: users are unable to reach their feeds</a:t>
            </a:r>
          </a:p>
          <a:p>
            <a:pPr lvl="1"/>
            <a:r>
              <a:rPr lang="en-US" dirty="0" smtClean="0"/>
              <a:t>Business-focused: customers move to a different tool</a:t>
            </a:r>
          </a:p>
          <a:p>
            <a:pPr lvl="1"/>
            <a:r>
              <a:rPr lang="en-US" dirty="0" smtClean="0"/>
              <a:t>Indicators: high processor loads, full hard drives, downtime</a:t>
            </a:r>
          </a:p>
          <a:p>
            <a:pPr lvl="1"/>
            <a:r>
              <a:rPr lang="en-US" dirty="0" smtClean="0"/>
              <a:t>Tests: stress tests for networking, disk activity, and crashes 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do I do what?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At the requirements phase:</a:t>
            </a:r>
          </a:p>
          <a:p>
            <a:pPr lvl="1"/>
            <a:r>
              <a:rPr lang="en-US" dirty="0" smtClean="0"/>
              <a:t>Goals </a:t>
            </a:r>
          </a:p>
          <a:p>
            <a:pPr lvl="1"/>
            <a:r>
              <a:rPr lang="en-US" dirty="0" smtClean="0"/>
              <a:t>Risks</a:t>
            </a:r>
          </a:p>
          <a:p>
            <a:endParaRPr lang="en-US" dirty="0" smtClean="0"/>
          </a:p>
          <a:p>
            <a:r>
              <a:rPr lang="en-US" dirty="0" smtClean="0"/>
              <a:t>At a high-level design phase </a:t>
            </a:r>
            <a:r>
              <a:rPr lang="en-US" sz="2100" dirty="0" smtClean="0"/>
              <a:t>(i.e. architecture)</a:t>
            </a:r>
            <a:endParaRPr lang="en-US" sz="3100" dirty="0" smtClean="0"/>
          </a:p>
          <a:p>
            <a:pPr lvl="1"/>
            <a:r>
              <a:rPr lang="en-US" dirty="0" smtClean="0"/>
              <a:t>Indicators</a:t>
            </a:r>
          </a:p>
          <a:p>
            <a:pPr lvl="1"/>
            <a:r>
              <a:rPr lang="en-US" dirty="0" smtClean="0"/>
              <a:t>Some tests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At a low-level design phase </a:t>
            </a:r>
            <a:r>
              <a:rPr lang="en-US" sz="2100" dirty="0" smtClean="0"/>
              <a:t>(incl. maintenance)</a:t>
            </a:r>
            <a:endParaRPr lang="en-US" dirty="0" smtClean="0"/>
          </a:p>
          <a:p>
            <a:pPr lvl="1"/>
            <a:r>
              <a:rPr lang="en-US" dirty="0" smtClean="0"/>
              <a:t>More Tests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All the time</a:t>
            </a:r>
          </a:p>
          <a:p>
            <a:pPr lvl="1"/>
            <a:r>
              <a:rPr lang="en-US" dirty="0" smtClean="0"/>
              <a:t>Track</a:t>
            </a:r>
          </a:p>
          <a:p>
            <a:pPr lvl="1"/>
            <a:r>
              <a:rPr lang="en-US" dirty="0" smtClean="0"/>
              <a:t>“Bubble up” new risks from new test ideas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454</TotalTime>
  <Words>637</Words>
  <Application>Microsoft Office PowerPoint</Application>
  <PresentationFormat>On-screen Show (4:3)</PresentationFormat>
  <Paragraphs>145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Technic</vt:lpstr>
      <vt:lpstr>Risk-Driven Test Planning</vt:lpstr>
      <vt:lpstr>Risk Management</vt:lpstr>
      <vt:lpstr>Top-Down Test Planning</vt:lpstr>
      <vt:lpstr>Goals  Risks</vt:lpstr>
      <vt:lpstr>Risks  Indicators</vt:lpstr>
      <vt:lpstr>Indicators  Tests</vt:lpstr>
      <vt:lpstr>e.g. BlogReader Goals</vt:lpstr>
      <vt:lpstr>e.g. BlogReader Risks ..  Tests</vt:lpstr>
      <vt:lpstr>When do I do what?</vt:lpstr>
      <vt:lpstr>Bottom-Up Security Test Planning</vt:lpstr>
      <vt:lpstr>Benefits and Drawbacks</vt:lpstr>
      <vt:lpstr>12-Minute Test Plans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Andy Meneely</dc:creator>
  <cp:lastModifiedBy>Andy Meneely</cp:lastModifiedBy>
  <cp:revision>99</cp:revision>
  <dcterms:created xsi:type="dcterms:W3CDTF">2011-11-14T18:23:03Z</dcterms:created>
  <dcterms:modified xsi:type="dcterms:W3CDTF">2013-03-20T13:31:43Z</dcterms:modified>
</cp:coreProperties>
</file>