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sldIdLst>
    <p:sldId id="256" r:id="rId2"/>
    <p:sldId id="261" r:id="rId3"/>
    <p:sldId id="264" r:id="rId4"/>
    <p:sldId id="265" r:id="rId5"/>
    <p:sldId id="260" r:id="rId6"/>
    <p:sldId id="258" r:id="rId7"/>
    <p:sldId id="267" r:id="rId8"/>
    <p:sldId id="277" r:id="rId9"/>
    <p:sldId id="259" r:id="rId10"/>
    <p:sldId id="279" r:id="rId11"/>
    <p:sldId id="275" r:id="rId12"/>
    <p:sldId id="271" r:id="rId13"/>
    <p:sldId id="269" r:id="rId14"/>
    <p:sldId id="281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4" autoAdjust="0"/>
    <p:restoredTop sz="94660"/>
  </p:normalViewPr>
  <p:slideViewPr>
    <p:cSldViewPr>
      <p:cViewPr varScale="1">
        <p:scale>
          <a:sx n="82" d="100"/>
          <a:sy n="82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3/27/2013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curecoding.cert.org/confluence/pages/viewpage.action?pageId=637" TargetMode="External"/><Relationship Id="rId2" Type="http://schemas.openxmlformats.org/officeDocument/2006/relationships/hyperlink" Target="http://www.oracle.com/technetwork/java/seccodeguide-139067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ve.mitre.org/cgi-bin/cvename.cgi?name=CVE-2007-2789" TargetMode="External"/><Relationship Id="rId2" Type="http://schemas.openxmlformats.org/officeDocument/2006/relationships/hyperlink" Target="http://recxltd.blogspot.com/2012/01/bmp-and-icc-standard-tale-in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Defensive coding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finally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dirty="0" smtClean="0"/>
              <a:t>Don’t forget about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finally </a:t>
            </a:r>
            <a:r>
              <a:rPr lang="en-US" dirty="0" smtClean="0"/>
              <a:t>clause!</a:t>
            </a:r>
          </a:p>
          <a:p>
            <a:pPr lvl="1"/>
            <a:r>
              <a:rPr lang="en-US" dirty="0" smtClean="0"/>
              <a:t>Anything in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finally </a:t>
            </a:r>
            <a:r>
              <a:rPr lang="en-US" dirty="0" smtClean="0"/>
              <a:t>clause gets executed no matter what happens</a:t>
            </a:r>
          </a:p>
          <a:p>
            <a:pPr lvl="1"/>
            <a:r>
              <a:rPr lang="en-US" dirty="0" smtClean="0"/>
              <a:t>Good for cleanup of 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09800" y="3505200"/>
            <a:ext cx="4724400" cy="271042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public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void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something()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Connection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conn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=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null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try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conn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=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getConnection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();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  /* do db stuff */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}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catch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SQLException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e)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  /* handle it */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}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finally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 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DBUtil.closeConnection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(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conn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);</a:t>
            </a:r>
            <a:endParaRPr kumimoji="0" lang="en-US" sz="1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itchFamily="49" charset="0"/>
                <a:ea typeface="Calibri" pitchFamily="34" charset="0"/>
                <a:cs typeface="Consolas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of the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Subclassing</a:t>
            </a:r>
            <a:r>
              <a:rPr lang="en-US" dirty="0" smtClean="0"/>
              <a:t> overrides methods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untrusted</a:t>
            </a:r>
            <a:r>
              <a:rPr lang="en-US" dirty="0" smtClean="0"/>
              <a:t> API situations, make sure you can’t be extended and have a sensitive method overridden</a:t>
            </a:r>
          </a:p>
          <a:p>
            <a:pPr lvl="1"/>
            <a:r>
              <a:rPr lang="en-US" dirty="0" smtClean="0"/>
              <a:t>Use 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final </a:t>
            </a:r>
            <a:r>
              <a:rPr lang="en-US" dirty="0" smtClean="0"/>
              <a:t>keyword: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Malicious subclasses can override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finalize()</a:t>
            </a:r>
            <a:r>
              <a:rPr lang="en-US" dirty="0" smtClean="0"/>
              <a:t> method to resurrect objects.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19200" y="3597735"/>
            <a:ext cx="5410200" cy="5170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  <a:cs typeface="Times New Roman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  <a:cs typeface="Times New Roman"/>
              </a:rPr>
              <a:t>final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  <a:cs typeface="Times New Roman"/>
              </a:rPr>
              <a:t>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 Countdown{}</a:t>
            </a:r>
            <a:endParaRPr lang="en-US" sz="32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 in 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Setters are evil </a:t>
            </a:r>
            <a:r>
              <a:rPr lang="en-US" sz="1800" dirty="0" smtClean="0"/>
              <a:t>(except the Irish kind)</a:t>
            </a:r>
            <a:endParaRPr lang="en-US" dirty="0" smtClean="0"/>
          </a:p>
          <a:p>
            <a:pPr lvl="1"/>
            <a:r>
              <a:rPr lang="en-US" dirty="0" smtClean="0"/>
              <a:t>What if we construct, run, set, then run again?</a:t>
            </a:r>
          </a:p>
          <a:p>
            <a:pPr lvl="1"/>
            <a:r>
              <a:rPr lang="en-US" dirty="0" smtClean="0"/>
              <a:t>Unnecessarily increases complexity</a:t>
            </a:r>
          </a:p>
          <a:p>
            <a:pPr lvl="1"/>
            <a:r>
              <a:rPr lang="en-US" dirty="0" smtClean="0"/>
              <a:t>Violates </a:t>
            </a:r>
            <a:r>
              <a:rPr lang="en-US" dirty="0" smtClean="0"/>
              <a:t>encapsulation</a:t>
            </a:r>
          </a:p>
          <a:p>
            <a:pPr lvl="1"/>
            <a:r>
              <a:rPr lang="en-US" dirty="0" smtClean="0"/>
              <a:t>Don’t just throw setters in if you don’t have a reason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Beans </a:t>
            </a:r>
            <a:r>
              <a:rPr lang="en-US" dirty="0" smtClean="0"/>
              <a:t>are </a:t>
            </a:r>
            <a:r>
              <a:rPr lang="en-US" dirty="0" smtClean="0"/>
              <a:t>one exception to this rule</a:t>
            </a:r>
            <a:endParaRPr lang="en-US" dirty="0" smtClean="0"/>
          </a:p>
          <a:p>
            <a:pPr lvl="1"/>
            <a:r>
              <a:rPr lang="en-US" dirty="0" smtClean="0"/>
              <a:t>Functionality is </a:t>
            </a:r>
            <a:r>
              <a:rPr lang="en-US" i="1" dirty="0" smtClean="0"/>
              <a:t>only</a:t>
            </a:r>
            <a:r>
              <a:rPr lang="en-US" dirty="0" smtClean="0"/>
              <a:t> get &amp; set</a:t>
            </a:r>
          </a:p>
          <a:p>
            <a:pPr lvl="1"/>
            <a:r>
              <a:rPr lang="en-US" dirty="0" smtClean="0"/>
              <a:t>Little other functionality</a:t>
            </a:r>
          </a:p>
          <a:p>
            <a:pPr lvl="2"/>
            <a:r>
              <a:rPr lang="en-US" i="1" dirty="0" smtClean="0"/>
              <a:t>Mapping</a:t>
            </a:r>
            <a:r>
              <a:rPr lang="en-US" dirty="0" smtClean="0"/>
              <a:t> to validation</a:t>
            </a:r>
          </a:p>
          <a:p>
            <a:pPr lvl="2"/>
            <a:r>
              <a:rPr lang="en-US" i="1" dirty="0" smtClean="0"/>
              <a:t>Mapping</a:t>
            </a:r>
            <a:r>
              <a:rPr lang="en-US" dirty="0" smtClean="0"/>
              <a:t> to relations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is Always a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Treat anything concurrent with initial distrust</a:t>
            </a:r>
          </a:p>
          <a:p>
            <a:pPr lvl="1"/>
            <a:r>
              <a:rPr lang="en-US" dirty="0" smtClean="0"/>
              <a:t>Race conditions </a:t>
            </a:r>
            <a:r>
              <a:rPr lang="en-US" dirty="0" smtClean="0">
                <a:sym typeface="Wingdings" pitchFamily="2" charset="2"/>
              </a:rPr>
              <a:t> Denial of Service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Shared memory  Potential Leakage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Weird circumstances  Potential Tampering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Concurrency is ubiquitous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	</a:t>
            </a:r>
            <a:r>
              <a:rPr lang="en-US" sz="2300" dirty="0" err="1" smtClean="0">
                <a:sym typeface="Wingdings" pitchFamily="2" charset="2"/>
              </a:rPr>
              <a:t>webapps</a:t>
            </a:r>
            <a:r>
              <a:rPr lang="en-US" sz="2300" dirty="0" smtClean="0">
                <a:sym typeface="Wingdings" pitchFamily="2" charset="2"/>
              </a:rPr>
              <a:t>, databases, GUIs, games, etc.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Common poor assumptions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“There will be only one copy of this thread”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“There will only be X threads”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“Nobody knows about my mutability”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free</a:t>
            </a:r>
            <a:r>
              <a:rPr lang="en-US" dirty="0" smtClean="0"/>
              <a:t> is Not Idempotent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Yes, you need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free()</a:t>
            </a:r>
            <a:r>
              <a:rPr lang="en-US" dirty="0" smtClean="0"/>
              <a:t> every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BUT! Don’t call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free()</a:t>
            </a:r>
            <a:r>
              <a:rPr lang="en-US" dirty="0" smtClean="0"/>
              <a:t> twice!</a:t>
            </a:r>
          </a:p>
          <a:p>
            <a:pPr lvl="1"/>
            <a:r>
              <a:rPr lang="en-US" dirty="0" smtClean="0"/>
              <a:t>Something else might be already using that memory</a:t>
            </a:r>
          </a:p>
          <a:p>
            <a:pPr lvl="1"/>
            <a:r>
              <a:rPr lang="en-US" dirty="0" smtClean="0"/>
              <a:t>Now it can get overwritten by someone else 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smtClean="0">
                <a:sym typeface="Wingdings" pitchFamily="2" charset="2"/>
              </a:rPr>
              <a:t> definitely availability problem, potentially integrity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*a, *b, *c;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a =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*)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)); </a:t>
            </a:r>
            <a:r>
              <a:rPr lang="en-US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//a is now 0x12345678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free(a);  </a:t>
            </a:r>
            <a:r>
              <a:rPr lang="en-US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//byte 0x12345678 is now available to </a:t>
            </a:r>
            <a:r>
              <a:rPr lang="en-US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b =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*)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)); </a:t>
            </a:r>
            <a:r>
              <a:rPr lang="en-US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//b is now 0x12345678!</a:t>
            </a:r>
            <a:br>
              <a:rPr lang="en-US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*b = 5;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free(a); </a:t>
            </a:r>
            <a:r>
              <a:rPr lang="en-US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//free 0x12345678 again!?!? b is now freed too!</a:t>
            </a:r>
            <a:br>
              <a:rPr lang="en-US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c =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*)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)); </a:t>
            </a:r>
            <a:r>
              <a:rPr lang="en-US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//c is now 0x12345678</a:t>
            </a:r>
            <a:br>
              <a:rPr lang="en-US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*c = 6;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(“%d”, b); // prints 6 not 5! corrupted!!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9675" y="3962400"/>
            <a:ext cx="693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a=0; </a:t>
            </a:r>
            <a:r>
              <a:rPr lang="en-US" sz="20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//zero-out pointer after free, just in case</a:t>
            </a:r>
            <a:endParaRPr lang="en-US" sz="2000" dirty="0">
              <a:solidFill>
                <a:srgbClr val="00B0F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838200" y="4583668"/>
            <a:ext cx="7696200" cy="521732"/>
            <a:chOff x="838200" y="4583668"/>
            <a:chExt cx="7696200" cy="52173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838200" y="5105400"/>
              <a:ext cx="76962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3581400" y="4583668"/>
              <a:ext cx="3352800" cy="369332"/>
            </a:xfrm>
            <a:prstGeom prst="rect">
              <a:avLst/>
            </a:prstGeom>
            <a:solidFill>
              <a:schemeClr val="tx2">
                <a:lumMod val="2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Also: don’t double-free!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2057400" y="4724400"/>
              <a:ext cx="1447800" cy="3048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Defensive Coding vs. Risk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Risk analysis</a:t>
            </a:r>
          </a:p>
          <a:p>
            <a:pPr lvl="1"/>
            <a:r>
              <a:rPr lang="en-US" dirty="0" smtClean="0"/>
              <a:t>All about domain, assets, threats, what-ifs</a:t>
            </a:r>
          </a:p>
          <a:p>
            <a:pPr lvl="1"/>
            <a:r>
              <a:rPr lang="en-US" dirty="0" smtClean="0"/>
              <a:t>Global-minded</a:t>
            </a:r>
          </a:p>
          <a:p>
            <a:pPr lvl="1"/>
            <a:r>
              <a:rPr lang="en-US" dirty="0" smtClean="0"/>
              <a:t>Prioritization is critical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Defensive Coding</a:t>
            </a:r>
          </a:p>
          <a:p>
            <a:pPr lvl="1"/>
            <a:r>
              <a:rPr lang="en-US" dirty="0" smtClean="0"/>
              <a:t>One small change in code </a:t>
            </a:r>
            <a:r>
              <a:rPr lang="en-US" dirty="0" smtClean="0">
                <a:sym typeface="Wingdings" pitchFamily="2" charset="2"/>
              </a:rPr>
              <a:t> big change in risk analysis</a:t>
            </a: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e.g. storing passwords in the Customer table vs. Users table</a:t>
            </a: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e.g. website allowing uploading files for one feature</a:t>
            </a:r>
            <a:endParaRPr lang="en-US" dirty="0" smtClean="0"/>
          </a:p>
          <a:p>
            <a:pPr lvl="1"/>
            <a:r>
              <a:rPr lang="en-US" dirty="0" smtClean="0"/>
              <a:t>“Weakest Link” mentality</a:t>
            </a:r>
          </a:p>
          <a:p>
            <a:pPr lvl="2"/>
            <a:r>
              <a:rPr lang="en-US" dirty="0" smtClean="0"/>
              <a:t>Less about prioritization</a:t>
            </a:r>
          </a:p>
          <a:p>
            <a:pPr lvl="2"/>
            <a:r>
              <a:rPr lang="en-US" dirty="0" smtClean="0"/>
              <a:t>Technology-specific</a:t>
            </a:r>
          </a:p>
          <a:p>
            <a:pPr lvl="2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We should </a:t>
            </a:r>
            <a:r>
              <a:rPr lang="en-US" i="1" dirty="0" smtClean="0">
                <a:sym typeface="Wingdings" pitchFamily="2" charset="2"/>
              </a:rPr>
              <a:t>always</a:t>
            </a:r>
            <a:r>
              <a:rPr lang="en-US" dirty="0" smtClean="0">
                <a:sym typeface="Wingdings" pitchFamily="2" charset="2"/>
              </a:rPr>
              <a:t> code defensively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Defensive Coding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Writing insecure code is surprisingly easy</a:t>
            </a:r>
          </a:p>
          <a:p>
            <a:pPr lvl="1"/>
            <a:r>
              <a:rPr lang="en-US" dirty="0" smtClean="0"/>
              <a:t>Arcane coding assumptions</a:t>
            </a:r>
          </a:p>
          <a:p>
            <a:pPr lvl="1"/>
            <a:r>
              <a:rPr lang="en-US" dirty="0" smtClean="0"/>
              <a:t>Many different technologies to know</a:t>
            </a:r>
          </a:p>
          <a:p>
            <a:endParaRPr lang="en-US" dirty="0" smtClean="0"/>
          </a:p>
          <a:p>
            <a:r>
              <a:rPr lang="en-US" dirty="0" smtClean="0"/>
              <a:t>Maintainability still counts</a:t>
            </a:r>
          </a:p>
          <a:p>
            <a:pPr lvl="1"/>
            <a:r>
              <a:rPr lang="en-US" dirty="0" smtClean="0"/>
              <a:t>Duplicate code is even harder to secure. </a:t>
            </a:r>
          </a:p>
          <a:p>
            <a:pPr lvl="1"/>
            <a:r>
              <a:rPr lang="en-US" dirty="0" smtClean="0"/>
              <a:t>Vulnerabilities often have regressions and incomplete fixes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Know thy APIs</a:t>
            </a:r>
          </a:p>
          <a:p>
            <a:pPr lvl="1"/>
            <a:r>
              <a:rPr lang="en-US" dirty="0" smtClean="0"/>
              <a:t>Misusing an API in the wrong context can be a vulnerability</a:t>
            </a:r>
            <a:br>
              <a:rPr lang="en-US" dirty="0" smtClean="0"/>
            </a:br>
            <a:r>
              <a:rPr lang="en-US" sz="2400" i="1" dirty="0" smtClean="0"/>
              <a:t>e.g. an XML parser that also executes includes</a:t>
            </a:r>
            <a:endParaRPr lang="en-US" i="1" dirty="0" smtClean="0"/>
          </a:p>
          <a:p>
            <a:pPr lvl="1"/>
            <a:r>
              <a:rPr lang="en-US" dirty="0" smtClean="0"/>
              <a:t>Copying from Internet examples without understanding? For shame.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Don’t be paranoid. Know what you can trust.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“Complexity is the enemy of security” </a:t>
            </a:r>
            <a:r>
              <a:rPr lang="en-US" sz="2300" dirty="0" smtClean="0"/>
              <a:t>– Gary McGraw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Structural complexity</a:t>
            </a:r>
          </a:p>
          <a:p>
            <a:pPr lvl="1"/>
            <a:r>
              <a:rPr lang="en-US" dirty="0" smtClean="0"/>
              <a:t>Lots of inter-connected subsystems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Architectural complexity</a:t>
            </a:r>
          </a:p>
          <a:p>
            <a:pPr lvl="1"/>
            <a:r>
              <a:rPr lang="en-US" dirty="0" smtClean="0"/>
              <a:t>Lots of if’s &amp; loops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Cyclomatic</a:t>
            </a:r>
            <a:r>
              <a:rPr lang="en-US" dirty="0" smtClean="0"/>
              <a:t> complexity</a:t>
            </a:r>
          </a:p>
          <a:p>
            <a:endParaRPr lang="en-US" dirty="0" smtClean="0"/>
          </a:p>
          <a:p>
            <a:r>
              <a:rPr lang="en-US" dirty="0" smtClean="0"/>
              <a:t>Cognitive complexity</a:t>
            </a:r>
          </a:p>
          <a:p>
            <a:pPr lvl="1"/>
            <a:r>
              <a:rPr lang="en-US" dirty="0" smtClean="0"/>
              <a:t>Lack of understanding </a:t>
            </a:r>
            <a:r>
              <a:rPr lang="en-US" dirty="0" smtClean="0">
                <a:sym typeface="Wingdings" pitchFamily="2" charset="2"/>
              </a:rPr>
              <a:t> Mistakes (vulnerabilities)</a:t>
            </a:r>
            <a:endParaRPr lang="en-US" dirty="0" smtClean="0"/>
          </a:p>
          <a:p>
            <a:pPr lvl="1"/>
            <a:r>
              <a:rPr lang="en-US" dirty="0" smtClean="0"/>
              <a:t>How much do I have to think about how this feature works? </a:t>
            </a:r>
          </a:p>
          <a:p>
            <a:pPr lvl="1"/>
            <a:r>
              <a:rPr lang="en-US" dirty="0" smtClean="0"/>
              <a:t>Subjective, but important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Complexity in inputs </a:t>
            </a:r>
            <a:r>
              <a:rPr lang="en-US" dirty="0" smtClean="0">
                <a:sym typeface="Wingdings" pitchFamily="2" charset="2"/>
              </a:rPr>
              <a:t> big security risks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e.g. apps to operating systems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e.g. pages to web browsers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Obviously No Vulnerabilities </a:t>
            </a:r>
          </a:p>
          <a:p>
            <a:pPr lvl="1">
              <a:buNone/>
            </a:pPr>
            <a:r>
              <a:rPr lang="en-US" dirty="0" smtClean="0"/>
              <a:t>	vs. no obvious vulnerabilities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	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the Tree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lot of defensive coding comes down to clever tricks</a:t>
            </a:r>
          </a:p>
          <a:p>
            <a:pPr lvl="1"/>
            <a:r>
              <a:rPr lang="en-US" dirty="0" smtClean="0"/>
              <a:t>CWE</a:t>
            </a:r>
          </a:p>
          <a:p>
            <a:pPr lvl="1"/>
            <a:r>
              <a:rPr lang="en-US" dirty="0" smtClean="0"/>
              <a:t>Why we do </a:t>
            </a:r>
            <a:r>
              <a:rPr lang="en-US" dirty="0" err="1" smtClean="0"/>
              <a:t>VotD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Understanding history tells us what’s </a:t>
            </a:r>
            <a:r>
              <a:rPr lang="en-US" i="1" dirty="0" smtClean="0"/>
              <a:t>common</a:t>
            </a:r>
            <a:r>
              <a:rPr lang="en-US" dirty="0" smtClean="0"/>
              <a:t>, and </a:t>
            </a:r>
            <a:r>
              <a:rPr lang="en-US" i="1" dirty="0" smtClean="0"/>
              <a:t>possible</a:t>
            </a:r>
          </a:p>
          <a:p>
            <a:pPr lvl="1"/>
            <a:r>
              <a:rPr lang="en-US" dirty="0" smtClean="0"/>
              <a:t>CVE</a:t>
            </a:r>
          </a:p>
          <a:p>
            <a:pPr lvl="1"/>
            <a:r>
              <a:rPr lang="en-US" dirty="0" smtClean="0"/>
              <a:t>Why we have case studies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Makers of any technology understand their own limitations.</a:t>
            </a:r>
          </a:p>
          <a:p>
            <a:pPr lvl="1"/>
            <a:r>
              <a:rPr lang="en-US" dirty="0" smtClean="0"/>
              <a:t>Read the guidelines provided by originators &amp; experts</a:t>
            </a:r>
          </a:p>
          <a:p>
            <a:pPr lvl="1"/>
            <a:r>
              <a:rPr lang="en-US" dirty="0" smtClean="0"/>
              <a:t>Many situations don’t apply to you, but some very much will</a:t>
            </a:r>
          </a:p>
          <a:p>
            <a:pPr lvl="1"/>
            <a:r>
              <a:rPr lang="en-US" dirty="0" smtClean="0"/>
              <a:t>Java: </a:t>
            </a:r>
            <a:r>
              <a:rPr lang="en-US" dirty="0" smtClean="0">
                <a:hlinkClick r:id="rId2"/>
              </a:rPr>
              <a:t>http://www.oracle.com/technetwork/java/seccodeguide-139067.html</a:t>
            </a:r>
            <a:endParaRPr lang="en-US" dirty="0" smtClean="0"/>
          </a:p>
          <a:p>
            <a:pPr lvl="1"/>
            <a:r>
              <a:rPr lang="en-US" dirty="0" smtClean="0"/>
              <a:t>C++: </a:t>
            </a:r>
            <a:r>
              <a:rPr lang="en-US" dirty="0" smtClean="0">
                <a:hlinkClick r:id="rId3"/>
              </a:rPr>
              <a:t>https://www.securecoding.cert.org/confluence/pages/viewpage.action?pageId=637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Validating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Input validation is blocking</a:t>
            </a:r>
            <a:r>
              <a:rPr lang="en-US" i="1" dirty="0" smtClean="0"/>
              <a:t> </a:t>
            </a:r>
            <a:r>
              <a:rPr lang="en-US" dirty="0" smtClean="0"/>
              <a:t>bad inputs</a:t>
            </a:r>
          </a:p>
          <a:p>
            <a:endParaRPr lang="en-US" dirty="0" smtClean="0"/>
          </a:p>
          <a:p>
            <a:r>
              <a:rPr lang="en-US" dirty="0" smtClean="0"/>
              <a:t>Black list</a:t>
            </a:r>
          </a:p>
          <a:p>
            <a:pPr lvl="1"/>
            <a:r>
              <a:rPr lang="en-US" dirty="0" smtClean="0"/>
              <a:t>Enumerate the bad stuff</a:t>
            </a:r>
          </a:p>
          <a:p>
            <a:pPr lvl="1"/>
            <a:r>
              <a:rPr lang="en-US" dirty="0" smtClean="0"/>
              <a:t>Don’t allow anything on the blacklist</a:t>
            </a:r>
          </a:p>
          <a:p>
            <a:pPr lvl="1"/>
            <a:r>
              <a:rPr lang="en-US" dirty="0" smtClean="0"/>
              <a:t>Drawback: infinite, easy to get around</a:t>
            </a:r>
          </a:p>
          <a:p>
            <a:pPr lvl="1"/>
            <a:r>
              <a:rPr lang="en-US" dirty="0" smtClean="0"/>
              <a:t>Benefit: react quickly (often no re-compilation), straightforward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White list</a:t>
            </a:r>
          </a:p>
          <a:p>
            <a:pPr lvl="1"/>
            <a:r>
              <a:rPr lang="en-US" dirty="0" smtClean="0"/>
              <a:t>Only accept known good input</a:t>
            </a:r>
          </a:p>
          <a:p>
            <a:pPr lvl="1"/>
            <a:r>
              <a:rPr lang="en-US" dirty="0" smtClean="0"/>
              <a:t>Often done with </a:t>
            </a:r>
            <a:r>
              <a:rPr lang="en-US" dirty="0" err="1" smtClean="0"/>
              <a:t>regex’s</a:t>
            </a:r>
            <a:endParaRPr lang="en-US" dirty="0" smtClean="0"/>
          </a:p>
          <a:p>
            <a:pPr lvl="1"/>
            <a:r>
              <a:rPr lang="en-US" dirty="0" smtClean="0"/>
              <a:t>Drawbacks: </a:t>
            </a:r>
          </a:p>
          <a:p>
            <a:pPr lvl="2"/>
            <a:r>
              <a:rPr lang="en-US" dirty="0" smtClean="0"/>
              <a:t>Sometimes not possible to block certain characters</a:t>
            </a:r>
          </a:p>
          <a:p>
            <a:pPr lvl="2"/>
            <a:r>
              <a:rPr lang="en-US" dirty="0" smtClean="0"/>
              <a:t>Often requires re-compilation and patches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Recommendation: do both, but prefer a </a:t>
            </a:r>
            <a:r>
              <a:rPr lang="en-US" dirty="0" err="1" smtClean="0"/>
              <a:t>whitelist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in Many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 always strings and numbers</a:t>
            </a:r>
          </a:p>
          <a:p>
            <a:endParaRPr lang="en-US" dirty="0" smtClean="0"/>
          </a:p>
          <a:p>
            <a:r>
              <a:rPr lang="en-US" dirty="0" smtClean="0"/>
              <a:t>Consider: images with metadata</a:t>
            </a:r>
          </a:p>
          <a:p>
            <a:pPr lvl="1"/>
            <a:r>
              <a:rPr lang="en-US" dirty="0" smtClean="0"/>
              <a:t>PHP had many issues with EXIF JPEG metadata</a:t>
            </a:r>
          </a:p>
          <a:p>
            <a:pPr lvl="1"/>
            <a:r>
              <a:rPr lang="en-US" dirty="0" smtClean="0"/>
              <a:t>Adobe Acrobat &amp; embedded fonts</a:t>
            </a:r>
          </a:p>
          <a:p>
            <a:pPr lvl="1"/>
            <a:r>
              <a:rPr lang="en-US" dirty="0" smtClean="0"/>
              <a:t>Java with ICC and BMP </a:t>
            </a:r>
            <a:r>
              <a:rPr lang="en-US" dirty="0" smtClean="0">
                <a:hlinkClick r:id="rId2"/>
              </a:rPr>
              <a:t>http://recxltd.blogspot.com/2012/01/bmp-and-icc-standard-tale-in.html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http://cve.mitre.org/cgi-bin/cvename.cgi?name=CVE-2007-2789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Sanitizing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Instead of blocking input, </a:t>
            </a:r>
            <a:r>
              <a:rPr lang="en-US" i="1" dirty="0" smtClean="0"/>
              <a:t>sanitize</a:t>
            </a:r>
            <a:r>
              <a:rPr lang="en-US" dirty="0" smtClean="0"/>
              <a:t> it</a:t>
            </a:r>
          </a:p>
          <a:p>
            <a:pPr lvl="1"/>
            <a:r>
              <a:rPr lang="en-US" dirty="0" smtClean="0"/>
              <a:t>All input comes in, but it’s manipulated</a:t>
            </a:r>
          </a:p>
          <a:p>
            <a:pPr lvl="1"/>
            <a:r>
              <a:rPr lang="en-US" dirty="0" smtClean="0"/>
              <a:t>Convert it to something that won’t be interpreted as code</a:t>
            </a:r>
          </a:p>
          <a:p>
            <a:pPr lvl="1"/>
            <a:r>
              <a:rPr lang="en-US" dirty="0" smtClean="0"/>
              <a:t>Usually utilizes escape characters</a:t>
            </a:r>
          </a:p>
          <a:p>
            <a:endParaRPr lang="en-US" dirty="0" smtClean="0"/>
          </a:p>
          <a:p>
            <a:r>
              <a:rPr lang="en-US" dirty="0" smtClean="0"/>
              <a:t>e.g. HTML</a:t>
            </a:r>
          </a:p>
          <a:p>
            <a:pPr lvl="1"/>
            <a:r>
              <a:rPr lang="en-US" dirty="0" smtClean="0"/>
              <a:t>&lt; is &amp;</a:t>
            </a:r>
            <a:r>
              <a:rPr lang="en-US" dirty="0" err="1" smtClean="0"/>
              <a:t>lt</a:t>
            </a:r>
            <a:r>
              <a:rPr lang="en-US" dirty="0" smtClean="0"/>
              <a:t>;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e.g. Java</a:t>
            </a:r>
          </a:p>
          <a:p>
            <a:pPr lvl="1"/>
            <a:r>
              <a:rPr lang="en-US" dirty="0" smtClean="0"/>
              <a:t>“ is \”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Drawback: need to know everything to escape</a:t>
            </a:r>
          </a:p>
          <a:p>
            <a:pPr lvl="1"/>
            <a:r>
              <a:rPr lang="en-US" dirty="0" smtClean="0"/>
              <a:t>Very blacklist-like</a:t>
            </a:r>
          </a:p>
          <a:p>
            <a:pPr lvl="1"/>
            <a:r>
              <a:rPr lang="en-US" dirty="0" smtClean="0"/>
              <a:t>False positives are also annoying </a:t>
            </a:r>
          </a:p>
          <a:p>
            <a:pPr lvl="1"/>
            <a:r>
              <a:rPr lang="en-US" dirty="0" smtClean="0"/>
              <a:t>Need to remember to do it… everywhere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Most weird, unexpected behavior results in an exception</a:t>
            </a:r>
          </a:p>
          <a:p>
            <a:pPr lvl="1"/>
            <a:r>
              <a:rPr lang="en-US" dirty="0" smtClean="0"/>
              <a:t>Handle the exceptions you know about</a:t>
            </a:r>
          </a:p>
          <a:p>
            <a:pPr lvl="1"/>
            <a:r>
              <a:rPr lang="en-US" dirty="0" smtClean="0"/>
              <a:t>Know that sometimes some get away</a:t>
            </a:r>
          </a:p>
          <a:p>
            <a:endParaRPr lang="en-US" dirty="0" smtClean="0"/>
          </a:p>
          <a:p>
            <a:r>
              <a:rPr lang="en-US" dirty="0" smtClean="0"/>
              <a:t>Design your system to handle exceptions at the top-level</a:t>
            </a:r>
          </a:p>
          <a:p>
            <a:pPr lvl="1"/>
            <a:r>
              <a:rPr lang="en-US" dirty="0" smtClean="0"/>
              <a:t>E.g. Java </a:t>
            </a:r>
            <a:r>
              <a:rPr lang="en-US" dirty="0" smtClean="0">
                <a:sym typeface="Wingdings" pitchFamily="2" charset="2"/>
              </a:rPr>
              <a:t> catch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Throwable</a:t>
            </a:r>
            <a:r>
              <a:rPr lang="en-US" dirty="0" smtClean="0">
                <a:sym typeface="Wingdings" pitchFamily="2" charset="2"/>
              </a:rPr>
              <a:t>, not </a:t>
            </a:r>
            <a:r>
              <a:rPr lang="en-US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Exception</a:t>
            </a:r>
          </a:p>
          <a:p>
            <a:pPr lvl="1"/>
            <a:r>
              <a:rPr lang="en-US" dirty="0" smtClean="0"/>
              <a:t>E.g. JSP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For maintainability &amp; complexity:</a:t>
            </a:r>
          </a:p>
          <a:p>
            <a:pPr lvl="1"/>
            <a:r>
              <a:rPr lang="en-US" dirty="0" smtClean="0"/>
              <a:t>Avoid promoting unnecessarily</a:t>
            </a:r>
            <a:br>
              <a:rPr lang="en-US" dirty="0" smtClean="0"/>
            </a:br>
            <a:r>
              <a:rPr lang="en-US" dirty="0" smtClean="0"/>
              <a:t> e.g. “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throws Exception</a:t>
            </a:r>
            <a:r>
              <a:rPr lang="en-US" dirty="0" smtClean="0"/>
              <a:t>” </a:t>
            </a:r>
          </a:p>
          <a:p>
            <a:pPr lvl="1"/>
            <a:r>
              <a:rPr lang="en-US" dirty="0" smtClean="0"/>
              <a:t>Deal with related exceptions in one place, near the problem</a:t>
            </a:r>
            <a:br>
              <a:rPr lang="en-US" dirty="0" smtClean="0"/>
            </a:br>
            <a:r>
              <a:rPr lang="en-US" dirty="0" smtClean="0"/>
              <a:t>e.g. wrapper around private methods in a class</a:t>
            </a:r>
          </a:p>
          <a:p>
            <a:endParaRPr lang="en-US" dirty="0" smtClean="0"/>
          </a:p>
          <a:p>
            <a:r>
              <a:rPr lang="en-US" dirty="0" smtClean="0"/>
              <a:t>Sheer laziness: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1" y="5475561"/>
            <a:ext cx="3200400" cy="41088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Times New Roman"/>
              </a:rPr>
              <a:t>try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{something();}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Times New Roman"/>
              </a:rPr>
              <a:t>catch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{}</a:t>
            </a:r>
            <a:endParaRPr lang="en-US" sz="2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352800"/>
            <a:ext cx="6019800" cy="41088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BF5F3F"/>
                </a:solidFill>
                <a:latin typeface="Consolas"/>
                <a:ea typeface="Calibri"/>
                <a:cs typeface="Times New Roman"/>
              </a:rPr>
              <a:t>&lt;%@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rgbClr val="3F7F7F"/>
                </a:solidFill>
                <a:latin typeface="Consolas"/>
                <a:ea typeface="Calibri"/>
                <a:cs typeface="Times New Roman"/>
              </a:rPr>
              <a:t>page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dirty="0" err="1" smtClean="0">
                <a:solidFill>
                  <a:srgbClr val="7F007F"/>
                </a:solidFill>
                <a:latin typeface="Consolas"/>
                <a:ea typeface="Calibri"/>
                <a:cs typeface="Times New Roman"/>
              </a:rPr>
              <a:t>errorPage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=</a:t>
            </a:r>
            <a:r>
              <a:rPr lang="en-US" i="1" dirty="0" smtClean="0">
                <a:solidFill>
                  <a:srgbClr val="2A00FF"/>
                </a:solidFill>
                <a:latin typeface="Consolas"/>
                <a:ea typeface="Calibri"/>
                <a:cs typeface="Times New Roman"/>
              </a:rPr>
              <a:t>"exceptionHandler.jsp"</a:t>
            </a:r>
            <a:r>
              <a:rPr lang="en-US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rgbClr val="BF5F3F"/>
                </a:solidFill>
                <a:latin typeface="Consolas"/>
                <a:ea typeface="Calibri"/>
                <a:cs typeface="Times New Roman"/>
              </a:rPr>
              <a:t>%&gt;</a:t>
            </a:r>
            <a:endParaRPr lang="en-US" sz="24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998</TotalTime>
  <Words>777</Words>
  <Application>Microsoft Office PowerPoint</Application>
  <PresentationFormat>On-screen Show (4:3)</PresentationFormat>
  <Paragraphs>179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Technic</vt:lpstr>
      <vt:lpstr>Defensive coding techniques</vt:lpstr>
      <vt:lpstr>Defensive Coding vs. Risk Analysis</vt:lpstr>
      <vt:lpstr>Defensive Coding Principles</vt:lpstr>
      <vt:lpstr>Complexity</vt:lpstr>
      <vt:lpstr>Know the Tree of Knowledge</vt:lpstr>
      <vt:lpstr>Validating Input</vt:lpstr>
      <vt:lpstr>Input in Many Forms</vt:lpstr>
      <vt:lpstr>Sanitizing Input</vt:lpstr>
      <vt:lpstr>Exception Handling</vt:lpstr>
      <vt:lpstr>finally</vt:lpstr>
      <vt:lpstr>Think of the Children</vt:lpstr>
      <vt:lpstr>Immutability in OO</vt:lpstr>
      <vt:lpstr>Concurrency is Always a Risk</vt:lpstr>
      <vt:lpstr>free is Not Idempotent </vt:lpstr>
      <vt:lpstr>To be continued…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231</cp:revision>
  <dcterms:created xsi:type="dcterms:W3CDTF">2011-11-14T18:23:03Z</dcterms:created>
  <dcterms:modified xsi:type="dcterms:W3CDTF">2013-03-27T13:38:19Z</dcterms:modified>
</cp:coreProperties>
</file>