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7"/>
  </p:notesMasterIdLst>
  <p:sldIdLst>
    <p:sldId id="256" r:id="rId2"/>
    <p:sldId id="280" r:id="rId3"/>
    <p:sldId id="286" r:id="rId4"/>
    <p:sldId id="287" r:id="rId5"/>
    <p:sldId id="270" r:id="rId6"/>
    <p:sldId id="272" r:id="rId7"/>
    <p:sldId id="273" r:id="rId8"/>
    <p:sldId id="274" r:id="rId9"/>
    <p:sldId id="278" r:id="rId10"/>
    <p:sldId id="282" r:id="rId11"/>
    <p:sldId id="283" r:id="rId12"/>
    <p:sldId id="284" r:id="rId13"/>
    <p:sldId id="285" r:id="rId14"/>
    <p:sldId id="281" r:id="rId15"/>
    <p:sldId id="26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00" autoAdjust="0"/>
    <p:restoredTop sz="94660"/>
  </p:normalViewPr>
  <p:slideViewPr>
    <p:cSldViewPr>
      <p:cViewPr varScale="1">
        <p:scale>
          <a:sx n="82" d="100"/>
          <a:sy n="82" d="100"/>
        </p:scale>
        <p:origin x="-11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A3B001-F7FC-41FD-9677-7CEFA6C77C10}" type="datetimeFigureOut">
              <a:rPr lang="en-US" smtClean="0"/>
              <a:pPr/>
              <a:t>4/1/2013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47D876-645D-408E-83B8-A8BD324FDE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5376A-E8FC-4119-AA17-52DDE1E64A36}" type="datetime1">
              <a:rPr lang="en-US" smtClean="0"/>
              <a:pPr/>
              <a:t>4/1/2013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970F5-4335-40CF-A424-37DB1B981890}" type="datetime1">
              <a:rPr lang="en-US" smtClean="0"/>
              <a:pPr/>
              <a:t>4/1/2013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7048-FB6E-4DEA-8750-46E8BE012585}" type="datetime1">
              <a:rPr lang="en-US" smtClean="0"/>
              <a:pPr/>
              <a:t>4/1/2013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ED74-EE48-4FA0-8F3D-1CEF02200DC6}" type="datetime1">
              <a:rPr lang="en-US" smtClean="0"/>
              <a:pPr/>
              <a:t>4/1/2013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BD57-5840-417F-8E90-6758E4F70173}" type="datetime1">
              <a:rPr lang="en-US" smtClean="0"/>
              <a:pPr/>
              <a:t>4/1/2013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7FC34-59E5-4911-8F21-B687F613A485}" type="datetime1">
              <a:rPr lang="en-US" smtClean="0"/>
              <a:pPr/>
              <a:t>4/1/2013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31C9-7934-4CAB-B06C-93A33F67C403}" type="datetime1">
              <a:rPr lang="en-US" smtClean="0"/>
              <a:pPr/>
              <a:t>4/1/2013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1AE4-B97C-49D2-A0F2-4E68B4D4678C}" type="datetime1">
              <a:rPr lang="en-US" smtClean="0"/>
              <a:pPr/>
              <a:t>4/1/2013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91018-E579-41A2-B9CB-09FB13E182FE}" type="datetime1">
              <a:rPr lang="en-US" smtClean="0"/>
              <a:pPr/>
              <a:t>4/1/2013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B7F5-4D91-454D-A18A-54A72684D5CC}" type="datetime1">
              <a:rPr lang="en-US" smtClean="0"/>
              <a:pPr/>
              <a:t>4/1/2013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DC1B103-3E70-411F-9307-C76D56420ADB}" type="datetime1">
              <a:rPr lang="en-US" smtClean="0"/>
              <a:pPr/>
              <a:t>4/1/2013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8CC73FF-C165-4CD1-BDB5-6044E6915AEF}" type="datetime1">
              <a:rPr lang="en-US" smtClean="0"/>
              <a:pPr/>
              <a:t>4/1/2013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Defensive coding techniques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Engineering Secure Software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6096000" y="4648200"/>
            <a:ext cx="841248" cy="381000"/>
          </a:xfrm>
          <a:prstGeom prst="rect">
            <a:avLst/>
          </a:prstGeom>
        </p:spPr>
        <p:txBody>
          <a:bodyPr vert="horz" tIns="0" rIns="45720" bIns="0" anchor="b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Part 2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Dead Store Removal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Don’t leave sensitive data sitting in memory longer than needed</a:t>
            </a:r>
          </a:p>
          <a:p>
            <a:pPr lvl="1"/>
            <a:r>
              <a:rPr lang="en-US" dirty="0" smtClean="0"/>
              <a:t>Hibernation features dump RAM to HDD</a:t>
            </a:r>
          </a:p>
          <a:p>
            <a:pPr lvl="1"/>
            <a:r>
              <a:rPr lang="en-US" dirty="0" err="1" smtClean="0"/>
              <a:t>Segfault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c</a:t>
            </a:r>
            <a:r>
              <a:rPr lang="en-US" dirty="0" smtClean="0"/>
              <a:t>ore dump </a:t>
            </a:r>
            <a:r>
              <a:rPr lang="en-US" dirty="0" smtClean="0">
                <a:sym typeface="Wingdings" pitchFamily="2" charset="2"/>
              </a:rPr>
              <a:t> passwords!</a:t>
            </a:r>
          </a:p>
          <a:p>
            <a:pPr lvl="1"/>
            <a:endParaRPr lang="en-US" dirty="0" smtClean="0">
              <a:sym typeface="Wingdings" pitchFamily="2" charset="2"/>
            </a:endParaRPr>
          </a:p>
          <a:p>
            <a:r>
              <a:rPr lang="en-US" dirty="0" smtClean="0"/>
              <a:t>The following is usually a good idea...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i="1" dirty="0" smtClean="0"/>
              <a:t>…BUT!!!</a:t>
            </a:r>
            <a:r>
              <a:rPr lang="en-US" dirty="0" smtClean="0"/>
              <a:t> C++ .NET and </a:t>
            </a:r>
            <a:r>
              <a:rPr lang="en-US" dirty="0" err="1" smtClean="0"/>
              <a:t>gcc</a:t>
            </a:r>
            <a:r>
              <a:rPr lang="en-US" dirty="0" smtClean="0"/>
              <a:t> 3.x will optimize away that last call since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pwd</a:t>
            </a:r>
            <a:r>
              <a:rPr lang="en-US" dirty="0" smtClean="0"/>
              <a:t> is never used again</a:t>
            </a:r>
          </a:p>
          <a:p>
            <a:pPr lvl="1"/>
            <a:r>
              <a:rPr lang="en-US" dirty="0" smtClean="0"/>
              <a:t>So watch out for zealous compiler optimizations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762000" y="3330766"/>
            <a:ext cx="5943600" cy="18288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nsolas" pitchFamily="49" charset="0"/>
                <a:cs typeface="Consolas" pitchFamily="49" charset="0"/>
              </a:rPr>
              <a:t>void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onsolas" pitchFamily="49" charset="0"/>
                <a:cs typeface="Consolas" pitchFamily="49" charset="0"/>
              </a:rPr>
              <a:t>GetData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nsolas" pitchFamily="49" charset="0"/>
                <a:cs typeface="Consolas" pitchFamily="49" charset="0"/>
              </a:rPr>
              <a:t>(char *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onsolas" pitchFamily="49" charset="0"/>
                <a:cs typeface="Consolas" pitchFamily="49" charset="0"/>
              </a:rPr>
              <a:t>MFAddr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nsolas" pitchFamily="49" charset="0"/>
                <a:cs typeface="Consolas" pitchFamily="49" charset="0"/>
              </a:rPr>
              <a:t>) 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nsolas" pitchFamily="49" charset="0"/>
                <a:cs typeface="Consolas" pitchFamily="49" charset="0"/>
              </a:rPr>
              <a:t>char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onsolas" pitchFamily="49" charset="0"/>
                <a:cs typeface="Consolas" pitchFamily="49" charset="0"/>
              </a:rPr>
              <a:t>pwd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nsolas" pitchFamily="49" charset="0"/>
                <a:cs typeface="Consolas" pitchFamily="49" charset="0"/>
              </a:rPr>
              <a:t>[64];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nsolas" pitchFamily="49" charset="0"/>
                <a:cs typeface="Consolas" pitchFamily="49" charset="0"/>
              </a:rPr>
              <a:t>if (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onsolas" pitchFamily="49" charset="0"/>
                <a:cs typeface="Consolas" pitchFamily="49" charset="0"/>
              </a:rPr>
              <a:t>GetPasswordFromUser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nsolas" pitchFamily="49" charset="0"/>
                <a:cs typeface="Consolas" pitchFamily="49" charset="0"/>
              </a:rPr>
              <a:t>(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onsolas" pitchFamily="49" charset="0"/>
                <a:cs typeface="Consolas" pitchFamily="49" charset="0"/>
              </a:rPr>
              <a:t>pwd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nsolas" pitchFamily="49" charset="0"/>
                <a:cs typeface="Consolas" pitchFamily="49" charset="0"/>
              </a:rPr>
              <a:t>,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onsolas" pitchFamily="49" charset="0"/>
                <a:cs typeface="Consolas" pitchFamily="49" charset="0"/>
              </a:rPr>
              <a:t>sizeof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nsolas" pitchFamily="49" charset="0"/>
                <a:cs typeface="Consolas" pitchFamily="49" charset="0"/>
              </a:rPr>
              <a:t>(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onsolas" pitchFamily="49" charset="0"/>
                <a:cs typeface="Consolas" pitchFamily="49" charset="0"/>
              </a:rPr>
              <a:t>pwd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nsolas" pitchFamily="49" charset="0"/>
                <a:cs typeface="Consolas" pitchFamily="49" charset="0"/>
              </a:rPr>
              <a:t>))) 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nsolas" pitchFamily="49" charset="0"/>
                <a:cs typeface="Consolas" pitchFamily="49" charset="0"/>
              </a:rPr>
              <a:t>if (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onsolas" pitchFamily="49" charset="0"/>
                <a:cs typeface="Consolas" pitchFamily="49" charset="0"/>
              </a:rPr>
              <a:t>ConnectToMainframe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nsolas" pitchFamily="49" charset="0"/>
                <a:cs typeface="Consolas" pitchFamily="49" charset="0"/>
              </a:rPr>
              <a:t>(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onsolas" pitchFamily="49" charset="0"/>
                <a:cs typeface="Consolas" pitchFamily="49" charset="0"/>
              </a:rPr>
              <a:t>MFAddr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nsolas" pitchFamily="49" charset="0"/>
                <a:cs typeface="Consolas" pitchFamily="49" charset="0"/>
              </a:rPr>
              <a:t>,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onsolas" pitchFamily="49" charset="0"/>
                <a:cs typeface="Consolas" pitchFamily="49" charset="0"/>
              </a:rPr>
              <a:t>pwd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nsolas" pitchFamily="49" charset="0"/>
                <a:cs typeface="Consolas" pitchFamily="49" charset="0"/>
              </a:rPr>
              <a:t>)) {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nsolas" pitchFamily="49" charset="0"/>
                <a:cs typeface="Consolas" pitchFamily="49" charset="0"/>
              </a:rPr>
              <a:t> // Interact with mainframe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nsolas" pitchFamily="49" charset="0"/>
                <a:cs typeface="Consolas" pitchFamily="49" charset="0"/>
              </a:rPr>
              <a:t>}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onsolas" pitchFamily="49" charset="0"/>
                <a:cs typeface="Consolas" pitchFamily="49" charset="0"/>
              </a:rPr>
              <a:t>memset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nsolas" pitchFamily="49" charset="0"/>
                <a:cs typeface="Consolas" pitchFamily="49" charset="0"/>
              </a:rPr>
              <a:t>(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onsolas" pitchFamily="49" charset="0"/>
                <a:cs typeface="Consolas" pitchFamily="49" charset="0"/>
              </a:rPr>
              <a:t>pwd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nsolas" pitchFamily="49" charset="0"/>
                <a:cs typeface="Consolas" pitchFamily="49" charset="0"/>
              </a:rPr>
              <a:t>, 0,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onsolas" pitchFamily="49" charset="0"/>
                <a:cs typeface="Consolas" pitchFamily="49" charset="0"/>
              </a:rPr>
              <a:t>sizeof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nsolas" pitchFamily="49" charset="0"/>
                <a:cs typeface="Consolas" pitchFamily="49" charset="0"/>
              </a:rPr>
              <a:t>(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onsolas" pitchFamily="49" charset="0"/>
                <a:cs typeface="Consolas" pitchFamily="49" charset="0"/>
              </a:rPr>
              <a:t>pwd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nsolas" pitchFamily="49" charset="0"/>
                <a:cs typeface="Consolas" pitchFamily="49" charset="0"/>
              </a:rPr>
              <a:t>)); //clear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Consolas" pitchFamily="49" charset="0"/>
                <a:cs typeface="Consolas" pitchFamily="49" charset="0"/>
              </a:rPr>
              <a:t> password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nsolas" pitchFamily="49" charset="0"/>
                <a:cs typeface="Consolas" pitchFamily="49" charset="0"/>
              </a:rPr>
              <a:t>  }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nsolas" pitchFamily="49" charset="0"/>
                <a:cs typeface="Consolas" pitchFamily="49" charset="0"/>
              </a:rPr>
              <a:t>}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02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Environment &amp; File Confusion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In C/C++, the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putenv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</a:t>
            </a:r>
            <a:r>
              <a:rPr lang="en-US" dirty="0" smtClean="0"/>
              <a:t> and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getenv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</a:t>
            </a:r>
            <a:r>
              <a:rPr lang="en-US" dirty="0" smtClean="0"/>
              <a:t> vary OS to OS</a:t>
            </a:r>
          </a:p>
          <a:p>
            <a:pPr lvl="1"/>
            <a:r>
              <a:rPr lang="en-US" dirty="0" smtClean="0"/>
              <a:t>Change depending on the compiler and platform</a:t>
            </a:r>
          </a:p>
          <a:p>
            <a:pPr lvl="1"/>
            <a:r>
              <a:rPr lang="en-US" dirty="0" smtClean="0"/>
              <a:t>Sometimes case-sensitive, sometimes not</a:t>
            </a:r>
          </a:p>
          <a:p>
            <a:pPr lvl="1"/>
            <a:r>
              <a:rPr lang="en-US" dirty="0" smtClean="0"/>
              <a:t>An attacker can add an environment variable that overrides yours (e.g. to his own JVM)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smtClean="0"/>
          </a:p>
          <a:p>
            <a:r>
              <a:rPr lang="en-US" smtClean="0"/>
              <a:t>Same </a:t>
            </a:r>
            <a:r>
              <a:rPr lang="en-US" dirty="0" smtClean="0"/>
              <a:t>with file names in Windows and Linux</a:t>
            </a:r>
          </a:p>
          <a:p>
            <a:endParaRPr lang="en-US" dirty="0" smtClean="0"/>
          </a:p>
          <a:p>
            <a:r>
              <a:rPr lang="en-US" dirty="0" smtClean="0"/>
              <a:t>Do not rely on case sensitivity when interacting with the platform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219200" y="2971800"/>
            <a:ext cx="5867400" cy="14478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 Unicode MS" pitchFamily="34" charset="-128"/>
                <a:cs typeface="Arial" pitchFamily="34" charset="0"/>
              </a:rPr>
              <a:t>putenv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Unicode MS" pitchFamily="34" charset="-128"/>
                <a:cs typeface="Arial" pitchFamily="34" charset="0"/>
              </a:rPr>
              <a:t>("TEST_ENV=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 Unicode MS" pitchFamily="34" charset="-128"/>
                <a:cs typeface="Arial" pitchFamily="34" charset="0"/>
              </a:rPr>
              <a:t>foo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Unicode MS" pitchFamily="34" charset="-128"/>
                <a:cs typeface="Arial" pitchFamily="34" charset="0"/>
              </a:rPr>
              <a:t>“);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 Unicode MS" pitchFamily="34" charset="-128"/>
                <a:cs typeface="Arial" pitchFamily="34" charset="0"/>
              </a:rPr>
              <a:t>putenv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Unicode MS" pitchFamily="34" charset="-128"/>
                <a:cs typeface="Arial" pitchFamily="34" charset="0"/>
              </a:rPr>
              <a:t>("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 Unicode MS" pitchFamily="34" charset="-128"/>
                <a:cs typeface="Arial" pitchFamily="34" charset="0"/>
              </a:rPr>
              <a:t>Test_ENV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Unicode MS" pitchFamily="34" charset="-128"/>
                <a:cs typeface="Arial" pitchFamily="34" charset="0"/>
              </a:rPr>
              <a:t>=bar“);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Unicode MS" pitchFamily="34" charset="-128"/>
                <a:cs typeface="Arial" pitchFamily="34" charset="0"/>
              </a:rPr>
              <a:t>const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Unicode MS" pitchFamily="34" charset="-128"/>
                <a:cs typeface="Arial" pitchFamily="34" charset="0"/>
              </a:rPr>
              <a:t>char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Unicode MS" pitchFamily="34" charset="-128"/>
                <a:cs typeface="Arial" pitchFamily="34" charset="0"/>
              </a:rPr>
              <a:t>*temp =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 Unicode MS" pitchFamily="34" charset="-128"/>
                <a:cs typeface="Arial" pitchFamily="34" charset="0"/>
              </a:rPr>
              <a:t>getenv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Unicode MS" pitchFamily="34" charset="-128"/>
                <a:cs typeface="Arial" pitchFamily="34" charset="0"/>
              </a:rPr>
              <a:t>("TEST_ENV");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Unicode MS" pitchFamily="34" charset="-128"/>
                <a:cs typeface="Arial" pitchFamily="34" charset="0"/>
              </a:rPr>
              <a:t>if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Unicode MS" pitchFamily="34" charset="-128"/>
                <a:cs typeface="Arial" pitchFamily="34" charset="0"/>
              </a:rPr>
              <a:t>(temp == NULL) {   /* Handle error */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 Unicode MS" pitchFamily="34" charset="-128"/>
                <a:cs typeface="Arial" pitchFamily="34" charset="0"/>
              </a:rPr>
              <a:t>printf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Unicode MS" pitchFamily="34" charset="-128"/>
                <a:cs typeface="Arial" pitchFamily="34" charset="0"/>
              </a:rPr>
              <a:t>("%s\n", temp); /*</a:t>
            </a:r>
            <a:r>
              <a:rPr kumimoji="0" lang="en-US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Unicode MS" pitchFamily="34" charset="-128"/>
                <a:cs typeface="Arial" pitchFamily="34" charset="0"/>
              </a:rPr>
              <a:t> </a:t>
            </a:r>
            <a:r>
              <a:rPr kumimoji="0" lang="en-US" b="0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 Unicode MS" pitchFamily="34" charset="-128"/>
                <a:cs typeface="Arial" pitchFamily="34" charset="0"/>
              </a:rPr>
              <a:t>foo</a:t>
            </a:r>
            <a:r>
              <a:rPr kumimoji="0" lang="en-US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Unicode MS" pitchFamily="34" charset="-128"/>
                <a:cs typeface="Arial" pitchFamily="34" charset="0"/>
              </a:rPr>
              <a:t> on Linux, bar on Windows*/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02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Watch Character Conversions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00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Most apps require I18N in some form</a:t>
            </a:r>
          </a:p>
          <a:p>
            <a:pPr lvl="1"/>
            <a:r>
              <a:rPr lang="en-US" dirty="0" smtClean="0"/>
              <a:t>You will need to convert one character set to another for translation</a:t>
            </a:r>
          </a:p>
          <a:p>
            <a:pPr lvl="1"/>
            <a:r>
              <a:rPr lang="en-US" dirty="0" smtClean="0"/>
              <a:t>When apps “catch on”, I18N is usually an afterthought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Not all character sets are the same size!</a:t>
            </a:r>
          </a:p>
          <a:p>
            <a:pPr lvl="1"/>
            <a:r>
              <a:rPr lang="en-US" dirty="0" smtClean="0"/>
              <a:t>Assume 4-bytes for a character? Buffer overrun on Chinese chars</a:t>
            </a:r>
          </a:p>
          <a:p>
            <a:pPr lvl="1"/>
            <a:r>
              <a:rPr lang="en-US" dirty="0" smtClean="0"/>
              <a:t>Not every byte maps to a character</a:t>
            </a:r>
          </a:p>
          <a:p>
            <a:pPr lvl="1"/>
            <a:r>
              <a:rPr lang="en-US" dirty="0" smtClean="0"/>
              <a:t>Sometimes multiple bytes map to a single character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Recommendations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unicode</a:t>
            </a:r>
            <a:r>
              <a:rPr lang="en-US" dirty="0" smtClean="0"/>
              <a:t>:  UTF-8 or UTF-16</a:t>
            </a:r>
          </a:p>
          <a:p>
            <a:pPr lvl="1"/>
            <a:r>
              <a:rPr lang="en-US" dirty="0" smtClean="0"/>
              <a:t>Don’t roll your own converters</a:t>
            </a:r>
          </a:p>
          <a:p>
            <a:pPr lvl="1"/>
            <a:r>
              <a:rPr lang="en-US" dirty="0" smtClean="0"/>
              <a:t>Check: web servers, database systems, command inputs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DoS</a:t>
            </a:r>
            <a:r>
              <a:rPr lang="en-US" dirty="0" smtClean="0"/>
              <a:t> in Many 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648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Denial of service occurs in many, many ways</a:t>
            </a:r>
          </a:p>
          <a:p>
            <a:pPr lvl="1"/>
            <a:r>
              <a:rPr lang="en-US" dirty="0" smtClean="0"/>
              <a:t>Overflow the hard drive </a:t>
            </a:r>
          </a:p>
          <a:p>
            <a:pPr lvl="1"/>
            <a:r>
              <a:rPr lang="en-US" dirty="0" smtClean="0"/>
              <a:t>Overflow memory </a:t>
            </a:r>
            <a:r>
              <a:rPr lang="en-US" dirty="0" smtClean="0">
                <a:sym typeface="Wingdings" pitchFamily="2" charset="2"/>
              </a:rPr>
              <a:t> p</a:t>
            </a:r>
            <a:r>
              <a:rPr lang="en-US" dirty="0" smtClean="0"/>
              <a:t>age faults</a:t>
            </a:r>
          </a:p>
          <a:p>
            <a:pPr lvl="1"/>
            <a:r>
              <a:rPr lang="en-US" dirty="0" smtClean="0"/>
              <a:t>Poor </a:t>
            </a:r>
            <a:r>
              <a:rPr lang="en-US" dirty="0" err="1" smtClean="0"/>
              <a:t>hashcodes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constant hash collisions</a:t>
            </a:r>
          </a:p>
          <a:p>
            <a:pPr lvl="1"/>
            <a:r>
              <a:rPr lang="en-US" dirty="0" smtClean="0"/>
              <a:t>Slow database queries</a:t>
            </a:r>
          </a:p>
          <a:p>
            <a:pPr lvl="1"/>
            <a:r>
              <a:rPr lang="en-US" dirty="0" smtClean="0"/>
              <a:t>Poor algorithmic complexity</a:t>
            </a:r>
          </a:p>
          <a:p>
            <a:pPr lvl="1"/>
            <a:r>
              <a:rPr lang="en-US" dirty="0" smtClean="0"/>
              <a:t>Deadlocks, race conditions, other concurrency</a:t>
            </a:r>
          </a:p>
          <a:p>
            <a:pPr lvl="1"/>
            <a:r>
              <a:rPr lang="en-US" dirty="0" smtClean="0"/>
              <a:t>Network bandwidth issues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Recommendations:</a:t>
            </a:r>
          </a:p>
          <a:p>
            <a:pPr lvl="1"/>
            <a:r>
              <a:rPr lang="en-US" dirty="0" smtClean="0"/>
              <a:t>Black-box stress testing</a:t>
            </a:r>
          </a:p>
          <a:p>
            <a:pPr lvl="1"/>
            <a:r>
              <a:rPr lang="en-US" dirty="0" smtClean="0"/>
              <a:t>White-box, unit-level stress testing</a:t>
            </a:r>
          </a:p>
          <a:p>
            <a:pPr lvl="1"/>
            <a:r>
              <a:rPr lang="en-US" dirty="0" smtClean="0"/>
              <a:t>Focus less on user inputs, more on the logic</a:t>
            </a:r>
          </a:p>
          <a:p>
            <a:pPr lvl="1"/>
            <a:r>
              <a:rPr lang="en-US" dirty="0" smtClean="0"/>
              <a:t>Learn the art of profiling </a:t>
            </a:r>
            <a:br>
              <a:rPr lang="en-US" dirty="0" smtClean="0"/>
            </a:br>
            <a:r>
              <a:rPr lang="en-US" sz="2300" dirty="0" smtClean="0"/>
              <a:t>e.g. </a:t>
            </a:r>
            <a:r>
              <a:rPr lang="en-US" sz="2300" dirty="0" smtClean="0">
                <a:latin typeface="Consolas" pitchFamily="49" charset="0"/>
                <a:cs typeface="Consolas" pitchFamily="49" charset="0"/>
              </a:rPr>
              <a:t>java –</a:t>
            </a:r>
            <a:r>
              <a:rPr lang="en-US" sz="2300" dirty="0" err="1" smtClean="0">
                <a:latin typeface="Consolas" pitchFamily="49" charset="0"/>
                <a:cs typeface="Consolas" pitchFamily="49" charset="0"/>
              </a:rPr>
              <a:t>agentlib:hprof</a:t>
            </a:r>
            <a:endParaRPr lang="en-US" sz="23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Don’t Forget </a:t>
            </a:r>
            <a:r>
              <a:rPr lang="en-US" dirty="0" err="1" smtClean="0"/>
              <a:t>Config</a:t>
            </a:r>
            <a:r>
              <a:rPr lang="en-US" dirty="0" smtClean="0"/>
              <a:t> Files!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00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Vulnerabilities can also exist in system </a:t>
            </a:r>
            <a:r>
              <a:rPr lang="en-US" i="1" dirty="0" smtClean="0"/>
              <a:t>configuration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600" dirty="0" smtClean="0"/>
              <a:t>e.g. log overflow, hardcoded credentials, authorization problems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err="1" smtClean="0"/>
              <a:t>Makefiles</a:t>
            </a:r>
            <a:r>
              <a:rPr lang="en-US" dirty="0" smtClean="0"/>
              <a:t> &amp; Installation definitions</a:t>
            </a:r>
          </a:p>
          <a:p>
            <a:pPr lvl="1"/>
            <a:r>
              <a:rPr lang="en-US" dirty="0" smtClean="0"/>
              <a:t>Insecure compiler optimizations</a:t>
            </a:r>
            <a:br>
              <a:rPr lang="en-US" dirty="0" smtClean="0"/>
            </a:br>
            <a:r>
              <a:rPr lang="en-US" sz="2300" dirty="0" smtClean="0"/>
              <a:t>e.g. dead store removal optimizations</a:t>
            </a:r>
            <a:endParaRPr lang="en-US" dirty="0" smtClean="0"/>
          </a:p>
          <a:p>
            <a:pPr lvl="1"/>
            <a:r>
              <a:rPr lang="en-US" dirty="0" smtClean="0"/>
              <a:t>Using out-of-date, vulnerable dependencies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Also:</a:t>
            </a:r>
          </a:p>
          <a:p>
            <a:pPr lvl="1"/>
            <a:r>
              <a:rPr lang="en-US" dirty="0" smtClean="0"/>
              <a:t>I18N configurations</a:t>
            </a:r>
          </a:p>
          <a:p>
            <a:pPr lvl="1"/>
            <a:r>
              <a:rPr lang="en-US" dirty="0" smtClean="0"/>
              <a:t>General configuration</a:t>
            </a:r>
          </a:p>
          <a:p>
            <a:pPr lvl="1"/>
            <a:r>
              <a:rPr lang="en-US" dirty="0" smtClean="0"/>
              <a:t>Example configurations</a:t>
            </a:r>
          </a:p>
          <a:p>
            <a:endParaRPr lang="en-US" dirty="0" smtClean="0"/>
          </a:p>
          <a:p>
            <a:r>
              <a:rPr lang="en-US" dirty="0" smtClean="0"/>
              <a:t>Recommendation</a:t>
            </a:r>
          </a:p>
          <a:p>
            <a:pPr lvl="1"/>
            <a:r>
              <a:rPr lang="en-US" dirty="0" smtClean="0"/>
              <a:t>Bring these up in code inspections</a:t>
            </a:r>
          </a:p>
          <a:p>
            <a:pPr lvl="1"/>
            <a:r>
              <a:rPr lang="en-US" dirty="0" smtClean="0"/>
              <a:t>Look at the </a:t>
            </a:r>
            <a:r>
              <a:rPr lang="en-US" i="1" dirty="0" smtClean="0"/>
              <a:t>defaults</a:t>
            </a:r>
            <a:r>
              <a:rPr lang="en-US" dirty="0" smtClean="0"/>
              <a:t>, and </a:t>
            </a:r>
            <a:r>
              <a:rPr lang="en-US" i="1" dirty="0" smtClean="0"/>
              <a:t>what is missing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Defensive Coding via </a:t>
            </a:r>
            <a:r>
              <a:rPr lang="en-US" dirty="0" err="1" smtClean="0"/>
              <a:t>VotD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Resource exhaustion</a:t>
            </a:r>
          </a:p>
          <a:p>
            <a:r>
              <a:rPr lang="en-US" dirty="0" smtClean="0"/>
              <a:t>Check the limits of your input</a:t>
            </a:r>
          </a:p>
          <a:p>
            <a:pPr lvl="1"/>
            <a:r>
              <a:rPr lang="en-US" dirty="0" smtClean="0"/>
              <a:t>Integer overflows</a:t>
            </a:r>
          </a:p>
          <a:p>
            <a:pPr lvl="1"/>
            <a:r>
              <a:rPr lang="en-US" dirty="0" smtClean="0"/>
              <a:t>Buffer overflows</a:t>
            </a:r>
          </a:p>
          <a:p>
            <a:r>
              <a:rPr lang="en-US" dirty="0" smtClean="0"/>
              <a:t>Error message information leakage</a:t>
            </a:r>
          </a:p>
          <a:p>
            <a:r>
              <a:rPr lang="en-US" dirty="0" smtClean="0"/>
              <a:t>Secure logging</a:t>
            </a:r>
          </a:p>
          <a:p>
            <a:pPr lvl="1"/>
            <a:r>
              <a:rPr lang="en-US" dirty="0" smtClean="0"/>
              <a:t>Log overflow</a:t>
            </a:r>
          </a:p>
          <a:p>
            <a:pPr lvl="1"/>
            <a:r>
              <a:rPr lang="en-US" dirty="0" smtClean="0"/>
              <a:t>Avoid logging stuff that’s sensitive anyway</a:t>
            </a:r>
          </a:p>
          <a:p>
            <a:r>
              <a:rPr lang="en-US" dirty="0" smtClean="0"/>
              <a:t>Limit use of privileged features of the language</a:t>
            </a:r>
          </a:p>
          <a:p>
            <a:pPr lvl="1"/>
            <a:r>
              <a:rPr lang="en-US" dirty="0" smtClean="0"/>
              <a:t>Use the Java Security Manager</a:t>
            </a:r>
          </a:p>
          <a:p>
            <a:pPr lvl="1"/>
            <a:r>
              <a:rPr lang="en-US" dirty="0" err="1" smtClean="0"/>
              <a:t>Classloader</a:t>
            </a:r>
            <a:r>
              <a:rPr lang="en-US" dirty="0" smtClean="0"/>
              <a:t> override </a:t>
            </a:r>
          </a:p>
          <a:p>
            <a:pPr lvl="1"/>
            <a:r>
              <a:rPr lang="en-US" dirty="0" smtClean="0"/>
              <a:t>Complex file system interaction</a:t>
            </a:r>
          </a:p>
          <a:p>
            <a:pPr lvl="1"/>
            <a:r>
              <a:rPr lang="en-US" dirty="0" smtClean="0"/>
              <a:t>Reflection Abuse</a:t>
            </a:r>
          </a:p>
          <a:p>
            <a:pPr lvl="1"/>
            <a:r>
              <a:rPr lang="en-US" dirty="0" smtClean="0"/>
              <a:t>More serialization restrictions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Time…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Always code defensively</a:t>
            </a:r>
          </a:p>
          <a:p>
            <a:r>
              <a:rPr lang="en-US" dirty="0" smtClean="0"/>
              <a:t>Principles</a:t>
            </a:r>
          </a:p>
          <a:p>
            <a:pPr lvl="1"/>
            <a:r>
              <a:rPr lang="en-US" dirty="0" smtClean="0"/>
              <a:t>Writing insecure code is easy</a:t>
            </a:r>
          </a:p>
          <a:p>
            <a:pPr lvl="1"/>
            <a:r>
              <a:rPr lang="en-US" dirty="0" smtClean="0"/>
              <a:t>Maintainability still counts</a:t>
            </a:r>
          </a:p>
          <a:p>
            <a:pPr lvl="1"/>
            <a:r>
              <a:rPr lang="en-US" dirty="0" smtClean="0"/>
              <a:t>Know thy APIs</a:t>
            </a:r>
          </a:p>
          <a:p>
            <a:pPr lvl="1"/>
            <a:r>
              <a:rPr lang="en-US" dirty="0" smtClean="0"/>
              <a:t>Complexity is the enemy of security</a:t>
            </a:r>
          </a:p>
          <a:p>
            <a:pPr lvl="1"/>
            <a:r>
              <a:rPr lang="en-US" dirty="0" smtClean="0"/>
              <a:t>Don’t be paranoid</a:t>
            </a:r>
          </a:p>
          <a:p>
            <a:pPr lvl="1"/>
            <a:r>
              <a:rPr lang="en-US" dirty="0" smtClean="0"/>
              <a:t>Tree of Knowledge</a:t>
            </a:r>
          </a:p>
          <a:p>
            <a:r>
              <a:rPr lang="en-US" dirty="0" smtClean="0"/>
              <a:t>Validating Input</a:t>
            </a:r>
          </a:p>
          <a:p>
            <a:r>
              <a:rPr lang="en-US" dirty="0" smtClean="0"/>
              <a:t>Sanitizing Input</a:t>
            </a:r>
          </a:p>
          <a:p>
            <a:r>
              <a:rPr lang="en-US" dirty="0" smtClean="0"/>
              <a:t>Exception Handling</a:t>
            </a:r>
          </a:p>
          <a:p>
            <a:r>
              <a:rPr lang="en-US" dirty="0" err="1" smtClean="0"/>
              <a:t>Subclassing</a:t>
            </a:r>
            <a:endParaRPr lang="en-US" dirty="0" smtClean="0"/>
          </a:p>
          <a:p>
            <a:r>
              <a:rPr lang="en-US" dirty="0" smtClean="0"/>
              <a:t>Immutability</a:t>
            </a:r>
          </a:p>
          <a:p>
            <a:r>
              <a:rPr lang="en-US" dirty="0" smtClean="0"/>
              <a:t>Concurrency</a:t>
            </a:r>
          </a:p>
          <a:p>
            <a:r>
              <a:rPr lang="en-US" dirty="0" smtClean="0"/>
              <a:t>Double-free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Concept: Attack Surface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Most exploits enter in through the UI</a:t>
            </a:r>
          </a:p>
          <a:p>
            <a:pPr lvl="1"/>
            <a:r>
              <a:rPr lang="en-US" dirty="0" smtClean="0"/>
              <a:t>Often the same interface the users see</a:t>
            </a:r>
          </a:p>
          <a:p>
            <a:pPr lvl="1"/>
            <a:r>
              <a:rPr lang="en-US" dirty="0" smtClean="0"/>
              <a:t>Hence: input validation &amp; sanitization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Attack surface</a:t>
            </a:r>
          </a:p>
          <a:p>
            <a:pPr lvl="1"/>
            <a:r>
              <a:rPr lang="en-US" dirty="0" smtClean="0"/>
              <a:t>The number &amp; nature of the inputs for a given system</a:t>
            </a:r>
          </a:p>
          <a:p>
            <a:pPr lvl="1"/>
            <a:r>
              <a:rPr lang="en-US" dirty="0" smtClean="0"/>
              <a:t>Can be quantified</a:t>
            </a:r>
          </a:p>
          <a:p>
            <a:pPr lvl="1"/>
            <a:r>
              <a:rPr lang="en-US" dirty="0" smtClean="0"/>
              <a:t>Usually compared</a:t>
            </a:r>
          </a:p>
          <a:p>
            <a:pPr lvl="1"/>
            <a:endParaRPr lang="en-US" dirty="0" smtClean="0"/>
          </a:p>
          <a:p>
            <a:r>
              <a:rPr lang="en-US" b="1" dirty="0" smtClean="0">
                <a:sym typeface="Wingdings" pitchFamily="2" charset="2"/>
              </a:rPr>
              <a:t>Attack surface</a:t>
            </a:r>
            <a:r>
              <a:rPr lang="en-US" dirty="0" smtClean="0">
                <a:sym typeface="Wingdings" pitchFamily="2" charset="2"/>
              </a:rPr>
              <a:t> increases with…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More inputs</a:t>
            </a:r>
          </a:p>
          <a:p>
            <a:pPr lvl="2">
              <a:buNone/>
            </a:pPr>
            <a:r>
              <a:rPr lang="en-US" dirty="0" smtClean="0">
                <a:sym typeface="Wingdings" pitchFamily="2" charset="2"/>
              </a:rPr>
              <a:t>	e.g. new input fields, new features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Larger input space for a given input</a:t>
            </a:r>
          </a:p>
          <a:p>
            <a:pPr lvl="2">
              <a:buNone/>
            </a:pPr>
            <a:r>
              <a:rPr lang="en-US" dirty="0" smtClean="0">
                <a:sym typeface="Wingdings" pitchFamily="2" charset="2"/>
              </a:rPr>
              <a:t>	e.g. allowing a markup language instead of plaintext</a:t>
            </a:r>
          </a:p>
          <a:p>
            <a:pPr lvl="1"/>
            <a:endParaRPr lang="en-US" dirty="0" smtClean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 your GET mean 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HTTP protocols have different actions</a:t>
            </a:r>
          </a:p>
          <a:p>
            <a:pPr lvl="1"/>
            <a:r>
              <a:rPr lang="en-US" dirty="0" smtClean="0"/>
              <a:t>GET – for retrieving data (typical usage)</a:t>
            </a:r>
          </a:p>
          <a:p>
            <a:pPr lvl="1"/>
            <a:r>
              <a:rPr lang="en-US" dirty="0" smtClean="0"/>
              <a:t>POST, DELETE, etc. – modify stuff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HTTP protocol specifies that GET actions should never have a </a:t>
            </a:r>
            <a:r>
              <a:rPr lang="en-US" i="1" dirty="0" smtClean="0"/>
              <a:t>persistent </a:t>
            </a:r>
            <a:r>
              <a:rPr lang="en-US" dirty="0" smtClean="0"/>
              <a:t>effect </a:t>
            </a:r>
            <a:r>
              <a:rPr lang="en-US" sz="2300" dirty="0" smtClean="0"/>
              <a:t>(e.g. model)</a:t>
            </a:r>
            <a:endParaRPr lang="en-US" dirty="0" smtClean="0"/>
          </a:p>
          <a:p>
            <a:pPr lvl="1"/>
            <a:r>
              <a:rPr lang="en-US" dirty="0" smtClean="0"/>
              <a:t>Even though you can encode parameters into URLs</a:t>
            </a:r>
          </a:p>
          <a:p>
            <a:pPr lvl="1"/>
            <a:r>
              <a:rPr lang="en-US" dirty="0" smtClean="0"/>
              <a:t>Greatly helps mitigate cross-site request forgery (CSRF)</a:t>
            </a:r>
          </a:p>
          <a:p>
            <a:pPr lvl="1"/>
            <a:r>
              <a:rPr lang="en-US" dirty="0" smtClean="0"/>
              <a:t>Rarely respected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This is okay: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This is not: 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4800600"/>
            <a:ext cx="7696200" cy="458395"/>
          </a:xfrm>
          <a:prstGeom prst="rect">
            <a:avLst/>
          </a:prstGeom>
          <a:solidFill>
            <a:schemeClr val="tx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200" dirty="0" smtClean="0">
                <a:solidFill>
                  <a:srgbClr val="008080"/>
                </a:solidFill>
                <a:latin typeface="Consolas"/>
                <a:ea typeface="Calibri"/>
                <a:cs typeface="Times New Roman"/>
              </a:rPr>
              <a:t>&lt;</a:t>
            </a:r>
            <a:r>
              <a:rPr lang="en-US" sz="2200" dirty="0" smtClean="0">
                <a:solidFill>
                  <a:srgbClr val="3F7F7F"/>
                </a:solidFill>
                <a:latin typeface="Consolas"/>
                <a:ea typeface="Calibri"/>
                <a:cs typeface="Times New Roman"/>
              </a:rPr>
              <a:t>a</a:t>
            </a:r>
            <a:r>
              <a:rPr lang="en-US" sz="2200" dirty="0" smtClean="0">
                <a:latin typeface="Consolas"/>
                <a:ea typeface="Calibri"/>
                <a:cs typeface="Times New Roman"/>
              </a:rPr>
              <a:t> </a:t>
            </a:r>
            <a:r>
              <a:rPr lang="en-US" sz="2200" dirty="0" err="1" smtClean="0">
                <a:solidFill>
                  <a:srgbClr val="7F007F"/>
                </a:solidFill>
                <a:latin typeface="Consolas"/>
                <a:ea typeface="Calibri"/>
                <a:cs typeface="Times New Roman"/>
              </a:rPr>
              <a:t>href</a:t>
            </a:r>
            <a:r>
              <a:rPr lang="en-US" sz="2200" dirty="0" smtClean="0">
                <a:solidFill>
                  <a:srgbClr val="000000"/>
                </a:solidFill>
                <a:latin typeface="Consolas"/>
                <a:ea typeface="Calibri"/>
                <a:cs typeface="Times New Roman"/>
              </a:rPr>
              <a:t>=</a:t>
            </a:r>
            <a:r>
              <a:rPr lang="en-US" sz="2200" i="1" dirty="0" smtClean="0">
                <a:solidFill>
                  <a:srgbClr val="2A00FF"/>
                </a:solidFill>
                <a:latin typeface="Consolas"/>
                <a:ea typeface="Calibri"/>
                <a:cs typeface="Times New Roman"/>
              </a:rPr>
              <a:t>"</a:t>
            </a:r>
            <a:r>
              <a:rPr lang="en-US" sz="2200" i="1" dirty="0" err="1" smtClean="0">
                <a:solidFill>
                  <a:srgbClr val="2A00FF"/>
                </a:solidFill>
                <a:latin typeface="Consolas"/>
                <a:ea typeface="Calibri"/>
                <a:cs typeface="Times New Roman"/>
              </a:rPr>
              <a:t>index.jsp?navigation</a:t>
            </a:r>
            <a:r>
              <a:rPr lang="en-US" sz="2200" i="1" dirty="0" smtClean="0">
                <a:solidFill>
                  <a:srgbClr val="2A00FF"/>
                </a:solidFill>
                <a:latin typeface="Consolas"/>
                <a:ea typeface="Calibri"/>
                <a:cs typeface="Times New Roman"/>
              </a:rPr>
              <a:t>=home"</a:t>
            </a:r>
            <a:r>
              <a:rPr lang="en-US" sz="2200" dirty="0" smtClean="0">
                <a:solidFill>
                  <a:srgbClr val="008080"/>
                </a:solidFill>
                <a:latin typeface="Consolas"/>
                <a:ea typeface="Calibri"/>
                <a:cs typeface="Times New Roman"/>
              </a:rPr>
              <a:t>&gt;</a:t>
            </a:r>
            <a:r>
              <a:rPr lang="en-US" sz="2200" dirty="0" smtClean="0">
                <a:solidFill>
                  <a:srgbClr val="000000"/>
                </a:solidFill>
                <a:latin typeface="Consolas"/>
                <a:ea typeface="Calibri"/>
                <a:cs typeface="Times New Roman"/>
              </a:rPr>
              <a:t>Home</a:t>
            </a:r>
            <a:r>
              <a:rPr lang="en-US" sz="2200" dirty="0" smtClean="0">
                <a:solidFill>
                  <a:srgbClr val="008080"/>
                </a:solidFill>
                <a:latin typeface="Consolas"/>
                <a:ea typeface="Calibri"/>
                <a:cs typeface="Times New Roman"/>
              </a:rPr>
              <a:t>&lt;/</a:t>
            </a:r>
            <a:r>
              <a:rPr lang="en-US" sz="2200" dirty="0" smtClean="0">
                <a:solidFill>
                  <a:srgbClr val="3F7F7F"/>
                </a:solidFill>
                <a:latin typeface="Consolas"/>
                <a:ea typeface="Calibri"/>
                <a:cs typeface="Times New Roman"/>
              </a:rPr>
              <a:t>a</a:t>
            </a:r>
            <a:r>
              <a:rPr lang="en-US" sz="2200" dirty="0" smtClean="0">
                <a:solidFill>
                  <a:srgbClr val="008080"/>
                </a:solidFill>
                <a:latin typeface="Consolas"/>
                <a:ea typeface="Calibri"/>
                <a:cs typeface="Times New Roman"/>
              </a:rPr>
              <a:t>&gt;</a:t>
            </a:r>
            <a:endParaRPr lang="en-US" sz="22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5867400"/>
            <a:ext cx="8610600" cy="430887"/>
          </a:xfrm>
          <a:prstGeom prst="rect">
            <a:avLst/>
          </a:prstGeom>
          <a:solidFill>
            <a:schemeClr val="tx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008080"/>
                </a:solidFill>
                <a:latin typeface="Consolas"/>
                <a:ea typeface="Calibri"/>
              </a:rPr>
              <a:t>&lt;</a:t>
            </a:r>
            <a:r>
              <a:rPr lang="en-US" sz="2200" dirty="0" smtClean="0">
                <a:solidFill>
                  <a:srgbClr val="3F7F7F"/>
                </a:solidFill>
                <a:latin typeface="Consolas"/>
                <a:ea typeface="Calibri"/>
              </a:rPr>
              <a:t>a</a:t>
            </a:r>
            <a:r>
              <a:rPr lang="en-US" sz="2200" dirty="0" smtClean="0">
                <a:latin typeface="Consolas"/>
                <a:ea typeface="Calibri"/>
              </a:rPr>
              <a:t> </a:t>
            </a:r>
            <a:r>
              <a:rPr lang="en-US" sz="2200" dirty="0" err="1" smtClean="0">
                <a:solidFill>
                  <a:srgbClr val="7F007F"/>
                </a:solidFill>
                <a:latin typeface="Consolas"/>
                <a:ea typeface="Calibri"/>
              </a:rPr>
              <a:t>href</a:t>
            </a:r>
            <a:r>
              <a:rPr lang="en-US" sz="2200" dirty="0" smtClean="0">
                <a:solidFill>
                  <a:srgbClr val="000000"/>
                </a:solidFill>
                <a:latin typeface="Consolas"/>
                <a:ea typeface="Calibri"/>
              </a:rPr>
              <a:t>=</a:t>
            </a:r>
            <a:r>
              <a:rPr lang="en-US" sz="2200" i="1" dirty="0" smtClean="0">
                <a:solidFill>
                  <a:srgbClr val="2A00FF"/>
                </a:solidFill>
                <a:latin typeface="Consolas"/>
                <a:ea typeface="Calibri"/>
              </a:rPr>
              <a:t>"</a:t>
            </a:r>
            <a:r>
              <a:rPr lang="en-US" sz="2200" i="1" dirty="0" err="1" smtClean="0">
                <a:solidFill>
                  <a:srgbClr val="2A00FF"/>
                </a:solidFill>
                <a:latin typeface="Consolas"/>
                <a:ea typeface="Calibri"/>
              </a:rPr>
              <a:t>index.jsp?changeName</a:t>
            </a:r>
            <a:r>
              <a:rPr lang="en-US" sz="2200" i="1" dirty="0" smtClean="0">
                <a:solidFill>
                  <a:srgbClr val="2A00FF"/>
                </a:solidFill>
                <a:latin typeface="Consolas"/>
                <a:ea typeface="Calibri"/>
              </a:rPr>
              <a:t>=Bobby"</a:t>
            </a:r>
            <a:r>
              <a:rPr lang="en-US" sz="2200" dirty="0" smtClean="0">
                <a:solidFill>
                  <a:srgbClr val="008080"/>
                </a:solidFill>
                <a:latin typeface="Consolas"/>
                <a:ea typeface="Calibri"/>
              </a:rPr>
              <a:t>&gt;</a:t>
            </a:r>
            <a:r>
              <a:rPr lang="en-US" sz="2200" dirty="0" smtClean="0">
                <a:solidFill>
                  <a:srgbClr val="000000"/>
                </a:solidFill>
                <a:latin typeface="Consolas"/>
                <a:ea typeface="Calibri"/>
              </a:rPr>
              <a:t>Change Name</a:t>
            </a:r>
            <a:r>
              <a:rPr lang="en-US" sz="2200" dirty="0" smtClean="0">
                <a:solidFill>
                  <a:srgbClr val="008080"/>
                </a:solidFill>
                <a:latin typeface="Consolas"/>
                <a:ea typeface="Calibri"/>
              </a:rPr>
              <a:t>&lt;/</a:t>
            </a:r>
            <a:r>
              <a:rPr lang="en-US" sz="2200" dirty="0" smtClean="0">
                <a:solidFill>
                  <a:srgbClr val="3F7F7F"/>
                </a:solidFill>
                <a:latin typeface="Consolas"/>
                <a:ea typeface="Calibri"/>
              </a:rPr>
              <a:t>a</a:t>
            </a:r>
            <a:r>
              <a:rPr lang="en-US" sz="2200" dirty="0" smtClean="0">
                <a:solidFill>
                  <a:srgbClr val="008080"/>
                </a:solidFill>
                <a:latin typeface="Consolas"/>
                <a:ea typeface="Calibri"/>
              </a:rPr>
              <a:t>&gt;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Native Wrappers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you use another language, you inherit all of the risks in that language</a:t>
            </a:r>
          </a:p>
          <a:p>
            <a:pPr lvl="1">
              <a:buNone/>
            </a:pPr>
            <a:r>
              <a:rPr lang="en-US" dirty="0" smtClean="0"/>
              <a:t>e.g. Java Native Interface (JNI</a:t>
            </a:r>
            <a:r>
              <a:rPr lang="en-US" smtClean="0"/>
              <a:t>) can execute </a:t>
            </a:r>
            <a:r>
              <a:rPr lang="en-US" dirty="0" smtClean="0"/>
              <a:t>a C program with a buffer overflow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Also: treat native calls as external entities</a:t>
            </a:r>
          </a:p>
          <a:p>
            <a:pPr lvl="1"/>
            <a:r>
              <a:rPr lang="en-US" dirty="0" smtClean="0"/>
              <a:t>Perform input validation &amp; sanitization</a:t>
            </a:r>
          </a:p>
          <a:p>
            <a:pPr lvl="1"/>
            <a:r>
              <a:rPr lang="en-US" dirty="0" smtClean="0"/>
              <a:t>Loaded at runtime </a:t>
            </a:r>
            <a:r>
              <a:rPr lang="en-US" dirty="0" smtClean="0">
                <a:sym typeface="Wingdings" pitchFamily="2" charset="2"/>
              </a:rPr>
              <a:t> spoofing opportunity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Cloning is Insecure </a:t>
            </a:r>
            <a:r>
              <a:rPr lang="en-US" sz="2400" dirty="0" smtClean="0"/>
              <a:t>(and Medically Unethical!)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Every Java object has a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clone() </a:t>
            </a:r>
            <a:r>
              <a:rPr lang="en-US" dirty="0" smtClean="0"/>
              <a:t>method</a:t>
            </a:r>
          </a:p>
          <a:p>
            <a:pPr lvl="1"/>
            <a:r>
              <a:rPr lang="en-US" dirty="0" smtClean="0"/>
              <a:t>Often error-prone</a:t>
            </a:r>
          </a:p>
          <a:p>
            <a:pPr lvl="1"/>
            <a:r>
              <a:rPr lang="en-US" dirty="0" smtClean="0"/>
              <a:t>Doesn’t do what you think it does</a:t>
            </a:r>
          </a:p>
          <a:p>
            <a:pPr lvl="1"/>
            <a:r>
              <a:rPr lang="en-US" dirty="0" smtClean="0"/>
              <a:t>Most people don’t abide by the contract</a:t>
            </a:r>
          </a:p>
          <a:p>
            <a:endParaRPr lang="en-US" dirty="0" smtClean="0"/>
          </a:p>
          <a:p>
            <a:r>
              <a:rPr lang="en-US" dirty="0" smtClean="0"/>
              <a:t>Even the Java architects don’t like it</a:t>
            </a:r>
          </a:p>
          <a:p>
            <a:pPr lvl="1"/>
            <a:r>
              <a:rPr lang="en-US" dirty="0" smtClean="0"/>
              <a:t>The Java Language Secure Coding Guidelines from Oracle recommend not using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java.lang.Cloneable</a:t>
            </a:r>
            <a:r>
              <a:rPr lang="en-US" dirty="0" smtClean="0"/>
              <a:t> entirely.</a:t>
            </a:r>
          </a:p>
          <a:p>
            <a:pPr lvl="1"/>
            <a:r>
              <a:rPr lang="en-US" dirty="0" smtClean="0"/>
              <a:t>Use your own copy mechanism if needed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public static </a:t>
            </a:r>
            <a:r>
              <a:rPr lang="en-US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 final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Global variables are </a:t>
            </a:r>
            <a:r>
              <a:rPr lang="en-US" dirty="0" smtClean="0"/>
              <a:t>evil</a:t>
            </a:r>
          </a:p>
          <a:p>
            <a:endParaRPr lang="en-US" dirty="0" smtClean="0"/>
          </a:p>
          <a:p>
            <a:r>
              <a:rPr lang="en-US" dirty="0" smtClean="0"/>
              <a:t>Mutable global variables are an abomination</a:t>
            </a:r>
          </a:p>
          <a:p>
            <a:pPr lvl="1"/>
            <a:r>
              <a:rPr lang="en-US" dirty="0" smtClean="0"/>
              <a:t>Increases complexity unnecessarily</a:t>
            </a:r>
          </a:p>
          <a:p>
            <a:pPr lvl="1"/>
            <a:r>
              <a:rPr lang="en-US" dirty="0" smtClean="0"/>
              <a:t>Tampering concern </a:t>
            </a:r>
            <a:r>
              <a:rPr lang="en-US" dirty="0" smtClean="0"/>
              <a:t>in an </a:t>
            </a:r>
            <a:r>
              <a:rPr lang="en-US" dirty="0" err="1" smtClean="0"/>
              <a:t>untrusted</a:t>
            </a:r>
            <a:r>
              <a:rPr lang="en-US" dirty="0" smtClean="0"/>
              <a:t> API</a:t>
            </a:r>
          </a:p>
          <a:p>
            <a:pPr lvl="1"/>
            <a:r>
              <a:rPr lang="en-US" dirty="0" smtClean="0"/>
              <a:t>Constants are the only acceptable use of </a:t>
            </a:r>
            <a:r>
              <a:rPr lang="en-US" dirty="0" err="1" smtClean="0"/>
              <a:t>globals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Nice try, but still doesn’t count: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4800" y="5715000"/>
            <a:ext cx="8305800" cy="410882"/>
          </a:xfrm>
          <a:prstGeom prst="rect">
            <a:avLst/>
          </a:prstGeom>
          <a:solidFill>
            <a:schemeClr val="tx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List&lt;String&gt; </a:t>
            </a:r>
            <a:r>
              <a:rPr lang="en-US" b="1" dirty="0" smtClean="0">
                <a:solidFill>
                  <a:srgbClr val="0000C0"/>
                </a:solidFill>
                <a:latin typeface="Consolas"/>
              </a:rPr>
              <a:t>list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new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ArrayList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&lt;String&gt;();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endParaRPr lang="en-US" sz="1000" dirty="0"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Serial Killer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Serialization is often unnecessary, difficult to get right</a:t>
            </a:r>
          </a:p>
          <a:p>
            <a:endParaRPr lang="en-US" dirty="0" smtClean="0"/>
          </a:p>
          <a:p>
            <a:r>
              <a:rPr lang="en-US" dirty="0" err="1" smtClean="0"/>
              <a:t>Deserializing</a:t>
            </a:r>
            <a:r>
              <a:rPr lang="en-US" dirty="0" smtClean="0"/>
              <a:t> is essentially constructing an object without executing the constructor</a:t>
            </a:r>
          </a:p>
          <a:p>
            <a:pPr lvl="1"/>
            <a:r>
              <a:rPr lang="en-US" dirty="0" smtClean="0"/>
              <a:t>If your system uses it, don’t assume the constructor will be executed</a:t>
            </a:r>
          </a:p>
          <a:p>
            <a:pPr lvl="1"/>
            <a:r>
              <a:rPr lang="en-US" dirty="0" smtClean="0"/>
              <a:t>Can reverse-engineer to violate constructor post-conditions</a:t>
            </a:r>
          </a:p>
          <a:p>
            <a:pPr lvl="1"/>
            <a:r>
              <a:rPr lang="en-US" dirty="0" smtClean="0"/>
              <a:t>Complex input!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Also, serialized != encrypted</a:t>
            </a:r>
          </a:p>
          <a:p>
            <a:pPr lvl="1"/>
            <a:r>
              <a:rPr lang="en-US" dirty="0" smtClean="0"/>
              <a:t>Confidentiality disclosure</a:t>
            </a:r>
          </a:p>
          <a:p>
            <a:pPr lvl="1"/>
            <a:r>
              <a:rPr lang="en-US" dirty="0" smtClean="0"/>
              <a:t>Use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transient</a:t>
            </a:r>
            <a:r>
              <a:rPr lang="en-US" dirty="0" smtClean="0"/>
              <a:t> for variables that don’t need serialization</a:t>
            </a:r>
            <a:br>
              <a:rPr lang="en-US" dirty="0" smtClean="0"/>
            </a:br>
            <a:r>
              <a:rPr lang="en-US" sz="2100" dirty="0" smtClean="0"/>
              <a:t>e.g. environment info, timestamps, keys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Memory Organization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Don’t rely upon the memory organization of the compiler and OS</a:t>
            </a:r>
          </a:p>
          <a:p>
            <a:r>
              <a:rPr lang="en-US" dirty="0" smtClean="0"/>
              <a:t>E.g. C-code: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char a=5;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char b=3;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*(&amp;a+1)=0; /* b is now 0 */ 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	     /* this works, but not advisable */</a:t>
            </a:r>
          </a:p>
          <a:p>
            <a:endParaRPr lang="en-US" dirty="0" smtClean="0"/>
          </a:p>
          <a:p>
            <a:r>
              <a:rPr lang="en-US" dirty="0" smtClean="0"/>
              <a:t>Lots of problems with this</a:t>
            </a:r>
          </a:p>
          <a:p>
            <a:pPr lvl="1"/>
            <a:r>
              <a:rPr lang="en-US" dirty="0" smtClean="0"/>
              <a:t>Compilers change</a:t>
            </a:r>
          </a:p>
          <a:p>
            <a:pPr lvl="1"/>
            <a:r>
              <a:rPr lang="en-US" dirty="0" smtClean="0"/>
              <a:t>OS’s change</a:t>
            </a:r>
          </a:p>
          <a:p>
            <a:pPr lvl="1"/>
            <a:r>
              <a:rPr lang="en-US" dirty="0" smtClean="0"/>
              <a:t>Dev environment vs. Customer environment</a:t>
            </a:r>
          </a:p>
          <a:p>
            <a:pPr lvl="1"/>
            <a:r>
              <a:rPr lang="en-US" dirty="0" smtClean="0"/>
              <a:t>Really difficult to debug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934</TotalTime>
  <Words>841</Words>
  <Application>Microsoft Office PowerPoint</Application>
  <PresentationFormat>On-screen Show (4:3)</PresentationFormat>
  <Paragraphs>209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Technic</vt:lpstr>
      <vt:lpstr>Defensive coding techniques</vt:lpstr>
      <vt:lpstr>Last Time…</vt:lpstr>
      <vt:lpstr>Concept: Attack Surface</vt:lpstr>
      <vt:lpstr>Let your GET mean GET</vt:lpstr>
      <vt:lpstr>Native Wrappers</vt:lpstr>
      <vt:lpstr>Cloning is Insecure (and Medically Unethical!)</vt:lpstr>
      <vt:lpstr>public static  final</vt:lpstr>
      <vt:lpstr>Serial Killer</vt:lpstr>
      <vt:lpstr>Memory Organization Assumptions</vt:lpstr>
      <vt:lpstr>Dead Store Removal</vt:lpstr>
      <vt:lpstr>Environment &amp; File Confusion</vt:lpstr>
      <vt:lpstr>Watch Character Conversions</vt:lpstr>
      <vt:lpstr>DoS in Many forms</vt:lpstr>
      <vt:lpstr>Don’t Forget Config Files!</vt:lpstr>
      <vt:lpstr>Other Defensive Coding via VotD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 Meneely</dc:creator>
  <cp:lastModifiedBy>Andy Meneely</cp:lastModifiedBy>
  <cp:revision>306</cp:revision>
  <dcterms:created xsi:type="dcterms:W3CDTF">2011-11-14T18:23:03Z</dcterms:created>
  <dcterms:modified xsi:type="dcterms:W3CDTF">2013-04-01T13:44:20Z</dcterms:modified>
</cp:coreProperties>
</file>