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57" r:id="rId3"/>
    <p:sldId id="266" r:id="rId4"/>
    <p:sldId id="259" r:id="rId5"/>
    <p:sldId id="268" r:id="rId6"/>
    <p:sldId id="269" r:id="rId7"/>
    <p:sldId id="260" r:id="rId8"/>
    <p:sldId id="262" r:id="rId9"/>
    <p:sldId id="265" r:id="rId10"/>
    <p:sldId id="263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8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3B001-F7FC-41FD-9677-7CEFA6C77C10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7D876-645D-408E-83B8-A8BD324FD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376A-E8FC-4119-AA17-52DDE1E64A36}" type="datetime1">
              <a:rPr lang="en-US" smtClean="0"/>
              <a:pPr/>
              <a:t>4/18/2012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CDD-D089-4B1E-A73D-9B8318015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70F5-4335-40CF-A424-37DB1B981890}" type="datetime1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CDD-D089-4B1E-A73D-9B8318015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7048-FB6E-4DEA-8750-46E8BE012585}" type="datetime1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CDD-D089-4B1E-A73D-9B8318015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ED74-EE48-4FA0-8F3D-1CEF02200DC6}" type="datetime1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CDD-D089-4B1E-A73D-9B8318015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57-5840-417F-8E90-6758E4F70173}" type="datetime1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CDD-D089-4B1E-A73D-9B8318015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FC34-59E5-4911-8F21-B687F613A485}" type="datetime1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CDD-D089-4B1E-A73D-9B8318015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31C9-7934-4CAB-B06C-93A33F67C403}" type="datetime1">
              <a:rPr lang="en-US" smtClean="0"/>
              <a:pPr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CDD-D089-4B1E-A73D-9B8318015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1AE4-B97C-49D2-A0F2-4E68B4D4678C}" type="datetime1">
              <a:rPr lang="en-US" smtClean="0"/>
              <a:pPr/>
              <a:t>4/18/2012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E8ECDD-D089-4B1E-A73D-9B8318015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1018-E579-41A2-B9CB-09FB13E182FE}" type="datetime1">
              <a:rPr lang="en-US" smtClean="0"/>
              <a:pPr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CDD-D089-4B1E-A73D-9B8318015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B7F5-4D91-454D-A18A-54A72684D5CC}" type="datetime1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EE8ECDD-D089-4B1E-A73D-9B8318015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DC1B103-3E70-411F-9307-C76D56420ADB}" type="datetime1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ECDD-D089-4B1E-A73D-9B8318015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CC73FF-C165-4CD1-BDB5-6044E6915AEF}" type="datetime1">
              <a:rPr lang="en-US" smtClean="0"/>
              <a:pPr/>
              <a:t>4/18/2012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E8ECDD-D089-4B1E-A73D-9B8318015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 Box testing &amp; Inspections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Engineering Secure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Static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Static analysis </a:t>
            </a:r>
          </a:p>
          <a:p>
            <a:pPr lvl="1"/>
            <a:r>
              <a:rPr lang="en-US" dirty="0" smtClean="0"/>
              <a:t>Analyzing code without executing it</a:t>
            </a:r>
          </a:p>
          <a:p>
            <a:pPr lvl="1"/>
            <a:r>
              <a:rPr lang="en-US" dirty="0" smtClean="0"/>
              <a:t>Manual static analysis == code inspection</a:t>
            </a:r>
          </a:p>
          <a:p>
            <a:pPr lvl="1"/>
            <a:r>
              <a:rPr lang="en-US" dirty="0" smtClean="0"/>
              <a:t>Think: sophisticated compiler warnings</a:t>
            </a:r>
          </a:p>
          <a:p>
            <a:endParaRPr lang="en-US" dirty="0" smtClean="0"/>
          </a:p>
          <a:p>
            <a:r>
              <a:rPr lang="en-US" dirty="0" smtClean="0"/>
              <a:t>Automated Static Analysis tools</a:t>
            </a:r>
          </a:p>
          <a:p>
            <a:pPr lvl="1"/>
            <a:r>
              <a:rPr lang="en-US" dirty="0" smtClean="0"/>
              <a:t>Provide warnings of common coding mistakes</a:t>
            </a:r>
          </a:p>
          <a:p>
            <a:pPr lvl="1"/>
            <a:r>
              <a:rPr lang="en-US" dirty="0" smtClean="0"/>
              <a:t>Use a variety of methods </a:t>
            </a:r>
          </a:p>
          <a:p>
            <a:pPr lvl="2"/>
            <a:r>
              <a:rPr lang="en-US" dirty="0" smtClean="0"/>
              <a:t>Fancy </a:t>
            </a:r>
            <a:r>
              <a:rPr lang="en-US" dirty="0" err="1" smtClean="0"/>
              <a:t>grep</a:t>
            </a:r>
            <a:r>
              <a:rPr lang="en-US" dirty="0" smtClean="0"/>
              <a:t> searches</a:t>
            </a:r>
          </a:p>
          <a:p>
            <a:pPr lvl="2"/>
            <a:r>
              <a:rPr lang="en-US" dirty="0" smtClean="0"/>
              <a:t>Symbolic execution &amp; model checking</a:t>
            </a:r>
          </a:p>
          <a:p>
            <a:pPr lvl="2"/>
            <a:r>
              <a:rPr lang="en-US" dirty="0" smtClean="0"/>
              <a:t>Data flow analysis</a:t>
            </a:r>
          </a:p>
          <a:p>
            <a:endParaRPr lang="en-US" dirty="0" smtClean="0"/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Non-security: </a:t>
            </a:r>
            <a:r>
              <a:rPr lang="en-US" dirty="0" err="1" smtClean="0"/>
              <a:t>FindBugs</a:t>
            </a:r>
            <a:r>
              <a:rPr lang="en-US" dirty="0" smtClean="0"/>
              <a:t>, PMD</a:t>
            </a:r>
          </a:p>
          <a:p>
            <a:pPr lvl="1"/>
            <a:r>
              <a:rPr lang="en-US" dirty="0" smtClean="0"/>
              <a:t>Security: Fortify, </a:t>
            </a:r>
            <a:r>
              <a:rPr lang="en-US" dirty="0" err="1" smtClean="0"/>
              <a:t>Coverity</a:t>
            </a:r>
            <a:r>
              <a:rPr lang="en-US" dirty="0" smtClean="0"/>
              <a:t>, </a:t>
            </a:r>
            <a:r>
              <a:rPr lang="en-US" dirty="0" err="1" smtClean="0"/>
              <a:t>JTest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ASA Benefits &amp;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Benefits </a:t>
            </a:r>
          </a:p>
          <a:p>
            <a:pPr lvl="1"/>
            <a:r>
              <a:rPr lang="en-US" dirty="0" smtClean="0"/>
              <a:t>Quick and easy</a:t>
            </a:r>
          </a:p>
          <a:p>
            <a:pPr lvl="1"/>
            <a:r>
              <a:rPr lang="en-US" dirty="0" smtClean="0"/>
              <a:t>Knowledge transfer from experts behind the tool</a:t>
            </a:r>
          </a:p>
          <a:p>
            <a:pPr lvl="1"/>
            <a:r>
              <a:rPr lang="en-US" dirty="0" smtClean="0"/>
              <a:t>Provides a specific context in the code to drive the discussion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Huge  </a:t>
            </a:r>
            <a:r>
              <a:rPr lang="en-US" dirty="0" smtClean="0"/>
              <a:t>false positive rates: &gt;90% are FP in </a:t>
            </a:r>
            <a:r>
              <a:rPr lang="en-US" dirty="0" smtClean="0"/>
              <a:t>many cases</a:t>
            </a:r>
          </a:p>
          <a:p>
            <a:pPr lvl="1"/>
            <a:r>
              <a:rPr lang="en-US" dirty="0" smtClean="0"/>
              <a:t>Fault-finding </a:t>
            </a:r>
            <a:r>
              <a:rPr lang="en-US" dirty="0" smtClean="0">
                <a:sym typeface="Wingdings" pitchFamily="2" charset="2"/>
              </a:rPr>
              <a:t> exploitable?</a:t>
            </a:r>
            <a:endParaRPr lang="en-US" dirty="0" smtClean="0"/>
          </a:p>
          <a:p>
            <a:pPr lvl="1"/>
            <a:r>
              <a:rPr lang="en-US" dirty="0" smtClean="0"/>
              <a:t>Biased to code-level vulnerabilities</a:t>
            </a:r>
          </a:p>
          <a:p>
            <a:pPr lvl="1"/>
            <a:r>
              <a:rPr lang="en-US" dirty="0" smtClean="0"/>
              <a:t>Cannot possibly identify domain-specific risks</a:t>
            </a:r>
          </a:p>
          <a:p>
            <a:pPr lvl="1"/>
            <a:r>
              <a:rPr lang="en-US" dirty="0" smtClean="0"/>
              <a:t>Better for inspections than tests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Prediction-Based </a:t>
            </a:r>
            <a:r>
              <a:rPr lang="en-US" dirty="0" smtClean="0"/>
              <a:t>Prioritization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Vulnerabilities are rare</a:t>
            </a:r>
          </a:p>
          <a:p>
            <a:pPr lvl="1">
              <a:buNone/>
            </a:pPr>
            <a:r>
              <a:rPr lang="en-US" dirty="0" smtClean="0"/>
              <a:t>Typically, about 1% to 5% of source code files will require a post-release patch for a vulnerability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Prediction is possible </a:t>
            </a:r>
          </a:p>
          <a:p>
            <a:pPr lvl="1"/>
            <a:r>
              <a:rPr lang="en-US" dirty="0" smtClean="0"/>
              <a:t>Good metrics </a:t>
            </a:r>
          </a:p>
          <a:p>
            <a:pPr lvl="1"/>
            <a:r>
              <a:rPr lang="en-US" dirty="0" smtClean="0"/>
              <a:t>Trained machine-learning models</a:t>
            </a:r>
          </a:p>
          <a:p>
            <a:endParaRPr lang="en-US" dirty="0" smtClean="0"/>
          </a:p>
          <a:p>
            <a:r>
              <a:rPr lang="en-US" dirty="0" smtClean="0"/>
              <a:t>Many metrics are correlated with vulnerabilities</a:t>
            </a:r>
          </a:p>
          <a:p>
            <a:pPr lvl="1"/>
            <a:r>
              <a:rPr lang="en-US" dirty="0" smtClean="0"/>
              <a:t>Files with </a:t>
            </a:r>
            <a:r>
              <a:rPr lang="en-US" i="1" dirty="0" smtClean="0"/>
              <a:t>previous vulnerabilities</a:t>
            </a:r>
          </a:p>
          <a:p>
            <a:pPr lvl="1"/>
            <a:r>
              <a:rPr lang="en-US" dirty="0" smtClean="0"/>
              <a:t>Files with high </a:t>
            </a:r>
            <a:r>
              <a:rPr lang="en-US" i="1" dirty="0" smtClean="0"/>
              <a:t>code churn</a:t>
            </a:r>
          </a:p>
          <a:p>
            <a:pPr lvl="1"/>
            <a:r>
              <a:rPr lang="en-US" dirty="0" smtClean="0"/>
              <a:t>Files committed to by </a:t>
            </a:r>
            <a:r>
              <a:rPr lang="en-US" i="1" dirty="0" smtClean="0"/>
              <a:t>many developers</a:t>
            </a:r>
          </a:p>
          <a:p>
            <a:pPr lvl="2">
              <a:buNone/>
            </a:pPr>
            <a:r>
              <a:rPr lang="en-US" sz="2300" dirty="0" smtClean="0"/>
              <a:t>e.g. 10+ developers coordinating on a single file? Improbable.</a:t>
            </a:r>
            <a:endParaRPr lang="en-US" dirty="0" smtClean="0"/>
          </a:p>
          <a:p>
            <a:pPr lvl="1"/>
            <a:r>
              <a:rPr lang="en-US" dirty="0" smtClean="0"/>
              <a:t>Large files (==high </a:t>
            </a:r>
            <a:r>
              <a:rPr lang="en-US" dirty="0" err="1" smtClean="0"/>
              <a:t>cyclomatic</a:t>
            </a:r>
            <a:r>
              <a:rPr lang="en-US" dirty="0" smtClean="0"/>
              <a:t> complexity)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Source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White </a:t>
            </a:r>
            <a:r>
              <a:rPr lang="en-US" dirty="0" smtClean="0"/>
              <a:t>box testing</a:t>
            </a:r>
          </a:p>
          <a:p>
            <a:pPr lvl="1"/>
            <a:r>
              <a:rPr lang="en-US" dirty="0" smtClean="0"/>
              <a:t>Testers </a:t>
            </a:r>
            <a:r>
              <a:rPr lang="en-US" dirty="0" smtClean="0"/>
              <a:t>have intimate knowledge of the specifications, design, </a:t>
            </a:r>
          </a:p>
          <a:p>
            <a:pPr lvl="1"/>
            <a:r>
              <a:rPr lang="en-US" dirty="0" smtClean="0"/>
              <a:t>Often done by the original developers</a:t>
            </a:r>
          </a:p>
          <a:p>
            <a:pPr lvl="1"/>
            <a:r>
              <a:rPr lang="en-US" dirty="0" smtClean="0"/>
              <a:t>Security consultants often get source code access too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Code </a:t>
            </a:r>
            <a:r>
              <a:rPr lang="en-US" dirty="0" smtClean="0"/>
              <a:t>Inspections</a:t>
            </a:r>
          </a:p>
          <a:p>
            <a:pPr lvl="1"/>
            <a:r>
              <a:rPr lang="en-US" dirty="0" smtClean="0"/>
              <a:t>aka </a:t>
            </a:r>
            <a:r>
              <a:rPr lang="en-US" dirty="0" smtClean="0"/>
              <a:t>“Technical Reviews”, “Code Reviews”</a:t>
            </a:r>
          </a:p>
          <a:p>
            <a:pPr lvl="1"/>
            <a:r>
              <a:rPr lang="en-US" dirty="0" smtClean="0"/>
              <a:t>Stepping through code with security in mind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Test &amp; inspect the threats </a:t>
            </a:r>
          </a:p>
          <a:p>
            <a:pPr lvl="1"/>
            <a:r>
              <a:rPr lang="en-US" dirty="0" smtClean="0"/>
              <a:t>Enumerated by abuse cases, threat models, architectural risks</a:t>
            </a:r>
          </a:p>
          <a:p>
            <a:pPr lvl="1"/>
            <a:r>
              <a:rPr lang="en-US" dirty="0" smtClean="0"/>
              <a:t>Defensive coding </a:t>
            </a:r>
            <a:r>
              <a:rPr lang="en-US" dirty="0" smtClean="0"/>
              <a:t>concerns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Testing </a:t>
            </a:r>
            <a:r>
              <a:rPr lang="en-US" dirty="0" smtClean="0">
                <a:sym typeface="Wingdings" pitchFamily="2" charset="2"/>
              </a:rPr>
              <a:t> Failure-finding technique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Inspection  Fault-finding technique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© 2011-2012 Andrew Meneely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test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Test &amp; inspect </a:t>
            </a:r>
            <a:r>
              <a:rPr lang="en-US" dirty="0" smtClean="0"/>
              <a:t>the security </a:t>
            </a:r>
            <a:r>
              <a:rPr lang="en-US" dirty="0" smtClean="0"/>
              <a:t>mitigations</a:t>
            </a:r>
          </a:p>
          <a:p>
            <a:pPr lvl="1"/>
            <a:r>
              <a:rPr lang="en-US" dirty="0" smtClean="0"/>
              <a:t>Bug in your mitigation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vulnerability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Bug in your security feature  vulnerability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Test for both types of vulnerabilities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Low-level coding mistakes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High-level design flaws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Test at every scope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Unit, integration, system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Try to keep an equal effort emphasis on each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Unit tests  bugs in mitigations &amp; features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Integration  interaction vulnerabilities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Who’s at the code inspection?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Author</a:t>
            </a:r>
          </a:p>
          <a:p>
            <a:pPr lvl="1"/>
            <a:r>
              <a:rPr lang="en-US" dirty="0" smtClean="0"/>
              <a:t>Made </a:t>
            </a:r>
            <a:r>
              <a:rPr lang="en-US" dirty="0" smtClean="0"/>
              <a:t>significant contributions to the code </a:t>
            </a:r>
            <a:r>
              <a:rPr lang="en-US" dirty="0" smtClean="0"/>
              <a:t>recently</a:t>
            </a:r>
          </a:p>
          <a:p>
            <a:pPr lvl="1"/>
            <a:r>
              <a:rPr lang="en-US" dirty="0" smtClean="0"/>
              <a:t>Can answer any specific questions, or reveal blind spots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People with </a:t>
            </a:r>
            <a:r>
              <a:rPr lang="en-US" i="1" dirty="0" smtClean="0"/>
              <a:t>readability</a:t>
            </a:r>
            <a:r>
              <a:rPr lang="en-US" dirty="0" smtClean="0"/>
              <a:t>, but </a:t>
            </a:r>
            <a:r>
              <a:rPr lang="en-US" i="1" dirty="0" smtClean="0"/>
              <a:t>objectivity</a:t>
            </a:r>
          </a:p>
          <a:p>
            <a:pPr lvl="1"/>
            <a:r>
              <a:rPr lang="en-US" dirty="0" smtClean="0"/>
              <a:t>e.g. close colleagues</a:t>
            </a:r>
          </a:p>
          <a:p>
            <a:pPr lvl="1"/>
            <a:r>
              <a:rPr lang="en-US" dirty="0" smtClean="0"/>
              <a:t>e.g. developer working on a similar feature on the same project, but different team</a:t>
            </a:r>
          </a:p>
          <a:p>
            <a:pPr lvl="1"/>
            <a:r>
              <a:rPr lang="en-US" dirty="0" smtClean="0"/>
              <a:t>e.g. system architect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People experienced with security</a:t>
            </a:r>
            <a:endParaRPr lang="en-US" dirty="0" smtClean="0"/>
          </a:p>
          <a:p>
            <a:pPr lvl="1"/>
            <a:r>
              <a:rPr lang="en-US" dirty="0" smtClean="0"/>
              <a:t>Consultants, if any</a:t>
            </a:r>
          </a:p>
          <a:p>
            <a:pPr lvl="1"/>
            <a:r>
              <a:rPr lang="en-US" dirty="0" smtClean="0"/>
              <a:t>Developers on previous </a:t>
            </a:r>
            <a:r>
              <a:rPr lang="en-US" dirty="0" smtClean="0"/>
              <a:t>vulnerabilities in this system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an Inspection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will you talk about?</a:t>
            </a:r>
          </a:p>
          <a:p>
            <a:pPr lvl="1"/>
            <a:r>
              <a:rPr lang="en-US" dirty="0" smtClean="0"/>
              <a:t>Keep a running checklist for the meeting</a:t>
            </a:r>
          </a:p>
          <a:p>
            <a:pPr lvl="1"/>
            <a:r>
              <a:rPr lang="en-US" dirty="0" smtClean="0"/>
              <a:t>Adapt the checklist for future inspection meetings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 the meeting, briefly identify the following that are pertinent to this code</a:t>
            </a:r>
          </a:p>
          <a:p>
            <a:pPr lvl="1"/>
            <a:r>
              <a:rPr lang="en-US" dirty="0" smtClean="0"/>
              <a:t>Assets from risk analysis</a:t>
            </a:r>
          </a:p>
          <a:p>
            <a:pPr lvl="1"/>
            <a:r>
              <a:rPr lang="en-US" dirty="0" smtClean="0"/>
              <a:t>Threats from your threat models</a:t>
            </a:r>
          </a:p>
          <a:p>
            <a:pPr lvl="1"/>
            <a:r>
              <a:rPr lang="en-US" dirty="0" smtClean="0"/>
              <a:t>Malicious actors from your requirements</a:t>
            </a:r>
          </a:p>
          <a:p>
            <a:pPr lvl="1"/>
            <a:r>
              <a:rPr lang="en-US" dirty="0" smtClean="0"/>
              <a:t>Abuse and misuse cases from your requirements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Walk through the functionality of the code</a:t>
            </a:r>
          </a:p>
          <a:p>
            <a:pPr lvl="1"/>
            <a:r>
              <a:rPr lang="en-US" dirty="0" smtClean="0"/>
              <a:t>Look for </a:t>
            </a:r>
            <a:r>
              <a:rPr lang="en-US" i="1" dirty="0" smtClean="0"/>
              <a:t>missing </a:t>
            </a:r>
            <a:r>
              <a:rPr lang="en-US" dirty="0" smtClean="0"/>
              <a:t>code more than wrong code</a:t>
            </a:r>
          </a:p>
          <a:p>
            <a:pPr lvl="1"/>
            <a:r>
              <a:rPr lang="en-US" dirty="0" smtClean="0"/>
              <a:t>“If they missed this, then they probably missed that”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for the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Look for too much complexity</a:t>
            </a:r>
          </a:p>
          <a:p>
            <a:pPr lvl="1"/>
            <a:r>
              <a:rPr lang="en-US" dirty="0" smtClean="0"/>
              <a:t>Both structural and cognitive complexity</a:t>
            </a:r>
          </a:p>
          <a:p>
            <a:pPr lvl="1"/>
            <a:r>
              <a:rPr lang="en-US" dirty="0" smtClean="0"/>
              <a:t>Too much responsibility in one place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Look for common defensive coding mistakes</a:t>
            </a:r>
          </a:p>
          <a:p>
            <a:endParaRPr lang="en-US" dirty="0" smtClean="0"/>
          </a:p>
          <a:p>
            <a:r>
              <a:rPr lang="en-US" dirty="0" smtClean="0"/>
              <a:t>Look for opportunities to build security into the design</a:t>
            </a:r>
          </a:p>
          <a:p>
            <a:pPr lvl="1"/>
            <a:r>
              <a:rPr lang="en-US" dirty="0" smtClean="0"/>
              <a:t>e.g. repeated input validation? Make input validation the default</a:t>
            </a:r>
          </a:p>
          <a:p>
            <a:pPr lvl="1"/>
            <a:r>
              <a:rPr lang="en-US" dirty="0" smtClean="0"/>
              <a:t>e.g. file canonicalization is done all in one place</a:t>
            </a:r>
          </a:p>
          <a:p>
            <a:pPr lvl="1"/>
            <a:r>
              <a:rPr lang="en-US" dirty="0" smtClean="0"/>
              <a:t>e.g. using a third-party library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Prioritization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should we inspect?</a:t>
            </a:r>
            <a:endParaRPr lang="en-US" dirty="0" smtClean="0"/>
          </a:p>
          <a:p>
            <a:pPr lvl="1"/>
            <a:r>
              <a:rPr lang="en-US" dirty="0" smtClean="0"/>
              <a:t>Can’t inspect everything </a:t>
            </a:r>
          </a:p>
          <a:p>
            <a:pPr lvl="1"/>
            <a:r>
              <a:rPr lang="en-US" dirty="0" smtClean="0"/>
              <a:t>Reacting to inspections can take some time</a:t>
            </a:r>
          </a:p>
          <a:p>
            <a:pPr lvl="1"/>
            <a:r>
              <a:rPr lang="en-US" dirty="0" smtClean="0"/>
              <a:t>Can be too repetitive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Inspect what probably has vulnerabilities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Three approaches:</a:t>
            </a:r>
            <a:endParaRPr lang="en-US" dirty="0" smtClean="0"/>
          </a:p>
          <a:p>
            <a:pPr lvl="1"/>
            <a:r>
              <a:rPr lang="en-US" dirty="0" smtClean="0"/>
              <a:t>Code coverage – what have we not tested?</a:t>
            </a:r>
            <a:endParaRPr lang="en-US" dirty="0" smtClean="0"/>
          </a:p>
          <a:p>
            <a:pPr lvl="1"/>
            <a:r>
              <a:rPr lang="en-US" dirty="0" smtClean="0"/>
              <a:t>Static analysis – what tools say is vulnerable</a:t>
            </a:r>
          </a:p>
          <a:p>
            <a:pPr lvl="1"/>
            <a:r>
              <a:rPr lang="en-US" dirty="0" smtClean="0"/>
              <a:t>Prediction – what history says is vulnerable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What has been executed as a result of our tests?</a:t>
            </a:r>
          </a:p>
          <a:p>
            <a:pPr lvl="1"/>
            <a:r>
              <a:rPr lang="en-US" dirty="0" smtClean="0"/>
              <a:t>e.g. have exceptions been tested?</a:t>
            </a:r>
          </a:p>
          <a:p>
            <a:pPr lvl="1"/>
            <a:r>
              <a:rPr lang="en-US" dirty="0" smtClean="0"/>
              <a:t>e.g. have we tested this input?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a tool to record what code has been executed</a:t>
            </a:r>
          </a:p>
          <a:p>
            <a:pPr lvl="1"/>
            <a:r>
              <a:rPr lang="en-US" dirty="0" smtClean="0"/>
              <a:t>Levels: package, class, line, branch</a:t>
            </a:r>
          </a:p>
          <a:p>
            <a:pPr lvl="1"/>
            <a:r>
              <a:rPr lang="en-US" dirty="0" smtClean="0"/>
              <a:t>80% is a common threshold for line coverage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Reveals what testers forgot</a:t>
            </a:r>
          </a:p>
          <a:p>
            <a:pPr lvl="1"/>
            <a:r>
              <a:rPr lang="en-US" dirty="0" smtClean="0"/>
              <a:t>Relatively simple to deploy and execute</a:t>
            </a:r>
          </a:p>
          <a:p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Unit test coverage != well-tested</a:t>
            </a:r>
            <a:br>
              <a:rPr lang="en-US" dirty="0" smtClean="0"/>
            </a:br>
            <a:r>
              <a:rPr lang="en-US" dirty="0" smtClean="0"/>
              <a:t>			  </a:t>
            </a:r>
            <a:r>
              <a:rPr lang="en-US" sz="2300" dirty="0" smtClean="0"/>
              <a:t>(add system tests to your coverage!)</a:t>
            </a:r>
            <a:endParaRPr lang="en-US" dirty="0" smtClean="0"/>
          </a:p>
          <a:p>
            <a:pPr lvl="1"/>
            <a:r>
              <a:rPr lang="en-US" dirty="0" smtClean="0"/>
              <a:t>Test coverage != security test coverage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6667" t="52790" r="31667" b="11861"/>
          <a:stretch>
            <a:fillRect/>
          </a:stretch>
        </p:blipFill>
        <p:spPr bwMode="auto">
          <a:xfrm>
            <a:off x="304800" y="1371600"/>
            <a:ext cx="8578516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390" t="21875" r="63961" b="60625"/>
          <a:stretch>
            <a:fillRect/>
          </a:stretch>
        </p:blipFill>
        <p:spPr bwMode="auto">
          <a:xfrm>
            <a:off x="1404257" y="3733800"/>
            <a:ext cx="773974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146</TotalTime>
  <Words>687</Words>
  <Application>Microsoft Office PowerPoint</Application>
  <PresentationFormat>On-screen Show (4:3)</PresentationFormat>
  <Paragraphs>144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White Box testing &amp; Inspections</vt:lpstr>
      <vt:lpstr>The Power of Source Code</vt:lpstr>
      <vt:lpstr>What to test for?</vt:lpstr>
      <vt:lpstr>Who’s at the code inspection?</vt:lpstr>
      <vt:lpstr>Make an Inspection Checklist</vt:lpstr>
      <vt:lpstr>More for the checklist</vt:lpstr>
      <vt:lpstr>The Prioritization Problem</vt:lpstr>
      <vt:lpstr>Code Coverage</vt:lpstr>
      <vt:lpstr>eclEMMA</vt:lpstr>
      <vt:lpstr>Automated Static Analysis</vt:lpstr>
      <vt:lpstr>ASA Benefits &amp; Drawbacks</vt:lpstr>
      <vt:lpstr>Prediction-Based Prioritization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Meneely</dc:creator>
  <cp:lastModifiedBy>Andy Meneely</cp:lastModifiedBy>
  <cp:revision>124</cp:revision>
  <dcterms:created xsi:type="dcterms:W3CDTF">2011-11-14T18:23:03Z</dcterms:created>
  <dcterms:modified xsi:type="dcterms:W3CDTF">2012-04-18T13:22:11Z</dcterms:modified>
</cp:coreProperties>
</file>